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gif" ContentType="image/gif"/>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3"/>
  </p:sldMasterIdLst>
  <p:notesMasterIdLst>
    <p:notesMasterId r:id="rId5"/>
  </p:notesMasterIdLst>
  <p:handoutMasterIdLst>
    <p:handoutMasterId r:id="rId135"/>
  </p:handoutMasterIdLst>
  <p:sldIdLst>
    <p:sldId id="615" r:id="rId4"/>
    <p:sldId id="616" r:id="rId6"/>
    <p:sldId id="700" r:id="rId7"/>
    <p:sldId id="617" r:id="rId8"/>
    <p:sldId id="618" r:id="rId9"/>
    <p:sldId id="620" r:id="rId10"/>
    <p:sldId id="622" r:id="rId11"/>
    <p:sldId id="623" r:id="rId12"/>
    <p:sldId id="696" r:id="rId13"/>
    <p:sldId id="698" r:id="rId14"/>
    <p:sldId id="624" r:id="rId15"/>
    <p:sldId id="625" r:id="rId16"/>
    <p:sldId id="699" r:id="rId17"/>
    <p:sldId id="626" r:id="rId18"/>
    <p:sldId id="627" r:id="rId19"/>
    <p:sldId id="701" r:id="rId20"/>
    <p:sldId id="628" r:id="rId21"/>
    <p:sldId id="629" r:id="rId22"/>
    <p:sldId id="630" r:id="rId23"/>
    <p:sldId id="707" r:id="rId24"/>
    <p:sldId id="706" r:id="rId25"/>
    <p:sldId id="705" r:id="rId26"/>
    <p:sldId id="633" r:id="rId27"/>
    <p:sldId id="708" r:id="rId28"/>
    <p:sldId id="709" r:id="rId29"/>
    <p:sldId id="710" r:id="rId30"/>
    <p:sldId id="634" r:id="rId31"/>
    <p:sldId id="635" r:id="rId32"/>
    <p:sldId id="636" r:id="rId33"/>
    <p:sldId id="637" r:id="rId34"/>
    <p:sldId id="638" r:id="rId35"/>
    <p:sldId id="639" r:id="rId36"/>
    <p:sldId id="640" r:id="rId37"/>
    <p:sldId id="641" r:id="rId38"/>
    <p:sldId id="642" r:id="rId39"/>
    <p:sldId id="715" r:id="rId40"/>
    <p:sldId id="643" r:id="rId41"/>
    <p:sldId id="644" r:id="rId42"/>
    <p:sldId id="645" r:id="rId43"/>
    <p:sldId id="646" r:id="rId44"/>
    <p:sldId id="647" r:id="rId45"/>
    <p:sldId id="648" r:id="rId46"/>
    <p:sldId id="649" r:id="rId47"/>
    <p:sldId id="650" r:id="rId48"/>
    <p:sldId id="651" r:id="rId49"/>
    <p:sldId id="652" r:id="rId50"/>
    <p:sldId id="716" r:id="rId51"/>
    <p:sldId id="717" r:id="rId52"/>
    <p:sldId id="653" r:id="rId53"/>
    <p:sldId id="654" r:id="rId54"/>
    <p:sldId id="655" r:id="rId55"/>
    <p:sldId id="656" r:id="rId56"/>
    <p:sldId id="657" r:id="rId57"/>
    <p:sldId id="658" r:id="rId58"/>
    <p:sldId id="659" r:id="rId59"/>
    <p:sldId id="661" r:id="rId60"/>
    <p:sldId id="662" r:id="rId61"/>
    <p:sldId id="660" r:id="rId62"/>
    <p:sldId id="663" r:id="rId63"/>
    <p:sldId id="664" r:id="rId64"/>
    <p:sldId id="665" r:id="rId65"/>
    <p:sldId id="666" r:id="rId66"/>
    <p:sldId id="718" r:id="rId67"/>
    <p:sldId id="719" r:id="rId68"/>
    <p:sldId id="720" r:id="rId69"/>
    <p:sldId id="668" r:id="rId70"/>
    <p:sldId id="669" r:id="rId71"/>
    <p:sldId id="670" r:id="rId72"/>
    <p:sldId id="671" r:id="rId73"/>
    <p:sldId id="672" r:id="rId74"/>
    <p:sldId id="673" r:id="rId75"/>
    <p:sldId id="674" r:id="rId76"/>
    <p:sldId id="675" r:id="rId77"/>
    <p:sldId id="676" r:id="rId78"/>
    <p:sldId id="677" r:id="rId79"/>
    <p:sldId id="678" r:id="rId80"/>
    <p:sldId id="679" r:id="rId81"/>
    <p:sldId id="680" r:id="rId82"/>
    <p:sldId id="681" r:id="rId83"/>
    <p:sldId id="682" r:id="rId84"/>
    <p:sldId id="683" r:id="rId85"/>
    <p:sldId id="613" r:id="rId86"/>
    <p:sldId id="589" r:id="rId87"/>
    <p:sldId id="349" r:id="rId88"/>
    <p:sldId id="509" r:id="rId89"/>
    <p:sldId id="532" r:id="rId90"/>
    <p:sldId id="357" r:id="rId91"/>
    <p:sldId id="510" r:id="rId92"/>
    <p:sldId id="355" r:id="rId93"/>
    <p:sldId id="358" r:id="rId94"/>
    <p:sldId id="359" r:id="rId95"/>
    <p:sldId id="356" r:id="rId96"/>
    <p:sldId id="360" r:id="rId97"/>
    <p:sldId id="512" r:id="rId98"/>
    <p:sldId id="363" r:id="rId99"/>
    <p:sldId id="711" r:id="rId100"/>
    <p:sldId id="364" r:id="rId101"/>
    <p:sldId id="365" r:id="rId102"/>
    <p:sldId id="595" r:id="rId103"/>
    <p:sldId id="596" r:id="rId104"/>
    <p:sldId id="597" r:id="rId105"/>
    <p:sldId id="713" r:id="rId106"/>
    <p:sldId id="712" r:id="rId107"/>
    <p:sldId id="714" r:id="rId108"/>
    <p:sldId id="598" r:id="rId109"/>
    <p:sldId id="605" r:id="rId110"/>
    <p:sldId id="602" r:id="rId111"/>
    <p:sldId id="603" r:id="rId112"/>
    <p:sldId id="604" r:id="rId113"/>
    <p:sldId id="723" r:id="rId114"/>
    <p:sldId id="724" r:id="rId115"/>
    <p:sldId id="564" r:id="rId116"/>
    <p:sldId id="721" r:id="rId117"/>
    <p:sldId id="722" r:id="rId118"/>
    <p:sldId id="392" r:id="rId119"/>
    <p:sldId id="569" r:id="rId120"/>
    <p:sldId id="570" r:id="rId121"/>
    <p:sldId id="533" r:id="rId122"/>
    <p:sldId id="612" r:id="rId123"/>
    <p:sldId id="418" r:id="rId124"/>
    <p:sldId id="517" r:id="rId125"/>
    <p:sldId id="420" r:id="rId126"/>
    <p:sldId id="402" r:id="rId127"/>
    <p:sldId id="684" r:id="rId128"/>
    <p:sldId id="691" r:id="rId129"/>
    <p:sldId id="692" r:id="rId130"/>
    <p:sldId id="693" r:id="rId131"/>
    <p:sldId id="695" r:id="rId132"/>
    <p:sldId id="368" r:id="rId133"/>
    <p:sldId id="369" r:id="rId134"/>
  </p:sldIdLst>
  <p:sldSz cx="9144000" cy="6858000" type="screen4x3"/>
  <p:notesSz cx="6858000" cy="9144000"/>
  <p:custDataLst>
    <p:tags r:id="rId139"/>
  </p:custDataLst>
  <p:defaultTex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000000"/>
    <a:srgbClr val="80C535"/>
    <a:srgbClr val="5A8800"/>
    <a:srgbClr val="339933"/>
    <a:srgbClr val="FF9900"/>
    <a:srgbClr val="FF0000"/>
    <a:srgbClr val="FF66FF"/>
    <a:srgbClr val="00FF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47" autoAdjust="0"/>
    <p:restoredTop sz="92942" autoAdjust="0"/>
  </p:normalViewPr>
  <p:slideViewPr>
    <p:cSldViewPr showGuides="1">
      <p:cViewPr varScale="1">
        <p:scale>
          <a:sx n="85" d="100"/>
          <a:sy n="85" d="100"/>
        </p:scale>
        <p:origin x="16" y="464"/>
      </p:cViewPr>
      <p:guideLst>
        <p:guide orient="horz" pos="2136"/>
        <p:guide pos="2880"/>
      </p:guideLst>
    </p:cSldViewPr>
  </p:slideViewPr>
  <p:outlineViewPr>
    <p:cViewPr>
      <p:scale>
        <a:sx n="33" d="100"/>
        <a:sy n="33" d="100"/>
      </p:scale>
      <p:origin x="0" y="5549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5" d="100"/>
          <a:sy n="75" d="100"/>
        </p:scale>
        <p:origin x="2517" y="51"/>
      </p:cViewPr>
      <p:guideLst>
        <p:guide orient="horz" pos="2848"/>
        <p:guide pos="2160"/>
      </p:guideLst>
    </p:cSldViewPr>
  </p:notes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9" Type="http://schemas.openxmlformats.org/officeDocument/2006/relationships/tags" Target="tags/tag5.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handoutMaster" Target="handoutMasters/handoutMaster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8B79D26-422E-4E28-B0AA-7D0C1C86EB9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425405F0-FA03-4A75-8AEB-9E3E6EA31C30}">
      <dgm:prSet phldrT="[文本]"/>
      <dgm:spPr/>
      <dgm:t>
        <a:bodyPr/>
        <a:lstStyle/>
        <a:p>
          <a:r>
            <a:rPr lang="zh-CN" altLang="en-US" dirty="0"/>
            <a:t>密码学</a:t>
          </a:r>
        </a:p>
      </dgm:t>
    </dgm:pt>
    <dgm:pt modelId="{62937458-61ED-4C72-89A1-DF97D8AED116}" cxnId="{528B6950-1903-4655-A7BD-417436E62B77}" type="parTrans">
      <dgm:prSet/>
      <dgm:spPr/>
      <dgm:t>
        <a:bodyPr/>
        <a:lstStyle/>
        <a:p>
          <a:endParaRPr lang="zh-CN" altLang="en-US"/>
        </a:p>
      </dgm:t>
    </dgm:pt>
    <dgm:pt modelId="{96D4456F-B881-4094-BF10-47F05EFA2B84}" cxnId="{528B6950-1903-4655-A7BD-417436E62B77}" type="sibTrans">
      <dgm:prSet/>
      <dgm:spPr/>
      <dgm:t>
        <a:bodyPr/>
        <a:lstStyle/>
        <a:p>
          <a:endParaRPr lang="zh-CN" altLang="en-US"/>
        </a:p>
      </dgm:t>
    </dgm:pt>
    <dgm:pt modelId="{840C5310-4C7F-4E38-83ED-AFC7CB8024E3}">
      <dgm:prSet phldrT="[文本]"/>
      <dgm:spPr/>
      <dgm:t>
        <a:bodyPr/>
        <a:lstStyle/>
        <a:p>
          <a:r>
            <a:rPr lang="zh-CN" altLang="en-US" dirty="0"/>
            <a:t>密码编码学</a:t>
          </a:r>
        </a:p>
      </dgm:t>
    </dgm:pt>
    <dgm:pt modelId="{1AEBAC39-4CCF-4B2D-BF5D-6E85A09549C4}" cxnId="{C1344B8E-84A7-4DD6-B161-2997ACFD8D70}" type="parTrans">
      <dgm:prSet/>
      <dgm:spPr/>
      <dgm:t>
        <a:bodyPr/>
        <a:lstStyle/>
        <a:p>
          <a:endParaRPr lang="zh-CN" altLang="en-US"/>
        </a:p>
      </dgm:t>
    </dgm:pt>
    <dgm:pt modelId="{B8359C74-D5D8-4F5A-AB68-A2EC258E0F97}" cxnId="{C1344B8E-84A7-4DD6-B161-2997ACFD8D70}" type="sibTrans">
      <dgm:prSet/>
      <dgm:spPr/>
      <dgm:t>
        <a:bodyPr/>
        <a:lstStyle/>
        <a:p>
          <a:endParaRPr lang="zh-CN" altLang="en-US"/>
        </a:p>
      </dgm:t>
    </dgm:pt>
    <dgm:pt modelId="{B3C4E48E-15E6-4B35-9A57-19E1B135C2AD}">
      <dgm:prSet phldrT="[文本]"/>
      <dgm:spPr/>
      <dgm:t>
        <a:bodyPr/>
        <a:lstStyle/>
        <a:p>
          <a:r>
            <a:rPr lang="zh-CN" altLang="en-US" dirty="0"/>
            <a:t>对称密码</a:t>
          </a:r>
        </a:p>
      </dgm:t>
    </dgm:pt>
    <dgm:pt modelId="{C2922F38-D42B-4B33-B3A3-4515332BB5B1}" cxnId="{E69843A0-E268-43DB-83F8-4E9F6D6AA1F4}" type="parTrans">
      <dgm:prSet/>
      <dgm:spPr/>
      <dgm:t>
        <a:bodyPr/>
        <a:lstStyle/>
        <a:p>
          <a:endParaRPr lang="zh-CN" altLang="en-US"/>
        </a:p>
      </dgm:t>
    </dgm:pt>
    <dgm:pt modelId="{037E9012-FCCD-4B41-B32E-45516A11EB63}" cxnId="{E69843A0-E268-43DB-83F8-4E9F6D6AA1F4}" type="sibTrans">
      <dgm:prSet/>
      <dgm:spPr/>
      <dgm:t>
        <a:bodyPr/>
        <a:lstStyle/>
        <a:p>
          <a:endParaRPr lang="zh-CN" altLang="en-US"/>
        </a:p>
      </dgm:t>
    </dgm:pt>
    <dgm:pt modelId="{4E151758-8A9D-4BB1-92F9-3404E25EDF79}">
      <dgm:prSet phldrT="[文本]"/>
      <dgm:spPr/>
      <dgm:t>
        <a:bodyPr/>
        <a:lstStyle/>
        <a:p>
          <a:r>
            <a:rPr lang="zh-CN" altLang="en-US" dirty="0"/>
            <a:t>协议</a:t>
          </a:r>
        </a:p>
      </dgm:t>
    </dgm:pt>
    <dgm:pt modelId="{9C8264B8-CA39-4903-BDA0-28E879BF0B48}" cxnId="{34535078-CE15-48AF-97AB-6BDD6C18D1EA}" type="parTrans">
      <dgm:prSet/>
      <dgm:spPr/>
      <dgm:t>
        <a:bodyPr/>
        <a:lstStyle/>
        <a:p>
          <a:endParaRPr lang="zh-CN" altLang="en-US"/>
        </a:p>
      </dgm:t>
    </dgm:pt>
    <dgm:pt modelId="{54642BB2-14B7-4E55-B629-667D9EB4C99E}" cxnId="{34535078-CE15-48AF-97AB-6BDD6C18D1EA}" type="sibTrans">
      <dgm:prSet/>
      <dgm:spPr/>
      <dgm:t>
        <a:bodyPr/>
        <a:lstStyle/>
        <a:p>
          <a:endParaRPr lang="zh-CN" altLang="en-US"/>
        </a:p>
      </dgm:t>
    </dgm:pt>
    <dgm:pt modelId="{9C18FC4A-289D-42AF-8C50-9A806C1A3CDB}">
      <dgm:prSet phldrT="[文本]"/>
      <dgm:spPr/>
      <dgm:t>
        <a:bodyPr/>
        <a:lstStyle/>
        <a:p>
          <a:r>
            <a:rPr lang="zh-CN" altLang="en-US" dirty="0"/>
            <a:t>非对称密码</a:t>
          </a:r>
        </a:p>
      </dgm:t>
    </dgm:pt>
    <dgm:pt modelId="{25D274CB-5258-486A-B91C-A67D3ED2C9EF}" cxnId="{2E5231CE-5377-4EBB-9F42-DEC0DF8B1A3E}" type="sibTrans">
      <dgm:prSet/>
      <dgm:spPr/>
      <dgm:t>
        <a:bodyPr/>
        <a:lstStyle/>
        <a:p>
          <a:endParaRPr lang="zh-CN" altLang="en-US"/>
        </a:p>
      </dgm:t>
    </dgm:pt>
    <dgm:pt modelId="{F8E5FC55-8398-4FE9-8B97-5BF73D77B424}" cxnId="{2E5231CE-5377-4EBB-9F42-DEC0DF8B1A3E}" type="parTrans">
      <dgm:prSet/>
      <dgm:spPr/>
      <dgm:t>
        <a:bodyPr/>
        <a:lstStyle/>
        <a:p>
          <a:endParaRPr lang="zh-CN" altLang="en-US"/>
        </a:p>
      </dgm:t>
    </dgm:pt>
    <dgm:pt modelId="{B3632A84-8CE9-4032-A562-40A435369ABB}">
      <dgm:prSet/>
      <dgm:spPr/>
      <dgm:t>
        <a:bodyPr/>
        <a:lstStyle/>
        <a:p>
          <a:r>
            <a:rPr lang="zh-CN" altLang="en-US" dirty="0"/>
            <a:t>密码分析学</a:t>
          </a:r>
        </a:p>
      </dgm:t>
    </dgm:pt>
    <dgm:pt modelId="{74B6C2BD-2BDE-4424-B8BD-E762E9E67B05}" cxnId="{0554E67A-3BAC-4815-AF6F-CA2B6FD263AF}" type="parTrans">
      <dgm:prSet/>
      <dgm:spPr/>
      <dgm:t>
        <a:bodyPr/>
        <a:lstStyle/>
        <a:p>
          <a:endParaRPr lang="zh-CN" altLang="en-US"/>
        </a:p>
      </dgm:t>
    </dgm:pt>
    <dgm:pt modelId="{D2CB386A-6E8D-4194-9ED9-7C07B185EB5E}" cxnId="{0554E67A-3BAC-4815-AF6F-CA2B6FD263AF}" type="sibTrans">
      <dgm:prSet/>
      <dgm:spPr/>
      <dgm:t>
        <a:bodyPr/>
        <a:lstStyle/>
        <a:p>
          <a:endParaRPr lang="zh-CN" altLang="en-US"/>
        </a:p>
      </dgm:t>
    </dgm:pt>
    <dgm:pt modelId="{49A3D146-8374-4429-91EF-0CA34AD570F4}">
      <dgm:prSet phldrT="[文本]"/>
      <dgm:spPr/>
      <dgm:t>
        <a:bodyPr/>
        <a:lstStyle/>
        <a:p>
          <a:r>
            <a:rPr lang="zh-CN" altLang="en-US" dirty="0"/>
            <a:t>分组密码</a:t>
          </a:r>
        </a:p>
      </dgm:t>
    </dgm:pt>
    <dgm:pt modelId="{22B5B150-DC96-40F6-8B2D-0AFC62144889}" cxnId="{54EEDEF5-9BCF-40D3-906F-AEBDF5665790}" type="parTrans">
      <dgm:prSet/>
      <dgm:spPr/>
      <dgm:t>
        <a:bodyPr/>
        <a:lstStyle/>
        <a:p>
          <a:endParaRPr lang="zh-CN" altLang="en-US"/>
        </a:p>
      </dgm:t>
    </dgm:pt>
    <dgm:pt modelId="{8BE4A8F1-9355-4491-8F5B-CDD946B5F4CA}" cxnId="{54EEDEF5-9BCF-40D3-906F-AEBDF5665790}" type="sibTrans">
      <dgm:prSet/>
      <dgm:spPr/>
      <dgm:t>
        <a:bodyPr/>
        <a:lstStyle/>
        <a:p>
          <a:endParaRPr lang="zh-CN" altLang="en-US"/>
        </a:p>
      </dgm:t>
    </dgm:pt>
    <dgm:pt modelId="{8CA1F4DC-6DDE-437A-85D0-A079A05B16A7}">
      <dgm:prSet phldrT="[文本]"/>
      <dgm:spPr/>
      <dgm:t>
        <a:bodyPr/>
        <a:lstStyle/>
        <a:p>
          <a:r>
            <a:rPr lang="zh-CN" altLang="en-US" dirty="0"/>
            <a:t>序列密码</a:t>
          </a:r>
        </a:p>
      </dgm:t>
    </dgm:pt>
    <dgm:pt modelId="{B06A7715-CD56-4343-B5E8-259E7B9096A2}" cxnId="{038E46F8-FD9B-4907-A03B-BF1B034495FA}" type="parTrans">
      <dgm:prSet/>
      <dgm:spPr/>
      <dgm:t>
        <a:bodyPr/>
        <a:lstStyle/>
        <a:p>
          <a:endParaRPr lang="zh-CN" altLang="en-US"/>
        </a:p>
      </dgm:t>
    </dgm:pt>
    <dgm:pt modelId="{2C93F04B-BA80-40F8-811E-E83B332A9CFC}" cxnId="{038E46F8-FD9B-4907-A03B-BF1B034495FA}" type="sibTrans">
      <dgm:prSet/>
      <dgm:spPr/>
      <dgm:t>
        <a:bodyPr/>
        <a:lstStyle/>
        <a:p>
          <a:endParaRPr lang="zh-CN" altLang="en-US"/>
        </a:p>
      </dgm:t>
    </dgm:pt>
    <dgm:pt modelId="{30E156D7-3ED2-4D26-B3E6-CBC88B64CD86}" type="pres">
      <dgm:prSet presAssocID="{38B79D26-422E-4E28-B0AA-7D0C1C86EB98}" presName="hierChild1" presStyleCnt="0">
        <dgm:presLayoutVars>
          <dgm:chPref val="1"/>
          <dgm:dir/>
          <dgm:animOne val="branch"/>
          <dgm:animLvl val="lvl"/>
          <dgm:resizeHandles/>
        </dgm:presLayoutVars>
      </dgm:prSet>
      <dgm:spPr/>
      <dgm:t>
        <a:bodyPr/>
        <a:lstStyle/>
        <a:p>
          <a:endParaRPr lang="zh-CN" altLang="en-US"/>
        </a:p>
      </dgm:t>
    </dgm:pt>
    <dgm:pt modelId="{916798AC-E934-4C10-96E3-5A54BC3B75EB}" type="pres">
      <dgm:prSet presAssocID="{425405F0-FA03-4A75-8AEB-9E3E6EA31C30}" presName="hierRoot1" presStyleCnt="0"/>
      <dgm:spPr/>
    </dgm:pt>
    <dgm:pt modelId="{71C64A3D-CE29-4AB9-B3C3-3248D342C5B1}" type="pres">
      <dgm:prSet presAssocID="{425405F0-FA03-4A75-8AEB-9E3E6EA31C30}" presName="composite" presStyleCnt="0"/>
      <dgm:spPr/>
    </dgm:pt>
    <dgm:pt modelId="{067DA730-F1BD-49BF-99D7-646F97B35B40}" type="pres">
      <dgm:prSet presAssocID="{425405F0-FA03-4A75-8AEB-9E3E6EA31C30}" presName="background" presStyleLbl="node0" presStyleIdx="0" presStyleCnt="1"/>
      <dgm:spPr/>
    </dgm:pt>
    <dgm:pt modelId="{CBF98B13-AEA8-48FB-A369-A32236C8F413}" type="pres">
      <dgm:prSet presAssocID="{425405F0-FA03-4A75-8AEB-9E3E6EA31C30}" presName="text" presStyleLbl="fgAcc0" presStyleIdx="0" presStyleCnt="1" custLinFactNeighborX="-2497" custLinFactNeighborY="-2029">
        <dgm:presLayoutVars>
          <dgm:chPref val="3"/>
        </dgm:presLayoutVars>
      </dgm:prSet>
      <dgm:spPr/>
      <dgm:t>
        <a:bodyPr/>
        <a:lstStyle/>
        <a:p>
          <a:endParaRPr lang="zh-CN" altLang="en-US"/>
        </a:p>
      </dgm:t>
    </dgm:pt>
    <dgm:pt modelId="{1140EC41-C0D3-42BC-8B0D-B3569C44F1C9}" type="pres">
      <dgm:prSet presAssocID="{425405F0-FA03-4A75-8AEB-9E3E6EA31C30}" presName="hierChild2" presStyleCnt="0"/>
      <dgm:spPr/>
    </dgm:pt>
    <dgm:pt modelId="{8039EAEB-9C88-41CB-8506-A750711C82CC}" type="pres">
      <dgm:prSet presAssocID="{1AEBAC39-4CCF-4B2D-BF5D-6E85A09549C4}" presName="Name10" presStyleLbl="parChTrans1D2" presStyleIdx="0" presStyleCnt="2"/>
      <dgm:spPr/>
      <dgm:t>
        <a:bodyPr/>
        <a:lstStyle/>
        <a:p>
          <a:endParaRPr lang="zh-CN" altLang="en-US"/>
        </a:p>
      </dgm:t>
    </dgm:pt>
    <dgm:pt modelId="{E980FB87-A5DB-44FA-BDE4-1F86DBA879A8}" type="pres">
      <dgm:prSet presAssocID="{840C5310-4C7F-4E38-83ED-AFC7CB8024E3}" presName="hierRoot2" presStyleCnt="0"/>
      <dgm:spPr/>
    </dgm:pt>
    <dgm:pt modelId="{95EAC6E1-DFDA-4EE9-A08E-E15DE54330F0}" type="pres">
      <dgm:prSet presAssocID="{840C5310-4C7F-4E38-83ED-AFC7CB8024E3}" presName="composite2" presStyleCnt="0"/>
      <dgm:spPr/>
    </dgm:pt>
    <dgm:pt modelId="{A8475CC3-2351-4344-81BA-C84F6C6090F8}" type="pres">
      <dgm:prSet presAssocID="{840C5310-4C7F-4E38-83ED-AFC7CB8024E3}" presName="background2" presStyleLbl="node2" presStyleIdx="0" presStyleCnt="2"/>
      <dgm:spPr>
        <a:solidFill>
          <a:schemeClr val="bg2">
            <a:lumMod val="20000"/>
            <a:lumOff val="80000"/>
          </a:schemeClr>
        </a:solidFill>
      </dgm:spPr>
    </dgm:pt>
    <dgm:pt modelId="{7FA62289-B574-4AA8-8E27-EB86EF9723D1}" type="pres">
      <dgm:prSet presAssocID="{840C5310-4C7F-4E38-83ED-AFC7CB8024E3}" presName="text2" presStyleLbl="fgAcc2" presStyleIdx="0" presStyleCnt="2">
        <dgm:presLayoutVars>
          <dgm:chPref val="3"/>
        </dgm:presLayoutVars>
      </dgm:prSet>
      <dgm:spPr/>
      <dgm:t>
        <a:bodyPr/>
        <a:lstStyle/>
        <a:p>
          <a:endParaRPr lang="zh-CN" altLang="en-US"/>
        </a:p>
      </dgm:t>
    </dgm:pt>
    <dgm:pt modelId="{20CACADC-149F-45EB-B7F6-1F38F9CBD713}" type="pres">
      <dgm:prSet presAssocID="{840C5310-4C7F-4E38-83ED-AFC7CB8024E3}" presName="hierChild3" presStyleCnt="0"/>
      <dgm:spPr/>
    </dgm:pt>
    <dgm:pt modelId="{9E841922-2038-49CC-9FC1-D5733359D3A6}" type="pres">
      <dgm:prSet presAssocID="{C2922F38-D42B-4B33-B3A3-4515332BB5B1}" presName="Name17" presStyleLbl="parChTrans1D3" presStyleIdx="0" presStyleCnt="3"/>
      <dgm:spPr/>
      <dgm:t>
        <a:bodyPr/>
        <a:lstStyle/>
        <a:p>
          <a:endParaRPr lang="zh-CN" altLang="en-US"/>
        </a:p>
      </dgm:t>
    </dgm:pt>
    <dgm:pt modelId="{ACFC3D55-299D-41C8-89C5-67C33BC0D36B}" type="pres">
      <dgm:prSet presAssocID="{B3C4E48E-15E6-4B35-9A57-19E1B135C2AD}" presName="hierRoot3" presStyleCnt="0"/>
      <dgm:spPr/>
    </dgm:pt>
    <dgm:pt modelId="{8DE17283-DF3C-4C77-81C6-99365BBAEED0}" type="pres">
      <dgm:prSet presAssocID="{B3C4E48E-15E6-4B35-9A57-19E1B135C2AD}" presName="composite3" presStyleCnt="0"/>
      <dgm:spPr/>
    </dgm:pt>
    <dgm:pt modelId="{8385F8E4-462B-4438-8067-2B83FF550C93}" type="pres">
      <dgm:prSet presAssocID="{B3C4E48E-15E6-4B35-9A57-19E1B135C2AD}" presName="background3" presStyleLbl="node3" presStyleIdx="0" presStyleCnt="3"/>
      <dgm:spPr>
        <a:solidFill>
          <a:schemeClr val="accent4">
            <a:lumMod val="75000"/>
          </a:schemeClr>
        </a:solidFill>
      </dgm:spPr>
    </dgm:pt>
    <dgm:pt modelId="{7779C9EC-075B-4F9A-9D92-194E397DFA73}" type="pres">
      <dgm:prSet presAssocID="{B3C4E48E-15E6-4B35-9A57-19E1B135C2AD}" presName="text3" presStyleLbl="fgAcc3" presStyleIdx="0" presStyleCnt="3">
        <dgm:presLayoutVars>
          <dgm:chPref val="3"/>
        </dgm:presLayoutVars>
      </dgm:prSet>
      <dgm:spPr/>
      <dgm:t>
        <a:bodyPr/>
        <a:lstStyle/>
        <a:p>
          <a:endParaRPr lang="zh-CN" altLang="en-US"/>
        </a:p>
      </dgm:t>
    </dgm:pt>
    <dgm:pt modelId="{4F2B979C-7480-4232-B14D-0E1337241C4E}" type="pres">
      <dgm:prSet presAssocID="{B3C4E48E-15E6-4B35-9A57-19E1B135C2AD}" presName="hierChild4" presStyleCnt="0"/>
      <dgm:spPr/>
    </dgm:pt>
    <dgm:pt modelId="{5A4B37A5-5BF1-4B4F-B16B-7E467CE45862}" type="pres">
      <dgm:prSet presAssocID="{22B5B150-DC96-40F6-8B2D-0AFC62144889}" presName="Name23" presStyleLbl="parChTrans1D4" presStyleIdx="0" presStyleCnt="2"/>
      <dgm:spPr/>
      <dgm:t>
        <a:bodyPr/>
        <a:lstStyle/>
        <a:p>
          <a:endParaRPr lang="zh-CN" altLang="en-US"/>
        </a:p>
      </dgm:t>
    </dgm:pt>
    <dgm:pt modelId="{B6750682-9483-43B6-80CF-8C62A3496672}" type="pres">
      <dgm:prSet presAssocID="{49A3D146-8374-4429-91EF-0CA34AD570F4}" presName="hierRoot4" presStyleCnt="0"/>
      <dgm:spPr/>
    </dgm:pt>
    <dgm:pt modelId="{DF3851F2-85A0-40D2-81C0-79815A15E4AC}" type="pres">
      <dgm:prSet presAssocID="{49A3D146-8374-4429-91EF-0CA34AD570F4}" presName="composite4" presStyleCnt="0"/>
      <dgm:spPr/>
    </dgm:pt>
    <dgm:pt modelId="{C7DB754D-E1CC-4B92-A500-B852BB3BF7AD}" type="pres">
      <dgm:prSet presAssocID="{49A3D146-8374-4429-91EF-0CA34AD570F4}" presName="background4" presStyleLbl="node4" presStyleIdx="0" presStyleCnt="2"/>
      <dgm:spPr>
        <a:noFill/>
      </dgm:spPr>
    </dgm:pt>
    <dgm:pt modelId="{03A3D625-1F51-4B2F-9ED0-7B61EFAC9428}" type="pres">
      <dgm:prSet presAssocID="{49A3D146-8374-4429-91EF-0CA34AD570F4}" presName="text4" presStyleLbl="fgAcc4" presStyleIdx="0" presStyleCnt="2">
        <dgm:presLayoutVars>
          <dgm:chPref val="3"/>
        </dgm:presLayoutVars>
      </dgm:prSet>
      <dgm:spPr/>
      <dgm:t>
        <a:bodyPr/>
        <a:lstStyle/>
        <a:p>
          <a:endParaRPr lang="zh-CN" altLang="en-US"/>
        </a:p>
      </dgm:t>
    </dgm:pt>
    <dgm:pt modelId="{00421308-C56A-4685-981A-C45436960901}" type="pres">
      <dgm:prSet presAssocID="{49A3D146-8374-4429-91EF-0CA34AD570F4}" presName="hierChild5" presStyleCnt="0"/>
      <dgm:spPr/>
    </dgm:pt>
    <dgm:pt modelId="{7F8836EA-2F17-486E-BAB0-7BEF2676A439}" type="pres">
      <dgm:prSet presAssocID="{B06A7715-CD56-4343-B5E8-259E7B9096A2}" presName="Name23" presStyleLbl="parChTrans1D4" presStyleIdx="1" presStyleCnt="2"/>
      <dgm:spPr/>
      <dgm:t>
        <a:bodyPr/>
        <a:lstStyle/>
        <a:p>
          <a:endParaRPr lang="zh-CN" altLang="en-US"/>
        </a:p>
      </dgm:t>
    </dgm:pt>
    <dgm:pt modelId="{0B132500-DDA5-4EC5-9592-DE999748B3C8}" type="pres">
      <dgm:prSet presAssocID="{8CA1F4DC-6DDE-437A-85D0-A079A05B16A7}" presName="hierRoot4" presStyleCnt="0"/>
      <dgm:spPr/>
    </dgm:pt>
    <dgm:pt modelId="{FD7F19F2-2AC7-428B-8B66-CFF4CA536F78}" type="pres">
      <dgm:prSet presAssocID="{8CA1F4DC-6DDE-437A-85D0-A079A05B16A7}" presName="composite4" presStyleCnt="0"/>
      <dgm:spPr/>
    </dgm:pt>
    <dgm:pt modelId="{A7CA673C-0729-42F3-8648-5B44C12E499C}" type="pres">
      <dgm:prSet presAssocID="{8CA1F4DC-6DDE-437A-85D0-A079A05B16A7}" presName="background4" presStyleLbl="node4" presStyleIdx="1" presStyleCnt="2"/>
      <dgm:spPr>
        <a:noFill/>
      </dgm:spPr>
    </dgm:pt>
    <dgm:pt modelId="{8CD9771C-AE79-4149-A8B1-D59608C547C7}" type="pres">
      <dgm:prSet presAssocID="{8CA1F4DC-6DDE-437A-85D0-A079A05B16A7}" presName="text4" presStyleLbl="fgAcc4" presStyleIdx="1" presStyleCnt="2">
        <dgm:presLayoutVars>
          <dgm:chPref val="3"/>
        </dgm:presLayoutVars>
      </dgm:prSet>
      <dgm:spPr/>
      <dgm:t>
        <a:bodyPr/>
        <a:lstStyle/>
        <a:p>
          <a:endParaRPr lang="zh-CN" altLang="en-US"/>
        </a:p>
      </dgm:t>
    </dgm:pt>
    <dgm:pt modelId="{4770E562-62AE-45E5-8642-FE10AE8BFD34}" type="pres">
      <dgm:prSet presAssocID="{8CA1F4DC-6DDE-437A-85D0-A079A05B16A7}" presName="hierChild5" presStyleCnt="0"/>
      <dgm:spPr/>
    </dgm:pt>
    <dgm:pt modelId="{5927C166-3841-4A95-9F45-84EDF00308CD}" type="pres">
      <dgm:prSet presAssocID="{F8E5FC55-8398-4FE9-8B97-5BF73D77B424}" presName="Name17" presStyleLbl="parChTrans1D3" presStyleIdx="1" presStyleCnt="3"/>
      <dgm:spPr/>
      <dgm:t>
        <a:bodyPr/>
        <a:lstStyle/>
        <a:p>
          <a:endParaRPr lang="zh-CN" altLang="en-US"/>
        </a:p>
      </dgm:t>
    </dgm:pt>
    <dgm:pt modelId="{D1229D78-1DEB-4812-9333-DD8B8A18057F}" type="pres">
      <dgm:prSet presAssocID="{9C18FC4A-289D-42AF-8C50-9A806C1A3CDB}" presName="hierRoot3" presStyleCnt="0"/>
      <dgm:spPr/>
    </dgm:pt>
    <dgm:pt modelId="{AE79868A-D790-4146-ADB7-63D82105D995}" type="pres">
      <dgm:prSet presAssocID="{9C18FC4A-289D-42AF-8C50-9A806C1A3CDB}" presName="composite3" presStyleCnt="0"/>
      <dgm:spPr/>
    </dgm:pt>
    <dgm:pt modelId="{45872DE8-0E97-41C2-9A19-0A7251438297}" type="pres">
      <dgm:prSet presAssocID="{9C18FC4A-289D-42AF-8C50-9A806C1A3CDB}" presName="background3" presStyleLbl="node3" presStyleIdx="1" presStyleCnt="3"/>
      <dgm:spPr>
        <a:solidFill>
          <a:schemeClr val="accent4">
            <a:lumMod val="75000"/>
          </a:schemeClr>
        </a:solidFill>
      </dgm:spPr>
    </dgm:pt>
    <dgm:pt modelId="{2D3306DE-37BB-4B49-83C3-110D3415D1EC}" type="pres">
      <dgm:prSet presAssocID="{9C18FC4A-289D-42AF-8C50-9A806C1A3CDB}" presName="text3" presStyleLbl="fgAcc3" presStyleIdx="1" presStyleCnt="3" custLinFactNeighborX="21194" custLinFactNeighborY="1010">
        <dgm:presLayoutVars>
          <dgm:chPref val="3"/>
        </dgm:presLayoutVars>
      </dgm:prSet>
      <dgm:spPr/>
      <dgm:t>
        <a:bodyPr/>
        <a:lstStyle/>
        <a:p>
          <a:endParaRPr lang="zh-CN" altLang="en-US"/>
        </a:p>
      </dgm:t>
    </dgm:pt>
    <dgm:pt modelId="{23AD6D9A-B3D9-436A-815C-4F7457E517A8}" type="pres">
      <dgm:prSet presAssocID="{9C18FC4A-289D-42AF-8C50-9A806C1A3CDB}" presName="hierChild4" presStyleCnt="0"/>
      <dgm:spPr/>
    </dgm:pt>
    <dgm:pt modelId="{88673728-00BC-4AD4-BE39-1333B8E61B1C}" type="pres">
      <dgm:prSet presAssocID="{9C8264B8-CA39-4903-BDA0-28E879BF0B48}" presName="Name17" presStyleLbl="parChTrans1D3" presStyleIdx="2" presStyleCnt="3"/>
      <dgm:spPr/>
      <dgm:t>
        <a:bodyPr/>
        <a:lstStyle/>
        <a:p>
          <a:endParaRPr lang="zh-CN" altLang="en-US"/>
        </a:p>
      </dgm:t>
    </dgm:pt>
    <dgm:pt modelId="{378A968E-F17D-4D8D-B802-A384DBFBE2E4}" type="pres">
      <dgm:prSet presAssocID="{4E151758-8A9D-4BB1-92F9-3404E25EDF79}" presName="hierRoot3" presStyleCnt="0"/>
      <dgm:spPr/>
    </dgm:pt>
    <dgm:pt modelId="{E8476719-6700-43F8-816E-65AE01276400}" type="pres">
      <dgm:prSet presAssocID="{4E151758-8A9D-4BB1-92F9-3404E25EDF79}" presName="composite3" presStyleCnt="0"/>
      <dgm:spPr/>
    </dgm:pt>
    <dgm:pt modelId="{64D0D6E0-46A4-48BB-B4BB-36EB67BD2894}" type="pres">
      <dgm:prSet presAssocID="{4E151758-8A9D-4BB1-92F9-3404E25EDF79}" presName="background3" presStyleLbl="node3" presStyleIdx="2" presStyleCnt="3"/>
      <dgm:spPr>
        <a:solidFill>
          <a:schemeClr val="accent4">
            <a:lumMod val="75000"/>
          </a:schemeClr>
        </a:solidFill>
      </dgm:spPr>
    </dgm:pt>
    <dgm:pt modelId="{7FD4D789-DC5B-4CC7-805F-345B37E744A8}" type="pres">
      <dgm:prSet presAssocID="{4E151758-8A9D-4BB1-92F9-3404E25EDF79}" presName="text3" presStyleLbl="fgAcc3" presStyleIdx="2" presStyleCnt="3" custLinFactNeighborX="17467" custLinFactNeighborY="1010">
        <dgm:presLayoutVars>
          <dgm:chPref val="3"/>
        </dgm:presLayoutVars>
      </dgm:prSet>
      <dgm:spPr/>
      <dgm:t>
        <a:bodyPr/>
        <a:lstStyle/>
        <a:p>
          <a:endParaRPr lang="zh-CN" altLang="en-US"/>
        </a:p>
      </dgm:t>
    </dgm:pt>
    <dgm:pt modelId="{9F1E4042-7EB5-4844-9AD0-63FBDEB320F8}" type="pres">
      <dgm:prSet presAssocID="{4E151758-8A9D-4BB1-92F9-3404E25EDF79}" presName="hierChild4" presStyleCnt="0"/>
      <dgm:spPr/>
    </dgm:pt>
    <dgm:pt modelId="{8A5A4CB3-0745-4F93-AC32-06CBE46797C8}" type="pres">
      <dgm:prSet presAssocID="{74B6C2BD-2BDE-4424-B8BD-E762E9E67B05}" presName="Name10" presStyleLbl="parChTrans1D2" presStyleIdx="1" presStyleCnt="2"/>
      <dgm:spPr/>
      <dgm:t>
        <a:bodyPr/>
        <a:lstStyle/>
        <a:p>
          <a:endParaRPr lang="zh-CN" altLang="en-US"/>
        </a:p>
      </dgm:t>
    </dgm:pt>
    <dgm:pt modelId="{94C10B8D-349F-4DC3-A63A-1719F8D09806}" type="pres">
      <dgm:prSet presAssocID="{B3632A84-8CE9-4032-A562-40A435369ABB}" presName="hierRoot2" presStyleCnt="0"/>
      <dgm:spPr/>
    </dgm:pt>
    <dgm:pt modelId="{A95F21BB-8C48-4C1E-8FB0-1260C4AE1088}" type="pres">
      <dgm:prSet presAssocID="{B3632A84-8CE9-4032-A562-40A435369ABB}" presName="composite2" presStyleCnt="0"/>
      <dgm:spPr/>
    </dgm:pt>
    <dgm:pt modelId="{3FEBF976-F4C2-424A-A042-839D7F4BC607}" type="pres">
      <dgm:prSet presAssocID="{B3632A84-8CE9-4032-A562-40A435369ABB}" presName="background2" presStyleLbl="node2" presStyleIdx="1" presStyleCnt="2"/>
      <dgm:spPr>
        <a:solidFill>
          <a:schemeClr val="bg2">
            <a:lumMod val="20000"/>
            <a:lumOff val="80000"/>
          </a:schemeClr>
        </a:solidFill>
      </dgm:spPr>
    </dgm:pt>
    <dgm:pt modelId="{30FB06CC-C75D-42BE-A3A3-51C7C0C50D86}" type="pres">
      <dgm:prSet presAssocID="{B3632A84-8CE9-4032-A562-40A435369ABB}" presName="text2" presStyleLbl="fgAcc2" presStyleIdx="1" presStyleCnt="2" custLinFactNeighborX="50699" custLinFactNeighborY="1643">
        <dgm:presLayoutVars>
          <dgm:chPref val="3"/>
        </dgm:presLayoutVars>
      </dgm:prSet>
      <dgm:spPr/>
      <dgm:t>
        <a:bodyPr/>
        <a:lstStyle/>
        <a:p>
          <a:endParaRPr lang="zh-CN" altLang="en-US"/>
        </a:p>
      </dgm:t>
    </dgm:pt>
    <dgm:pt modelId="{D77946E1-AD29-49AC-B611-E61C0D002336}" type="pres">
      <dgm:prSet presAssocID="{B3632A84-8CE9-4032-A562-40A435369ABB}" presName="hierChild3" presStyleCnt="0"/>
      <dgm:spPr/>
    </dgm:pt>
  </dgm:ptLst>
  <dgm:cxnLst>
    <dgm:cxn modelId="{038E46F8-FD9B-4907-A03B-BF1B034495FA}" srcId="{B3C4E48E-15E6-4B35-9A57-19E1B135C2AD}" destId="{8CA1F4DC-6DDE-437A-85D0-A079A05B16A7}" srcOrd="1" destOrd="0" parTransId="{B06A7715-CD56-4343-B5E8-259E7B9096A2}" sibTransId="{2C93F04B-BA80-40F8-811E-E83B332A9CFC}"/>
    <dgm:cxn modelId="{528B6950-1903-4655-A7BD-417436E62B77}" srcId="{38B79D26-422E-4E28-B0AA-7D0C1C86EB98}" destId="{425405F0-FA03-4A75-8AEB-9E3E6EA31C30}" srcOrd="0" destOrd="0" parTransId="{62937458-61ED-4C72-89A1-DF97D8AED116}" sibTransId="{96D4456F-B881-4094-BF10-47F05EFA2B84}"/>
    <dgm:cxn modelId="{34535078-CE15-48AF-97AB-6BDD6C18D1EA}" srcId="{840C5310-4C7F-4E38-83ED-AFC7CB8024E3}" destId="{4E151758-8A9D-4BB1-92F9-3404E25EDF79}" srcOrd="2" destOrd="0" parTransId="{9C8264B8-CA39-4903-BDA0-28E879BF0B48}" sibTransId="{54642BB2-14B7-4E55-B629-667D9EB4C99E}"/>
    <dgm:cxn modelId="{E69843A0-E268-43DB-83F8-4E9F6D6AA1F4}" srcId="{840C5310-4C7F-4E38-83ED-AFC7CB8024E3}" destId="{B3C4E48E-15E6-4B35-9A57-19E1B135C2AD}" srcOrd="0" destOrd="0" parTransId="{C2922F38-D42B-4B33-B3A3-4515332BB5B1}" sibTransId="{037E9012-FCCD-4B41-B32E-45516A11EB63}"/>
    <dgm:cxn modelId="{9F673069-AD50-47AF-8DDC-D32235887F2F}" type="presOf" srcId="{9C8264B8-CA39-4903-BDA0-28E879BF0B48}" destId="{88673728-00BC-4AD4-BE39-1333B8E61B1C}" srcOrd="0" destOrd="0" presId="urn:microsoft.com/office/officeart/2005/8/layout/hierarchy1"/>
    <dgm:cxn modelId="{0554E67A-3BAC-4815-AF6F-CA2B6FD263AF}" srcId="{425405F0-FA03-4A75-8AEB-9E3E6EA31C30}" destId="{B3632A84-8CE9-4032-A562-40A435369ABB}" srcOrd="1" destOrd="0" parTransId="{74B6C2BD-2BDE-4424-B8BD-E762E9E67B05}" sibTransId="{D2CB386A-6E8D-4194-9ED9-7C07B185EB5E}"/>
    <dgm:cxn modelId="{029C5A2B-3960-4003-837D-F354927F150E}" type="presOf" srcId="{C2922F38-D42B-4B33-B3A3-4515332BB5B1}" destId="{9E841922-2038-49CC-9FC1-D5733359D3A6}" srcOrd="0" destOrd="0" presId="urn:microsoft.com/office/officeart/2005/8/layout/hierarchy1"/>
    <dgm:cxn modelId="{C1344B8E-84A7-4DD6-B161-2997ACFD8D70}" srcId="{425405F0-FA03-4A75-8AEB-9E3E6EA31C30}" destId="{840C5310-4C7F-4E38-83ED-AFC7CB8024E3}" srcOrd="0" destOrd="0" parTransId="{1AEBAC39-4CCF-4B2D-BF5D-6E85A09549C4}" sibTransId="{B8359C74-D5D8-4F5A-AB68-A2EC258E0F97}"/>
    <dgm:cxn modelId="{962387B8-1918-49B1-80E8-75CFC295AB4A}" type="presOf" srcId="{74B6C2BD-2BDE-4424-B8BD-E762E9E67B05}" destId="{8A5A4CB3-0745-4F93-AC32-06CBE46797C8}" srcOrd="0" destOrd="0" presId="urn:microsoft.com/office/officeart/2005/8/layout/hierarchy1"/>
    <dgm:cxn modelId="{6B7A59EE-4F0E-4825-95D5-625BCFBF7D45}" type="presOf" srcId="{49A3D146-8374-4429-91EF-0CA34AD570F4}" destId="{03A3D625-1F51-4B2F-9ED0-7B61EFAC9428}" srcOrd="0" destOrd="0" presId="urn:microsoft.com/office/officeart/2005/8/layout/hierarchy1"/>
    <dgm:cxn modelId="{A469C6FC-148E-488A-820E-D57D5316D9B2}" type="presOf" srcId="{B3C4E48E-15E6-4B35-9A57-19E1B135C2AD}" destId="{7779C9EC-075B-4F9A-9D92-194E397DFA73}" srcOrd="0" destOrd="0" presId="urn:microsoft.com/office/officeart/2005/8/layout/hierarchy1"/>
    <dgm:cxn modelId="{40842E6E-8BE2-4C65-95C5-7EA20DCDBFDB}" type="presOf" srcId="{9C18FC4A-289D-42AF-8C50-9A806C1A3CDB}" destId="{2D3306DE-37BB-4B49-83C3-110D3415D1EC}" srcOrd="0" destOrd="0" presId="urn:microsoft.com/office/officeart/2005/8/layout/hierarchy1"/>
    <dgm:cxn modelId="{54EEDEF5-9BCF-40D3-906F-AEBDF5665790}" srcId="{B3C4E48E-15E6-4B35-9A57-19E1B135C2AD}" destId="{49A3D146-8374-4429-91EF-0CA34AD570F4}" srcOrd="0" destOrd="0" parTransId="{22B5B150-DC96-40F6-8B2D-0AFC62144889}" sibTransId="{8BE4A8F1-9355-4491-8F5B-CDD946B5F4CA}"/>
    <dgm:cxn modelId="{2FA24B10-5D6B-4A20-B2F9-E47401BD8CF3}" type="presOf" srcId="{8CA1F4DC-6DDE-437A-85D0-A079A05B16A7}" destId="{8CD9771C-AE79-4149-A8B1-D59608C547C7}" srcOrd="0" destOrd="0" presId="urn:microsoft.com/office/officeart/2005/8/layout/hierarchy1"/>
    <dgm:cxn modelId="{824EA10C-121D-4D49-B2B2-F74B31E0267E}" type="presOf" srcId="{840C5310-4C7F-4E38-83ED-AFC7CB8024E3}" destId="{7FA62289-B574-4AA8-8E27-EB86EF9723D1}" srcOrd="0" destOrd="0" presId="urn:microsoft.com/office/officeart/2005/8/layout/hierarchy1"/>
    <dgm:cxn modelId="{3AE4812A-65A4-49BA-927E-8A1964FDE09E}" type="presOf" srcId="{38B79D26-422E-4E28-B0AA-7D0C1C86EB98}" destId="{30E156D7-3ED2-4D26-B3E6-CBC88B64CD86}" srcOrd="0" destOrd="0" presId="urn:microsoft.com/office/officeart/2005/8/layout/hierarchy1"/>
    <dgm:cxn modelId="{D93F6C9E-5725-4C4F-8A57-5A60C6A6C1A8}" type="presOf" srcId="{B3632A84-8CE9-4032-A562-40A435369ABB}" destId="{30FB06CC-C75D-42BE-A3A3-51C7C0C50D86}" srcOrd="0" destOrd="0" presId="urn:microsoft.com/office/officeart/2005/8/layout/hierarchy1"/>
    <dgm:cxn modelId="{D5EA5FE4-8153-4A8E-95D7-A50A8AF8F2C2}" type="presOf" srcId="{1AEBAC39-4CCF-4B2D-BF5D-6E85A09549C4}" destId="{8039EAEB-9C88-41CB-8506-A750711C82CC}" srcOrd="0" destOrd="0" presId="urn:microsoft.com/office/officeart/2005/8/layout/hierarchy1"/>
    <dgm:cxn modelId="{E2A27D08-3948-44B8-8EB9-53B5F3670E43}" type="presOf" srcId="{F8E5FC55-8398-4FE9-8B97-5BF73D77B424}" destId="{5927C166-3841-4A95-9F45-84EDF00308CD}" srcOrd="0" destOrd="0" presId="urn:microsoft.com/office/officeart/2005/8/layout/hierarchy1"/>
    <dgm:cxn modelId="{CF8EF683-CBEE-4904-99AC-992BAA443840}" type="presOf" srcId="{22B5B150-DC96-40F6-8B2D-0AFC62144889}" destId="{5A4B37A5-5BF1-4B4F-B16B-7E467CE45862}" srcOrd="0" destOrd="0" presId="urn:microsoft.com/office/officeart/2005/8/layout/hierarchy1"/>
    <dgm:cxn modelId="{2E5231CE-5377-4EBB-9F42-DEC0DF8B1A3E}" srcId="{840C5310-4C7F-4E38-83ED-AFC7CB8024E3}" destId="{9C18FC4A-289D-42AF-8C50-9A806C1A3CDB}" srcOrd="1" destOrd="0" parTransId="{F8E5FC55-8398-4FE9-8B97-5BF73D77B424}" sibTransId="{25D274CB-5258-486A-B91C-A67D3ED2C9EF}"/>
    <dgm:cxn modelId="{93098ACF-A6C6-430D-B532-44804B240997}" type="presOf" srcId="{4E151758-8A9D-4BB1-92F9-3404E25EDF79}" destId="{7FD4D789-DC5B-4CC7-805F-345B37E744A8}" srcOrd="0" destOrd="0" presId="urn:microsoft.com/office/officeart/2005/8/layout/hierarchy1"/>
    <dgm:cxn modelId="{93D8E9E2-6CD1-4839-9BC7-6AC2A6AF637A}" type="presOf" srcId="{B06A7715-CD56-4343-B5E8-259E7B9096A2}" destId="{7F8836EA-2F17-486E-BAB0-7BEF2676A439}" srcOrd="0" destOrd="0" presId="urn:microsoft.com/office/officeart/2005/8/layout/hierarchy1"/>
    <dgm:cxn modelId="{B0ED78FA-C8E3-4421-8007-086EA274FF71}" type="presOf" srcId="{425405F0-FA03-4A75-8AEB-9E3E6EA31C30}" destId="{CBF98B13-AEA8-48FB-A369-A32236C8F413}" srcOrd="0" destOrd="0" presId="urn:microsoft.com/office/officeart/2005/8/layout/hierarchy1"/>
    <dgm:cxn modelId="{0628A69D-7555-445B-8FB1-BBE2628AB731}" type="presParOf" srcId="{30E156D7-3ED2-4D26-B3E6-CBC88B64CD86}" destId="{916798AC-E934-4C10-96E3-5A54BC3B75EB}" srcOrd="0" destOrd="0" presId="urn:microsoft.com/office/officeart/2005/8/layout/hierarchy1"/>
    <dgm:cxn modelId="{857E3376-9FA4-4EF4-AFAB-EC7FE7DF6DB1}" type="presParOf" srcId="{916798AC-E934-4C10-96E3-5A54BC3B75EB}" destId="{71C64A3D-CE29-4AB9-B3C3-3248D342C5B1}" srcOrd="0" destOrd="0" presId="urn:microsoft.com/office/officeart/2005/8/layout/hierarchy1"/>
    <dgm:cxn modelId="{401CACC1-ACBF-469F-957A-43E3F03EABEF}" type="presParOf" srcId="{71C64A3D-CE29-4AB9-B3C3-3248D342C5B1}" destId="{067DA730-F1BD-49BF-99D7-646F97B35B40}" srcOrd="0" destOrd="0" presId="urn:microsoft.com/office/officeart/2005/8/layout/hierarchy1"/>
    <dgm:cxn modelId="{68A76979-AA7D-422C-AC6F-4D9AE47E4EAB}" type="presParOf" srcId="{71C64A3D-CE29-4AB9-B3C3-3248D342C5B1}" destId="{CBF98B13-AEA8-48FB-A369-A32236C8F413}" srcOrd="1" destOrd="0" presId="urn:microsoft.com/office/officeart/2005/8/layout/hierarchy1"/>
    <dgm:cxn modelId="{66B31FE0-2F9D-4A46-A04A-018C9CC64179}" type="presParOf" srcId="{916798AC-E934-4C10-96E3-5A54BC3B75EB}" destId="{1140EC41-C0D3-42BC-8B0D-B3569C44F1C9}" srcOrd="1" destOrd="0" presId="urn:microsoft.com/office/officeart/2005/8/layout/hierarchy1"/>
    <dgm:cxn modelId="{7413AE02-AABC-458E-99F1-D0648023D3A0}" type="presParOf" srcId="{1140EC41-C0D3-42BC-8B0D-B3569C44F1C9}" destId="{8039EAEB-9C88-41CB-8506-A750711C82CC}" srcOrd="0" destOrd="0" presId="urn:microsoft.com/office/officeart/2005/8/layout/hierarchy1"/>
    <dgm:cxn modelId="{8B696B5A-8BDC-4092-B145-30C0FBA0284D}" type="presParOf" srcId="{1140EC41-C0D3-42BC-8B0D-B3569C44F1C9}" destId="{E980FB87-A5DB-44FA-BDE4-1F86DBA879A8}" srcOrd="1" destOrd="0" presId="urn:microsoft.com/office/officeart/2005/8/layout/hierarchy1"/>
    <dgm:cxn modelId="{E5371B5F-7880-4B5D-A2AD-CBAB13CA34A9}" type="presParOf" srcId="{E980FB87-A5DB-44FA-BDE4-1F86DBA879A8}" destId="{95EAC6E1-DFDA-4EE9-A08E-E15DE54330F0}" srcOrd="0" destOrd="0" presId="urn:microsoft.com/office/officeart/2005/8/layout/hierarchy1"/>
    <dgm:cxn modelId="{A72A7086-2C1A-4BEA-B8A9-FCA6D0177808}" type="presParOf" srcId="{95EAC6E1-DFDA-4EE9-A08E-E15DE54330F0}" destId="{A8475CC3-2351-4344-81BA-C84F6C6090F8}" srcOrd="0" destOrd="0" presId="urn:microsoft.com/office/officeart/2005/8/layout/hierarchy1"/>
    <dgm:cxn modelId="{C9C31304-6AEC-43AE-B966-90B1ABEAD86B}" type="presParOf" srcId="{95EAC6E1-DFDA-4EE9-A08E-E15DE54330F0}" destId="{7FA62289-B574-4AA8-8E27-EB86EF9723D1}" srcOrd="1" destOrd="0" presId="urn:microsoft.com/office/officeart/2005/8/layout/hierarchy1"/>
    <dgm:cxn modelId="{0B1D9194-A1A4-4D25-97EB-B4E593187856}" type="presParOf" srcId="{E980FB87-A5DB-44FA-BDE4-1F86DBA879A8}" destId="{20CACADC-149F-45EB-B7F6-1F38F9CBD713}" srcOrd="1" destOrd="0" presId="urn:microsoft.com/office/officeart/2005/8/layout/hierarchy1"/>
    <dgm:cxn modelId="{194F3D98-F0D4-421A-885C-DD7BAD6E78A9}" type="presParOf" srcId="{20CACADC-149F-45EB-B7F6-1F38F9CBD713}" destId="{9E841922-2038-49CC-9FC1-D5733359D3A6}" srcOrd="0" destOrd="0" presId="urn:microsoft.com/office/officeart/2005/8/layout/hierarchy1"/>
    <dgm:cxn modelId="{A1BF8AA2-0ED4-4715-BC02-A4B51B0F4367}" type="presParOf" srcId="{20CACADC-149F-45EB-B7F6-1F38F9CBD713}" destId="{ACFC3D55-299D-41C8-89C5-67C33BC0D36B}" srcOrd="1" destOrd="0" presId="urn:microsoft.com/office/officeart/2005/8/layout/hierarchy1"/>
    <dgm:cxn modelId="{27474A5C-EF01-4066-9C6F-2360D7B2FE16}" type="presParOf" srcId="{ACFC3D55-299D-41C8-89C5-67C33BC0D36B}" destId="{8DE17283-DF3C-4C77-81C6-99365BBAEED0}" srcOrd="0" destOrd="0" presId="urn:microsoft.com/office/officeart/2005/8/layout/hierarchy1"/>
    <dgm:cxn modelId="{32EBA264-01E7-482C-B8F2-482A962146C7}" type="presParOf" srcId="{8DE17283-DF3C-4C77-81C6-99365BBAEED0}" destId="{8385F8E4-462B-4438-8067-2B83FF550C93}" srcOrd="0" destOrd="0" presId="urn:microsoft.com/office/officeart/2005/8/layout/hierarchy1"/>
    <dgm:cxn modelId="{AB548400-999C-45EC-BECA-C5F0853C5C26}" type="presParOf" srcId="{8DE17283-DF3C-4C77-81C6-99365BBAEED0}" destId="{7779C9EC-075B-4F9A-9D92-194E397DFA73}" srcOrd="1" destOrd="0" presId="urn:microsoft.com/office/officeart/2005/8/layout/hierarchy1"/>
    <dgm:cxn modelId="{3AC0BDCD-8206-4EEA-9F0B-EB025BD79C6C}" type="presParOf" srcId="{ACFC3D55-299D-41C8-89C5-67C33BC0D36B}" destId="{4F2B979C-7480-4232-B14D-0E1337241C4E}" srcOrd="1" destOrd="0" presId="urn:microsoft.com/office/officeart/2005/8/layout/hierarchy1"/>
    <dgm:cxn modelId="{0E5060CD-9BF8-42AB-ADBF-45F79AA7813F}" type="presParOf" srcId="{4F2B979C-7480-4232-B14D-0E1337241C4E}" destId="{5A4B37A5-5BF1-4B4F-B16B-7E467CE45862}" srcOrd="0" destOrd="0" presId="urn:microsoft.com/office/officeart/2005/8/layout/hierarchy1"/>
    <dgm:cxn modelId="{4E33F71F-DAA6-4099-8FE9-24344781AE1E}" type="presParOf" srcId="{4F2B979C-7480-4232-B14D-0E1337241C4E}" destId="{B6750682-9483-43B6-80CF-8C62A3496672}" srcOrd="1" destOrd="0" presId="urn:microsoft.com/office/officeart/2005/8/layout/hierarchy1"/>
    <dgm:cxn modelId="{AF5581D5-9BF4-46CA-968C-7326D7B77954}" type="presParOf" srcId="{B6750682-9483-43B6-80CF-8C62A3496672}" destId="{DF3851F2-85A0-40D2-81C0-79815A15E4AC}" srcOrd="0" destOrd="0" presId="urn:microsoft.com/office/officeart/2005/8/layout/hierarchy1"/>
    <dgm:cxn modelId="{70002069-3554-4FAD-B477-E6E5C6FB758A}" type="presParOf" srcId="{DF3851F2-85A0-40D2-81C0-79815A15E4AC}" destId="{C7DB754D-E1CC-4B92-A500-B852BB3BF7AD}" srcOrd="0" destOrd="0" presId="urn:microsoft.com/office/officeart/2005/8/layout/hierarchy1"/>
    <dgm:cxn modelId="{E5E63B42-C9E5-4BF2-A78B-60D5A53EA584}" type="presParOf" srcId="{DF3851F2-85A0-40D2-81C0-79815A15E4AC}" destId="{03A3D625-1F51-4B2F-9ED0-7B61EFAC9428}" srcOrd="1" destOrd="0" presId="urn:microsoft.com/office/officeart/2005/8/layout/hierarchy1"/>
    <dgm:cxn modelId="{5098A43A-DF73-4F92-9CCC-3EAE482AFCBA}" type="presParOf" srcId="{B6750682-9483-43B6-80CF-8C62A3496672}" destId="{00421308-C56A-4685-981A-C45436960901}" srcOrd="1" destOrd="0" presId="urn:microsoft.com/office/officeart/2005/8/layout/hierarchy1"/>
    <dgm:cxn modelId="{6A88F386-EBCC-42FC-989F-6F085CD8AFED}" type="presParOf" srcId="{4F2B979C-7480-4232-B14D-0E1337241C4E}" destId="{7F8836EA-2F17-486E-BAB0-7BEF2676A439}" srcOrd="2" destOrd="0" presId="urn:microsoft.com/office/officeart/2005/8/layout/hierarchy1"/>
    <dgm:cxn modelId="{70ED507C-F91B-4E1B-9CC5-08228645AE18}" type="presParOf" srcId="{4F2B979C-7480-4232-B14D-0E1337241C4E}" destId="{0B132500-DDA5-4EC5-9592-DE999748B3C8}" srcOrd="3" destOrd="0" presId="urn:microsoft.com/office/officeart/2005/8/layout/hierarchy1"/>
    <dgm:cxn modelId="{4D010BA8-26CA-4625-BFB1-8EC624BDCAE2}" type="presParOf" srcId="{0B132500-DDA5-4EC5-9592-DE999748B3C8}" destId="{FD7F19F2-2AC7-428B-8B66-CFF4CA536F78}" srcOrd="0" destOrd="0" presId="urn:microsoft.com/office/officeart/2005/8/layout/hierarchy1"/>
    <dgm:cxn modelId="{8DF4AA82-F8E8-4609-8C45-C9F3415D0B67}" type="presParOf" srcId="{FD7F19F2-2AC7-428B-8B66-CFF4CA536F78}" destId="{A7CA673C-0729-42F3-8648-5B44C12E499C}" srcOrd="0" destOrd="0" presId="urn:microsoft.com/office/officeart/2005/8/layout/hierarchy1"/>
    <dgm:cxn modelId="{229389F1-0A5F-428B-8F6A-112074A3BEC7}" type="presParOf" srcId="{FD7F19F2-2AC7-428B-8B66-CFF4CA536F78}" destId="{8CD9771C-AE79-4149-A8B1-D59608C547C7}" srcOrd="1" destOrd="0" presId="urn:microsoft.com/office/officeart/2005/8/layout/hierarchy1"/>
    <dgm:cxn modelId="{6AF95B04-71D3-43F5-82F4-A5AAEC11F79A}" type="presParOf" srcId="{0B132500-DDA5-4EC5-9592-DE999748B3C8}" destId="{4770E562-62AE-45E5-8642-FE10AE8BFD34}" srcOrd="1" destOrd="0" presId="urn:microsoft.com/office/officeart/2005/8/layout/hierarchy1"/>
    <dgm:cxn modelId="{A41C0C06-1C0C-49F0-A42A-5EE3ACBEDEAE}" type="presParOf" srcId="{20CACADC-149F-45EB-B7F6-1F38F9CBD713}" destId="{5927C166-3841-4A95-9F45-84EDF00308CD}" srcOrd="2" destOrd="0" presId="urn:microsoft.com/office/officeart/2005/8/layout/hierarchy1"/>
    <dgm:cxn modelId="{7636E614-CED3-4780-ABC4-F89130786966}" type="presParOf" srcId="{20CACADC-149F-45EB-B7F6-1F38F9CBD713}" destId="{D1229D78-1DEB-4812-9333-DD8B8A18057F}" srcOrd="3" destOrd="0" presId="urn:microsoft.com/office/officeart/2005/8/layout/hierarchy1"/>
    <dgm:cxn modelId="{0469DE32-F9D6-4517-99FB-8DC27A518E85}" type="presParOf" srcId="{D1229D78-1DEB-4812-9333-DD8B8A18057F}" destId="{AE79868A-D790-4146-ADB7-63D82105D995}" srcOrd="0" destOrd="0" presId="urn:microsoft.com/office/officeart/2005/8/layout/hierarchy1"/>
    <dgm:cxn modelId="{2B87B885-BB3B-46F2-AC41-757519481AA2}" type="presParOf" srcId="{AE79868A-D790-4146-ADB7-63D82105D995}" destId="{45872DE8-0E97-41C2-9A19-0A7251438297}" srcOrd="0" destOrd="0" presId="urn:microsoft.com/office/officeart/2005/8/layout/hierarchy1"/>
    <dgm:cxn modelId="{C3B4230D-E2FC-4BE2-8CE7-11E860901D83}" type="presParOf" srcId="{AE79868A-D790-4146-ADB7-63D82105D995}" destId="{2D3306DE-37BB-4B49-83C3-110D3415D1EC}" srcOrd="1" destOrd="0" presId="urn:microsoft.com/office/officeart/2005/8/layout/hierarchy1"/>
    <dgm:cxn modelId="{5BEE9A1C-DB98-403A-A389-19CABD6628D5}" type="presParOf" srcId="{D1229D78-1DEB-4812-9333-DD8B8A18057F}" destId="{23AD6D9A-B3D9-436A-815C-4F7457E517A8}" srcOrd="1" destOrd="0" presId="urn:microsoft.com/office/officeart/2005/8/layout/hierarchy1"/>
    <dgm:cxn modelId="{056307E4-DDC2-4ADA-AAA9-60578435214C}" type="presParOf" srcId="{20CACADC-149F-45EB-B7F6-1F38F9CBD713}" destId="{88673728-00BC-4AD4-BE39-1333B8E61B1C}" srcOrd="4" destOrd="0" presId="urn:microsoft.com/office/officeart/2005/8/layout/hierarchy1"/>
    <dgm:cxn modelId="{3CA6A2A3-67CC-4CEB-A8B1-1E427C94FD31}" type="presParOf" srcId="{20CACADC-149F-45EB-B7F6-1F38F9CBD713}" destId="{378A968E-F17D-4D8D-B802-A384DBFBE2E4}" srcOrd="5" destOrd="0" presId="urn:microsoft.com/office/officeart/2005/8/layout/hierarchy1"/>
    <dgm:cxn modelId="{23244437-6CE8-4788-9F52-8E80FAF21E96}" type="presParOf" srcId="{378A968E-F17D-4D8D-B802-A384DBFBE2E4}" destId="{E8476719-6700-43F8-816E-65AE01276400}" srcOrd="0" destOrd="0" presId="urn:microsoft.com/office/officeart/2005/8/layout/hierarchy1"/>
    <dgm:cxn modelId="{456123D4-CE76-47DA-8B7C-8B5FCAF76F78}" type="presParOf" srcId="{E8476719-6700-43F8-816E-65AE01276400}" destId="{64D0D6E0-46A4-48BB-B4BB-36EB67BD2894}" srcOrd="0" destOrd="0" presId="urn:microsoft.com/office/officeart/2005/8/layout/hierarchy1"/>
    <dgm:cxn modelId="{23776DB3-B684-459B-8D01-FDD667612DBC}" type="presParOf" srcId="{E8476719-6700-43F8-816E-65AE01276400}" destId="{7FD4D789-DC5B-4CC7-805F-345B37E744A8}" srcOrd="1" destOrd="0" presId="urn:microsoft.com/office/officeart/2005/8/layout/hierarchy1"/>
    <dgm:cxn modelId="{A6597CE2-39FA-4F74-9042-D1616DCBF58A}" type="presParOf" srcId="{378A968E-F17D-4D8D-B802-A384DBFBE2E4}" destId="{9F1E4042-7EB5-4844-9AD0-63FBDEB320F8}" srcOrd="1" destOrd="0" presId="urn:microsoft.com/office/officeart/2005/8/layout/hierarchy1"/>
    <dgm:cxn modelId="{A4572B96-33C2-4816-841B-B192DF377BA4}" type="presParOf" srcId="{1140EC41-C0D3-42BC-8B0D-B3569C44F1C9}" destId="{8A5A4CB3-0745-4F93-AC32-06CBE46797C8}" srcOrd="2" destOrd="0" presId="urn:microsoft.com/office/officeart/2005/8/layout/hierarchy1"/>
    <dgm:cxn modelId="{513D0C69-D124-481D-8B56-F816E713C594}" type="presParOf" srcId="{1140EC41-C0D3-42BC-8B0D-B3569C44F1C9}" destId="{94C10B8D-349F-4DC3-A63A-1719F8D09806}" srcOrd="3" destOrd="0" presId="urn:microsoft.com/office/officeart/2005/8/layout/hierarchy1"/>
    <dgm:cxn modelId="{C710149E-F921-4787-A36C-3FA4422B70DE}" type="presParOf" srcId="{94C10B8D-349F-4DC3-A63A-1719F8D09806}" destId="{A95F21BB-8C48-4C1E-8FB0-1260C4AE1088}" srcOrd="0" destOrd="0" presId="urn:microsoft.com/office/officeart/2005/8/layout/hierarchy1"/>
    <dgm:cxn modelId="{FF679CA6-DBD1-40CD-88A4-16275906232A}" type="presParOf" srcId="{A95F21BB-8C48-4C1E-8FB0-1260C4AE1088}" destId="{3FEBF976-F4C2-424A-A042-839D7F4BC607}" srcOrd="0" destOrd="0" presId="urn:microsoft.com/office/officeart/2005/8/layout/hierarchy1"/>
    <dgm:cxn modelId="{A7D58288-2969-4FE5-8364-72D9735F38DC}" type="presParOf" srcId="{A95F21BB-8C48-4C1E-8FB0-1260C4AE1088}" destId="{30FB06CC-C75D-42BE-A3A3-51C7C0C50D86}" srcOrd="1" destOrd="0" presId="urn:microsoft.com/office/officeart/2005/8/layout/hierarchy1"/>
    <dgm:cxn modelId="{60A320D5-F7D1-4E96-8B9D-6FCD0C61506F}" type="presParOf" srcId="{94C10B8D-349F-4DC3-A63A-1719F8D09806}" destId="{D77946E1-AD29-49AC-B611-E61C0D002336}" srcOrd="1" destOrd="0" presId="urn:microsoft.com/office/officeart/2005/8/layout/hierarchy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0CE55-EB51-4294-B3F7-D997B3FCEBF1}"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C52294AA-5E7D-4DE4-81BF-458E03219E8A}">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准备开发标准密码算法</a:t>
          </a:r>
        </a:p>
      </dgm:t>
    </dgm:pt>
    <dgm:pt modelId="{62782590-3071-42F3-9CD5-7BC50DAA6E82}" cxnId="{20EC347A-68DF-4AAA-A6F7-DCAD6AAC31AD}"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02488C49-39E2-4659-90ED-02998AC921A4}" cxnId="{20EC347A-68DF-4AAA-A6F7-DCAD6AAC31AD}"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D6986C13-5836-42B3-ABD7-B6089AACC178}">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发起第一次征集活动</a:t>
          </a:r>
        </a:p>
      </dgm:t>
    </dgm:pt>
    <dgm:pt modelId="{D980144B-68E2-472B-B3EF-9B97A2CBAADB}" cxnId="{F10CE9E5-8ED1-42A6-9738-B5D90B7FA609}"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EDABAAC9-BD25-45F3-BFF5-507B6E88DF72}" cxnId="{F10CE9E5-8ED1-42A6-9738-B5D90B7FA609}"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F825F7D6-479A-445D-AF43-8B0C90E65591}">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发起第二次征集活动</a:t>
          </a:r>
        </a:p>
      </dgm:t>
    </dgm:pt>
    <dgm:pt modelId="{462FCEA0-C30F-4EE3-9A81-9338594184FA}" cxnId="{92D9898F-5738-4FE7-BC89-D1715612A181}"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98BDEC12-917A-48D8-A5C0-B74635038E61}" cxnId="{92D9898F-5738-4FE7-BC89-D1715612A181}"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E2C50A9F-CCA5-46ED-8B11-ED06EC252DA2}">
      <dgm:prSet phldrT="[文本]"/>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正式发布</a:t>
          </a:r>
        </a:p>
      </dgm:t>
    </dgm:pt>
    <dgm:pt modelId="{931667BB-AFCE-4CB0-9CC1-3F92076154FF}" cxnId="{3FD83017-496A-4CE1-A6D4-98F76284E62A}"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0DBB6823-B71E-4C5A-8010-50128C358FCC}" cxnId="{3FD83017-496A-4CE1-A6D4-98F76284E62A}"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B1A0429D-9360-480B-8320-B1F20868380A}">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制定了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dgm:t>
    </dgm:pt>
    <dgm:pt modelId="{2A2810CB-92C1-4BBD-B1AA-3EE64C8C7CAB}" cxnId="{6F58315D-F25A-4827-9C2B-EFC90C6483C3}"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FA615777-8E1B-4255-B478-1151EEF79203}" cxnId="{6F58315D-F25A-4827-9C2B-EFC90C6483C3}"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2862A997-45EC-4FF2-9271-2A84FA637BD9}">
      <dgm:prSet phldrT="[文本]"/>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a:contourClr>
            <a:srgbClr val="FFFFFF"/>
          </a:contourClr>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公开了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Lucifer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算法细节</a:t>
          </a:r>
        </a:p>
      </dgm:t>
    </dgm:pt>
    <dgm:pt modelId="{8A134EEF-4DFD-4CC7-8447-224B81800219}" cxnId="{CB44E636-3E84-4706-A716-8385E25ED90F}"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92272BE0-116A-49D8-8D07-BB932442FE50}" cxnId="{CB44E636-3E84-4706-A716-8385E25ED90F}"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942EB9E6-0972-4D11-8774-8D01C1679678}">
      <dgm:prSet phldrT="[文本]"/>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年，美国银行协会批准使用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dgm:t>
    </dgm:pt>
    <dgm:pt modelId="{60E46406-DDC8-466B-A7D7-DECDC52FAA2B}" cxnId="{E467075D-6DA5-4608-9A8A-9C5E39F7C835}"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69E3FB40-AF69-4A54-8E16-1408A50B8FD3}" cxnId="{E467075D-6DA5-4608-9A8A-9C5E39F7C835}"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4EE23A72-E986-4EEF-9B03-4D039EBA6916}">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1983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ISO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作为国际标准</a:t>
          </a:r>
        </a:p>
      </dgm:t>
    </dgm:pt>
    <dgm:pt modelId="{1F471126-B499-4862-9B66-A6EC6593C982}" cxnId="{685339C1-A44D-447E-9112-168B5BABD328}"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B4C1F4BC-EA01-458D-91FB-B36354F97558}" cxnId="{685339C1-A44D-447E-9112-168B5BABD328}" type="sibTrans">
      <dgm:prSet/>
      <dgm:spPr>
        <a:solidFill>
          <a:srgbClr val="FF0000"/>
        </a:solidFill>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C179FB48-8061-43F5-9B6B-0692C8C903D0}">
      <dgm:prSet phldrT="[文本]"/>
      <dgm:spPr>
        <a:solidFill>
          <a:srgbClr val="00B050"/>
        </a:solidFill>
        <a:scene3d>
          <a:camera prst="orthographicFront"/>
          <a:lightRig rig="threePt" dir="t"/>
        </a:scene3d>
        <a:sp3d>
          <a:bevelT/>
        </a:sp3d>
      </dgm:spPr>
      <dgm: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1993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年，国内大量使用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dgm:t>
    </dgm:pt>
    <dgm:pt modelId="{A71FC8DD-9190-4D34-A6A5-80DF21E1802D}" cxnId="{F58E284C-204B-49DE-9242-A7100BD48373}" type="par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208C347B-4B3E-4F54-B9CE-08748AFD4D16}" cxnId="{F58E284C-204B-49DE-9242-A7100BD48373}" type="sibTrans">
      <dgm:prSet/>
      <dgm:spPr/>
      <dgm:t>
        <a:bodyPr/>
        <a:lstStyle/>
        <a:p>
          <a:endParaRPr lang="zh-CN" altLang="en-US">
            <a:latin typeface="Times New Roman" panose="02020603050405020304" pitchFamily="18" charset="0"/>
            <a:ea typeface="黑体" panose="02010609060101010101" pitchFamily="49" charset="-122"/>
            <a:cs typeface="Times New Roman" panose="02020603050405020304" pitchFamily="18" charset="0"/>
          </a:endParaRPr>
        </a:p>
      </dgm:t>
    </dgm:pt>
    <dgm:pt modelId="{6C824E56-9526-495D-AAB6-2C6599F2D92A}" type="pres">
      <dgm:prSet presAssocID="{01E0CE55-EB51-4294-B3F7-D997B3FCEBF1}" presName="Name0" presStyleCnt="0">
        <dgm:presLayoutVars>
          <dgm:dir/>
          <dgm:resizeHandles/>
        </dgm:presLayoutVars>
      </dgm:prSet>
      <dgm:spPr/>
      <dgm:t>
        <a:bodyPr/>
        <a:lstStyle/>
        <a:p>
          <a:endParaRPr lang="zh-CN" altLang="en-US"/>
        </a:p>
      </dgm:t>
    </dgm:pt>
    <dgm:pt modelId="{32A02C51-B2CC-4E85-9E33-3EC039F2D810}" type="pres">
      <dgm:prSet presAssocID="{C52294AA-5E7D-4DE4-81BF-458E03219E8A}" presName="compNode" presStyleCnt="0"/>
      <dgm:spPr/>
    </dgm:pt>
    <dgm:pt modelId="{76F8BE87-E497-4075-8D7C-701020A5FC93}" type="pres">
      <dgm:prSet presAssocID="{C52294AA-5E7D-4DE4-81BF-458E03219E8A}" presName="dummyConnPt" presStyleCnt="0"/>
      <dgm:spPr/>
    </dgm:pt>
    <dgm:pt modelId="{6D54983F-F782-451D-BFBA-92C3193CFFC9}" type="pres">
      <dgm:prSet presAssocID="{C52294AA-5E7D-4DE4-81BF-458E03219E8A}" presName="node" presStyleLbl="node1" presStyleIdx="0" presStyleCnt="9">
        <dgm:presLayoutVars>
          <dgm:bulletEnabled val="1"/>
        </dgm:presLayoutVars>
      </dgm:prSet>
      <dgm:spPr/>
      <dgm:t>
        <a:bodyPr/>
        <a:lstStyle/>
        <a:p>
          <a:endParaRPr lang="zh-CN" altLang="en-US"/>
        </a:p>
      </dgm:t>
    </dgm:pt>
    <dgm:pt modelId="{3FFBFC9C-31C3-4341-AF55-3F4EBBB2CA17}" type="pres">
      <dgm:prSet presAssocID="{02488C49-39E2-4659-90ED-02998AC921A4}" presName="sibTrans" presStyleLbl="bgSibTrans2D1" presStyleIdx="0" presStyleCnt="8"/>
      <dgm:spPr/>
      <dgm:t>
        <a:bodyPr/>
        <a:lstStyle/>
        <a:p>
          <a:endParaRPr lang="zh-CN" altLang="en-US"/>
        </a:p>
      </dgm:t>
    </dgm:pt>
    <dgm:pt modelId="{D15DED24-A336-4E86-99E9-BECA8DC94C5C}" type="pres">
      <dgm:prSet presAssocID="{D6986C13-5836-42B3-ABD7-B6089AACC178}" presName="compNode" presStyleCnt="0"/>
      <dgm:spPr/>
    </dgm:pt>
    <dgm:pt modelId="{DE820AD9-8951-41DF-A2C5-03031B3096FE}" type="pres">
      <dgm:prSet presAssocID="{D6986C13-5836-42B3-ABD7-B6089AACC178}" presName="dummyConnPt" presStyleCnt="0"/>
      <dgm:spPr/>
    </dgm:pt>
    <dgm:pt modelId="{9E8A4C75-97C2-4D2D-A41D-37791D5855E4}" type="pres">
      <dgm:prSet presAssocID="{D6986C13-5836-42B3-ABD7-B6089AACC178}" presName="node" presStyleLbl="node1" presStyleIdx="1" presStyleCnt="9">
        <dgm:presLayoutVars>
          <dgm:bulletEnabled val="1"/>
        </dgm:presLayoutVars>
      </dgm:prSet>
      <dgm:spPr/>
      <dgm:t>
        <a:bodyPr/>
        <a:lstStyle/>
        <a:p>
          <a:endParaRPr lang="zh-CN" altLang="en-US"/>
        </a:p>
      </dgm:t>
    </dgm:pt>
    <dgm:pt modelId="{65BEC019-D0E9-45B7-8F7A-7350800D7702}" type="pres">
      <dgm:prSet presAssocID="{EDABAAC9-BD25-45F3-BFF5-507B6E88DF72}" presName="sibTrans" presStyleLbl="bgSibTrans2D1" presStyleIdx="1" presStyleCnt="8"/>
      <dgm:spPr/>
      <dgm:t>
        <a:bodyPr/>
        <a:lstStyle/>
        <a:p>
          <a:endParaRPr lang="zh-CN" altLang="en-US"/>
        </a:p>
      </dgm:t>
    </dgm:pt>
    <dgm:pt modelId="{31365497-89FB-45ED-B8E6-1E8203F1F88F}" type="pres">
      <dgm:prSet presAssocID="{F825F7D6-479A-445D-AF43-8B0C90E65591}" presName="compNode" presStyleCnt="0"/>
      <dgm:spPr/>
    </dgm:pt>
    <dgm:pt modelId="{5A8A4825-4061-4484-9587-3170E7205A70}" type="pres">
      <dgm:prSet presAssocID="{F825F7D6-479A-445D-AF43-8B0C90E65591}" presName="dummyConnPt" presStyleCnt="0"/>
      <dgm:spPr/>
    </dgm:pt>
    <dgm:pt modelId="{658D624D-B4CF-4B2F-8F35-01A2B652A430}" type="pres">
      <dgm:prSet presAssocID="{F825F7D6-479A-445D-AF43-8B0C90E65591}" presName="node" presStyleLbl="node1" presStyleIdx="2" presStyleCnt="9">
        <dgm:presLayoutVars>
          <dgm:bulletEnabled val="1"/>
        </dgm:presLayoutVars>
      </dgm:prSet>
      <dgm:spPr/>
      <dgm:t>
        <a:bodyPr/>
        <a:lstStyle/>
        <a:p>
          <a:endParaRPr lang="zh-CN" altLang="en-US"/>
        </a:p>
      </dgm:t>
    </dgm:pt>
    <dgm:pt modelId="{C1C848BF-1676-48DC-ADDD-449D1E43F123}" type="pres">
      <dgm:prSet presAssocID="{98BDEC12-917A-48D8-A5C0-B74635038E61}" presName="sibTrans" presStyleLbl="bgSibTrans2D1" presStyleIdx="2" presStyleCnt="8"/>
      <dgm:spPr/>
      <dgm:t>
        <a:bodyPr/>
        <a:lstStyle/>
        <a:p>
          <a:endParaRPr lang="zh-CN" altLang="en-US"/>
        </a:p>
      </dgm:t>
    </dgm:pt>
    <dgm:pt modelId="{2AF6AC92-6772-419E-9756-A0C61EDE41AC}" type="pres">
      <dgm:prSet presAssocID="{E2C50A9F-CCA5-46ED-8B11-ED06EC252DA2}" presName="compNode" presStyleCnt="0"/>
      <dgm:spPr/>
    </dgm:pt>
    <dgm:pt modelId="{1EB8700D-BA54-4416-9FE0-05A9DE4746AE}" type="pres">
      <dgm:prSet presAssocID="{E2C50A9F-CCA5-46ED-8B11-ED06EC252DA2}" presName="dummyConnPt" presStyleCnt="0"/>
      <dgm:spPr/>
    </dgm:pt>
    <dgm:pt modelId="{5FE100E6-2C13-42A9-B0A4-1DC9BE866C74}" type="pres">
      <dgm:prSet presAssocID="{E2C50A9F-CCA5-46ED-8B11-ED06EC252DA2}" presName="node" presStyleLbl="node1" presStyleIdx="3" presStyleCnt="9">
        <dgm:presLayoutVars>
          <dgm:bulletEnabled val="1"/>
        </dgm:presLayoutVars>
      </dgm:prSet>
      <dgm:spPr/>
      <dgm:t>
        <a:bodyPr/>
        <a:lstStyle/>
        <a:p>
          <a:endParaRPr lang="zh-CN" altLang="en-US"/>
        </a:p>
      </dgm:t>
    </dgm:pt>
    <dgm:pt modelId="{C7D5D0CE-41A4-48EE-995C-778DB368BB40}" type="pres">
      <dgm:prSet presAssocID="{0DBB6823-B71E-4C5A-8010-50128C358FCC}" presName="sibTrans" presStyleLbl="bgSibTrans2D1" presStyleIdx="3" presStyleCnt="8"/>
      <dgm:spPr/>
      <dgm:t>
        <a:bodyPr/>
        <a:lstStyle/>
        <a:p>
          <a:endParaRPr lang="zh-CN" altLang="en-US"/>
        </a:p>
      </dgm:t>
    </dgm:pt>
    <dgm:pt modelId="{CD9DE125-9120-4D0C-9B84-061533704586}" type="pres">
      <dgm:prSet presAssocID="{B1A0429D-9360-480B-8320-B1F20868380A}" presName="compNode" presStyleCnt="0"/>
      <dgm:spPr/>
    </dgm:pt>
    <dgm:pt modelId="{459346B4-0955-4160-B541-105AB2157A85}" type="pres">
      <dgm:prSet presAssocID="{B1A0429D-9360-480B-8320-B1F20868380A}" presName="dummyConnPt" presStyleCnt="0"/>
      <dgm:spPr/>
    </dgm:pt>
    <dgm:pt modelId="{C67502D2-DFDE-4C43-B08A-DA1C5D17BA22}" type="pres">
      <dgm:prSet presAssocID="{B1A0429D-9360-480B-8320-B1F20868380A}" presName="node" presStyleLbl="node1" presStyleIdx="4" presStyleCnt="9">
        <dgm:presLayoutVars>
          <dgm:bulletEnabled val="1"/>
        </dgm:presLayoutVars>
      </dgm:prSet>
      <dgm:spPr/>
      <dgm:t>
        <a:bodyPr/>
        <a:lstStyle/>
        <a:p>
          <a:endParaRPr lang="zh-CN" altLang="en-US"/>
        </a:p>
      </dgm:t>
    </dgm:pt>
    <dgm:pt modelId="{795CF207-EA4D-49EA-A895-F4CCA23EA3FF}" type="pres">
      <dgm:prSet presAssocID="{FA615777-8E1B-4255-B478-1151EEF79203}" presName="sibTrans" presStyleLbl="bgSibTrans2D1" presStyleIdx="4" presStyleCnt="8"/>
      <dgm:spPr/>
      <dgm:t>
        <a:bodyPr/>
        <a:lstStyle/>
        <a:p>
          <a:endParaRPr lang="zh-CN" altLang="en-US"/>
        </a:p>
      </dgm:t>
    </dgm:pt>
    <dgm:pt modelId="{5605E2A5-BF4D-4745-B967-8C87F78CC054}" type="pres">
      <dgm:prSet presAssocID="{2862A997-45EC-4FF2-9271-2A84FA637BD9}" presName="compNode" presStyleCnt="0"/>
      <dgm:spPr/>
    </dgm:pt>
    <dgm:pt modelId="{889534D0-DEBB-49E1-B284-C91DA88D9C81}" type="pres">
      <dgm:prSet presAssocID="{2862A997-45EC-4FF2-9271-2A84FA637BD9}" presName="dummyConnPt" presStyleCnt="0"/>
      <dgm:spPr/>
    </dgm:pt>
    <dgm:pt modelId="{17D7669A-74F5-4C6E-8C51-6D12EFF29EFC}" type="pres">
      <dgm:prSet presAssocID="{2862A997-45EC-4FF2-9271-2A84FA637BD9}" presName="node" presStyleLbl="node1" presStyleIdx="5" presStyleCnt="9">
        <dgm:presLayoutVars>
          <dgm:bulletEnabled val="1"/>
        </dgm:presLayoutVars>
      </dgm:prSet>
      <dgm:spPr/>
      <dgm:t>
        <a:bodyPr/>
        <a:lstStyle/>
        <a:p>
          <a:endParaRPr lang="zh-CN" altLang="en-US"/>
        </a:p>
      </dgm:t>
    </dgm:pt>
    <dgm:pt modelId="{D9AC4D6F-C869-4269-B1B5-678BEF1CDE05}" type="pres">
      <dgm:prSet presAssocID="{92272BE0-116A-49D8-8D07-BB932442FE50}" presName="sibTrans" presStyleLbl="bgSibTrans2D1" presStyleIdx="5" presStyleCnt="8"/>
      <dgm:spPr/>
      <dgm:t>
        <a:bodyPr/>
        <a:lstStyle/>
        <a:p>
          <a:endParaRPr lang="zh-CN" altLang="en-US"/>
        </a:p>
      </dgm:t>
    </dgm:pt>
    <dgm:pt modelId="{36E0ACDE-4068-40C0-A7E5-DF948E4239BD}" type="pres">
      <dgm:prSet presAssocID="{942EB9E6-0972-4D11-8774-8D01C1679678}" presName="compNode" presStyleCnt="0"/>
      <dgm:spPr/>
    </dgm:pt>
    <dgm:pt modelId="{2AD30EBC-BD7D-4513-BE7F-0FA5E653F90F}" type="pres">
      <dgm:prSet presAssocID="{942EB9E6-0972-4D11-8774-8D01C1679678}" presName="dummyConnPt" presStyleCnt="0"/>
      <dgm:spPr/>
    </dgm:pt>
    <dgm:pt modelId="{D3079218-A753-461C-9A97-F74D8A27ADE9}" type="pres">
      <dgm:prSet presAssocID="{942EB9E6-0972-4D11-8774-8D01C1679678}" presName="node" presStyleLbl="node1" presStyleIdx="6" presStyleCnt="9">
        <dgm:presLayoutVars>
          <dgm:bulletEnabled val="1"/>
        </dgm:presLayoutVars>
      </dgm:prSet>
      <dgm:spPr/>
      <dgm:t>
        <a:bodyPr/>
        <a:lstStyle/>
        <a:p>
          <a:endParaRPr lang="zh-CN" altLang="en-US"/>
        </a:p>
      </dgm:t>
    </dgm:pt>
    <dgm:pt modelId="{EA3CB891-A625-493E-A9F5-C7E4CFC62A79}" type="pres">
      <dgm:prSet presAssocID="{69E3FB40-AF69-4A54-8E16-1408A50B8FD3}" presName="sibTrans" presStyleLbl="bgSibTrans2D1" presStyleIdx="6" presStyleCnt="8"/>
      <dgm:spPr/>
      <dgm:t>
        <a:bodyPr/>
        <a:lstStyle/>
        <a:p>
          <a:endParaRPr lang="zh-CN" altLang="en-US"/>
        </a:p>
      </dgm:t>
    </dgm:pt>
    <dgm:pt modelId="{A1CBE8D9-CDC3-4802-8F3B-21C4C1526987}" type="pres">
      <dgm:prSet presAssocID="{4EE23A72-E986-4EEF-9B03-4D039EBA6916}" presName="compNode" presStyleCnt="0"/>
      <dgm:spPr/>
    </dgm:pt>
    <dgm:pt modelId="{0502B2FA-0079-4E93-B43F-37687FE56C08}" type="pres">
      <dgm:prSet presAssocID="{4EE23A72-E986-4EEF-9B03-4D039EBA6916}" presName="dummyConnPt" presStyleCnt="0"/>
      <dgm:spPr/>
    </dgm:pt>
    <dgm:pt modelId="{3CC00E97-A0D9-415E-84E8-8232A967BAA5}" type="pres">
      <dgm:prSet presAssocID="{4EE23A72-E986-4EEF-9B03-4D039EBA6916}" presName="node" presStyleLbl="node1" presStyleIdx="7" presStyleCnt="9">
        <dgm:presLayoutVars>
          <dgm:bulletEnabled val="1"/>
        </dgm:presLayoutVars>
      </dgm:prSet>
      <dgm:spPr/>
      <dgm:t>
        <a:bodyPr/>
        <a:lstStyle/>
        <a:p>
          <a:endParaRPr lang="zh-CN" altLang="en-US"/>
        </a:p>
      </dgm:t>
    </dgm:pt>
    <dgm:pt modelId="{EE7362C6-0B33-48BC-A458-204BC160C357}" type="pres">
      <dgm:prSet presAssocID="{B4C1F4BC-EA01-458D-91FB-B36354F97558}" presName="sibTrans" presStyleLbl="bgSibTrans2D1" presStyleIdx="7" presStyleCnt="8"/>
      <dgm:spPr/>
      <dgm:t>
        <a:bodyPr/>
        <a:lstStyle/>
        <a:p>
          <a:endParaRPr lang="zh-CN" altLang="en-US"/>
        </a:p>
      </dgm:t>
    </dgm:pt>
    <dgm:pt modelId="{014037D6-2113-4F7B-AB04-ADAE5AC018A9}" type="pres">
      <dgm:prSet presAssocID="{C179FB48-8061-43F5-9B6B-0692C8C903D0}" presName="compNode" presStyleCnt="0"/>
      <dgm:spPr/>
    </dgm:pt>
    <dgm:pt modelId="{576B0FB0-C845-46C5-BB6B-380AFE8A73CB}" type="pres">
      <dgm:prSet presAssocID="{C179FB48-8061-43F5-9B6B-0692C8C903D0}" presName="dummyConnPt" presStyleCnt="0"/>
      <dgm:spPr/>
    </dgm:pt>
    <dgm:pt modelId="{347BFA35-CFCE-4104-9401-13E6050EA25E}" type="pres">
      <dgm:prSet presAssocID="{C179FB48-8061-43F5-9B6B-0692C8C903D0}" presName="node" presStyleLbl="node1" presStyleIdx="8" presStyleCnt="9">
        <dgm:presLayoutVars>
          <dgm:bulletEnabled val="1"/>
        </dgm:presLayoutVars>
      </dgm:prSet>
      <dgm:spPr/>
      <dgm:t>
        <a:bodyPr/>
        <a:lstStyle/>
        <a:p>
          <a:endParaRPr lang="zh-CN" altLang="en-US"/>
        </a:p>
      </dgm:t>
    </dgm:pt>
  </dgm:ptLst>
  <dgm:cxnLst>
    <dgm:cxn modelId="{685339C1-A44D-447E-9112-168B5BABD328}" srcId="{01E0CE55-EB51-4294-B3F7-D997B3FCEBF1}" destId="{4EE23A72-E986-4EEF-9B03-4D039EBA6916}" srcOrd="7" destOrd="0" parTransId="{1F471126-B499-4862-9B66-A6EC6593C982}" sibTransId="{B4C1F4BC-EA01-458D-91FB-B36354F97558}"/>
    <dgm:cxn modelId="{F58E284C-204B-49DE-9242-A7100BD48373}" srcId="{01E0CE55-EB51-4294-B3F7-D997B3FCEBF1}" destId="{C179FB48-8061-43F5-9B6B-0692C8C903D0}" srcOrd="8" destOrd="0" parTransId="{A71FC8DD-9190-4D34-A6A5-80DF21E1802D}" sibTransId="{208C347B-4B3E-4F54-B9CE-08748AFD4D16}"/>
    <dgm:cxn modelId="{F10CE9E5-8ED1-42A6-9738-B5D90B7FA609}" srcId="{01E0CE55-EB51-4294-B3F7-D997B3FCEBF1}" destId="{D6986C13-5836-42B3-ABD7-B6089AACC178}" srcOrd="1" destOrd="0" parTransId="{D980144B-68E2-472B-B3EF-9B97A2CBAADB}" sibTransId="{EDABAAC9-BD25-45F3-BFF5-507B6E88DF72}"/>
    <dgm:cxn modelId="{22A148A5-A137-4866-8D2D-97CBC18DD104}" type="presOf" srcId="{B1A0429D-9360-480B-8320-B1F20868380A}" destId="{C67502D2-DFDE-4C43-B08A-DA1C5D17BA22}" srcOrd="0" destOrd="0" presId="urn:microsoft.com/office/officeart/2005/8/layout/bProcess4"/>
    <dgm:cxn modelId="{ECE7D90E-E921-47FC-8650-E67CE02C5577}" type="presOf" srcId="{942EB9E6-0972-4D11-8774-8D01C1679678}" destId="{D3079218-A753-461C-9A97-F74D8A27ADE9}" srcOrd="0" destOrd="0" presId="urn:microsoft.com/office/officeart/2005/8/layout/bProcess4"/>
    <dgm:cxn modelId="{E467075D-6DA5-4608-9A8A-9C5E39F7C835}" srcId="{01E0CE55-EB51-4294-B3F7-D997B3FCEBF1}" destId="{942EB9E6-0972-4D11-8774-8D01C1679678}" srcOrd="6" destOrd="0" parTransId="{60E46406-DDC8-466B-A7D7-DECDC52FAA2B}" sibTransId="{69E3FB40-AF69-4A54-8E16-1408A50B8FD3}"/>
    <dgm:cxn modelId="{C635828C-62BA-433A-8ECE-0D2559EB8993}" type="presOf" srcId="{69E3FB40-AF69-4A54-8E16-1408A50B8FD3}" destId="{EA3CB891-A625-493E-A9F5-C7E4CFC62A79}" srcOrd="0" destOrd="0" presId="urn:microsoft.com/office/officeart/2005/8/layout/bProcess4"/>
    <dgm:cxn modelId="{53E4AAA6-604E-476E-A074-AE325A9D3B23}" type="presOf" srcId="{C52294AA-5E7D-4DE4-81BF-458E03219E8A}" destId="{6D54983F-F782-451D-BFBA-92C3193CFFC9}" srcOrd="0" destOrd="0" presId="urn:microsoft.com/office/officeart/2005/8/layout/bProcess4"/>
    <dgm:cxn modelId="{F4E1C593-098D-4D2C-A682-8581B197D5DE}" type="presOf" srcId="{02488C49-39E2-4659-90ED-02998AC921A4}" destId="{3FFBFC9C-31C3-4341-AF55-3F4EBBB2CA17}" srcOrd="0" destOrd="0" presId="urn:microsoft.com/office/officeart/2005/8/layout/bProcess4"/>
    <dgm:cxn modelId="{F4C1DD1A-6B60-43B4-96BE-DBAFF1B1C878}" type="presOf" srcId="{EDABAAC9-BD25-45F3-BFF5-507B6E88DF72}" destId="{65BEC019-D0E9-45B7-8F7A-7350800D7702}" srcOrd="0" destOrd="0" presId="urn:microsoft.com/office/officeart/2005/8/layout/bProcess4"/>
    <dgm:cxn modelId="{01BC71B3-0478-4367-88C6-704D5731F757}" type="presOf" srcId="{01E0CE55-EB51-4294-B3F7-D997B3FCEBF1}" destId="{6C824E56-9526-495D-AAB6-2C6599F2D92A}" srcOrd="0" destOrd="0" presId="urn:microsoft.com/office/officeart/2005/8/layout/bProcess4"/>
    <dgm:cxn modelId="{54BF7A0A-43A4-4993-9D8E-5F3BCF8B7704}" type="presOf" srcId="{B4C1F4BC-EA01-458D-91FB-B36354F97558}" destId="{EE7362C6-0B33-48BC-A458-204BC160C357}" srcOrd="0" destOrd="0" presId="urn:microsoft.com/office/officeart/2005/8/layout/bProcess4"/>
    <dgm:cxn modelId="{22705F3C-259E-4522-ABFA-B88BCB4B0F65}" type="presOf" srcId="{D6986C13-5836-42B3-ABD7-B6089AACC178}" destId="{9E8A4C75-97C2-4D2D-A41D-37791D5855E4}" srcOrd="0" destOrd="0" presId="urn:microsoft.com/office/officeart/2005/8/layout/bProcess4"/>
    <dgm:cxn modelId="{06D3F745-6673-4D36-B1E4-49BFB6E985F4}" type="presOf" srcId="{4EE23A72-E986-4EEF-9B03-4D039EBA6916}" destId="{3CC00E97-A0D9-415E-84E8-8232A967BAA5}" srcOrd="0" destOrd="0" presId="urn:microsoft.com/office/officeart/2005/8/layout/bProcess4"/>
    <dgm:cxn modelId="{6F58315D-F25A-4827-9C2B-EFC90C6483C3}" srcId="{01E0CE55-EB51-4294-B3F7-D997B3FCEBF1}" destId="{B1A0429D-9360-480B-8320-B1F20868380A}" srcOrd="4" destOrd="0" parTransId="{2A2810CB-92C1-4BBD-B1AA-3EE64C8C7CAB}" sibTransId="{FA615777-8E1B-4255-B478-1151EEF79203}"/>
    <dgm:cxn modelId="{997B14D3-014C-4B2C-A23A-D22A8D25450C}" type="presOf" srcId="{F825F7D6-479A-445D-AF43-8B0C90E65591}" destId="{658D624D-B4CF-4B2F-8F35-01A2B652A430}" srcOrd="0" destOrd="0" presId="urn:microsoft.com/office/officeart/2005/8/layout/bProcess4"/>
    <dgm:cxn modelId="{92D9898F-5738-4FE7-BC89-D1715612A181}" srcId="{01E0CE55-EB51-4294-B3F7-D997B3FCEBF1}" destId="{F825F7D6-479A-445D-AF43-8B0C90E65591}" srcOrd="2" destOrd="0" parTransId="{462FCEA0-C30F-4EE3-9A81-9338594184FA}" sibTransId="{98BDEC12-917A-48D8-A5C0-B74635038E61}"/>
    <dgm:cxn modelId="{20C81020-E587-4299-B4BB-7300488D0872}" type="presOf" srcId="{FA615777-8E1B-4255-B478-1151EEF79203}" destId="{795CF207-EA4D-49EA-A895-F4CCA23EA3FF}" srcOrd="0" destOrd="0" presId="urn:microsoft.com/office/officeart/2005/8/layout/bProcess4"/>
    <dgm:cxn modelId="{95EE4DDF-A175-4ACB-B4F3-BD8FE8AD257A}" type="presOf" srcId="{C179FB48-8061-43F5-9B6B-0692C8C903D0}" destId="{347BFA35-CFCE-4104-9401-13E6050EA25E}" srcOrd="0" destOrd="0" presId="urn:microsoft.com/office/officeart/2005/8/layout/bProcess4"/>
    <dgm:cxn modelId="{569B1AB6-B757-4462-BA23-867DA225FC04}" type="presOf" srcId="{E2C50A9F-CCA5-46ED-8B11-ED06EC252DA2}" destId="{5FE100E6-2C13-42A9-B0A4-1DC9BE866C74}" srcOrd="0" destOrd="0" presId="urn:microsoft.com/office/officeart/2005/8/layout/bProcess4"/>
    <dgm:cxn modelId="{6642A88C-4E4F-43BD-85C5-04473E89BE49}" type="presOf" srcId="{92272BE0-116A-49D8-8D07-BB932442FE50}" destId="{D9AC4D6F-C869-4269-B1B5-678BEF1CDE05}" srcOrd="0" destOrd="0" presId="urn:microsoft.com/office/officeart/2005/8/layout/bProcess4"/>
    <dgm:cxn modelId="{3FD83017-496A-4CE1-A6D4-98F76284E62A}" srcId="{01E0CE55-EB51-4294-B3F7-D997B3FCEBF1}" destId="{E2C50A9F-CCA5-46ED-8B11-ED06EC252DA2}" srcOrd="3" destOrd="0" parTransId="{931667BB-AFCE-4CB0-9CC1-3F92076154FF}" sibTransId="{0DBB6823-B71E-4C5A-8010-50128C358FCC}"/>
    <dgm:cxn modelId="{CB44E636-3E84-4706-A716-8385E25ED90F}" srcId="{01E0CE55-EB51-4294-B3F7-D997B3FCEBF1}" destId="{2862A997-45EC-4FF2-9271-2A84FA637BD9}" srcOrd="5" destOrd="0" parTransId="{8A134EEF-4DFD-4CC7-8447-224B81800219}" sibTransId="{92272BE0-116A-49D8-8D07-BB932442FE50}"/>
    <dgm:cxn modelId="{20EC347A-68DF-4AAA-A6F7-DCAD6AAC31AD}" srcId="{01E0CE55-EB51-4294-B3F7-D997B3FCEBF1}" destId="{C52294AA-5E7D-4DE4-81BF-458E03219E8A}" srcOrd="0" destOrd="0" parTransId="{62782590-3071-42F3-9CD5-7BC50DAA6E82}" sibTransId="{02488C49-39E2-4659-90ED-02998AC921A4}"/>
    <dgm:cxn modelId="{A253BCF0-348C-4C24-A417-C050F8D13912}" type="presOf" srcId="{0DBB6823-B71E-4C5A-8010-50128C358FCC}" destId="{C7D5D0CE-41A4-48EE-995C-778DB368BB40}" srcOrd="0" destOrd="0" presId="urn:microsoft.com/office/officeart/2005/8/layout/bProcess4"/>
    <dgm:cxn modelId="{527F4B9E-B490-4F1C-892A-66B7CA0F358F}" type="presOf" srcId="{2862A997-45EC-4FF2-9271-2A84FA637BD9}" destId="{17D7669A-74F5-4C6E-8C51-6D12EFF29EFC}" srcOrd="0" destOrd="0" presId="urn:microsoft.com/office/officeart/2005/8/layout/bProcess4"/>
    <dgm:cxn modelId="{B0A18EB1-B0A0-4797-85D2-A5F348685811}" type="presOf" srcId="{98BDEC12-917A-48D8-A5C0-B74635038E61}" destId="{C1C848BF-1676-48DC-ADDD-449D1E43F123}" srcOrd="0" destOrd="0" presId="urn:microsoft.com/office/officeart/2005/8/layout/bProcess4"/>
    <dgm:cxn modelId="{3E858637-01B3-4021-9D97-36D3915F8A37}" type="presParOf" srcId="{6C824E56-9526-495D-AAB6-2C6599F2D92A}" destId="{32A02C51-B2CC-4E85-9E33-3EC039F2D810}" srcOrd="0" destOrd="0" presId="urn:microsoft.com/office/officeart/2005/8/layout/bProcess4"/>
    <dgm:cxn modelId="{5541A6D1-BE18-44CB-B6C7-D1F50F50C6EE}" type="presParOf" srcId="{32A02C51-B2CC-4E85-9E33-3EC039F2D810}" destId="{76F8BE87-E497-4075-8D7C-701020A5FC93}" srcOrd="0" destOrd="0" presId="urn:microsoft.com/office/officeart/2005/8/layout/bProcess4"/>
    <dgm:cxn modelId="{1D5AFC9D-8BD5-41B8-99BB-62A2316B0071}" type="presParOf" srcId="{32A02C51-B2CC-4E85-9E33-3EC039F2D810}" destId="{6D54983F-F782-451D-BFBA-92C3193CFFC9}" srcOrd="1" destOrd="0" presId="urn:microsoft.com/office/officeart/2005/8/layout/bProcess4"/>
    <dgm:cxn modelId="{DC13E9B6-CADB-428E-9C4E-E4A08CF9F1FB}" type="presParOf" srcId="{6C824E56-9526-495D-AAB6-2C6599F2D92A}" destId="{3FFBFC9C-31C3-4341-AF55-3F4EBBB2CA17}" srcOrd="1" destOrd="0" presId="urn:microsoft.com/office/officeart/2005/8/layout/bProcess4"/>
    <dgm:cxn modelId="{9EB4B854-EC4B-4308-8930-C4F4EC9BC4E6}" type="presParOf" srcId="{6C824E56-9526-495D-AAB6-2C6599F2D92A}" destId="{D15DED24-A336-4E86-99E9-BECA8DC94C5C}" srcOrd="2" destOrd="0" presId="urn:microsoft.com/office/officeart/2005/8/layout/bProcess4"/>
    <dgm:cxn modelId="{3084FC36-AFD2-4239-8DF0-7A50E58D4D60}" type="presParOf" srcId="{D15DED24-A336-4E86-99E9-BECA8DC94C5C}" destId="{DE820AD9-8951-41DF-A2C5-03031B3096FE}" srcOrd="0" destOrd="0" presId="urn:microsoft.com/office/officeart/2005/8/layout/bProcess4"/>
    <dgm:cxn modelId="{8C3FF970-1458-4B84-8849-83CE94EAF8FC}" type="presParOf" srcId="{D15DED24-A336-4E86-99E9-BECA8DC94C5C}" destId="{9E8A4C75-97C2-4D2D-A41D-37791D5855E4}" srcOrd="1" destOrd="0" presId="urn:microsoft.com/office/officeart/2005/8/layout/bProcess4"/>
    <dgm:cxn modelId="{7FEACC0C-D9A8-4CF5-903D-FFDD1962792C}" type="presParOf" srcId="{6C824E56-9526-495D-AAB6-2C6599F2D92A}" destId="{65BEC019-D0E9-45B7-8F7A-7350800D7702}" srcOrd="3" destOrd="0" presId="urn:microsoft.com/office/officeart/2005/8/layout/bProcess4"/>
    <dgm:cxn modelId="{F5B3A6B6-938D-43F8-BF7E-3ADFA3F61BD0}" type="presParOf" srcId="{6C824E56-9526-495D-AAB6-2C6599F2D92A}" destId="{31365497-89FB-45ED-B8E6-1E8203F1F88F}" srcOrd="4" destOrd="0" presId="urn:microsoft.com/office/officeart/2005/8/layout/bProcess4"/>
    <dgm:cxn modelId="{7501CA08-ED30-4EDC-96AD-21739A400BC3}" type="presParOf" srcId="{31365497-89FB-45ED-B8E6-1E8203F1F88F}" destId="{5A8A4825-4061-4484-9587-3170E7205A70}" srcOrd="0" destOrd="0" presId="urn:microsoft.com/office/officeart/2005/8/layout/bProcess4"/>
    <dgm:cxn modelId="{86ECCE57-94A6-4D6A-9EC5-B41B6354396D}" type="presParOf" srcId="{31365497-89FB-45ED-B8E6-1E8203F1F88F}" destId="{658D624D-B4CF-4B2F-8F35-01A2B652A430}" srcOrd="1" destOrd="0" presId="urn:microsoft.com/office/officeart/2005/8/layout/bProcess4"/>
    <dgm:cxn modelId="{BE15A983-C24F-4AAD-BBC7-184D9787FE7F}" type="presParOf" srcId="{6C824E56-9526-495D-AAB6-2C6599F2D92A}" destId="{C1C848BF-1676-48DC-ADDD-449D1E43F123}" srcOrd="5" destOrd="0" presId="urn:microsoft.com/office/officeart/2005/8/layout/bProcess4"/>
    <dgm:cxn modelId="{88615BAA-F8C7-40C8-AD6D-39579525347E}" type="presParOf" srcId="{6C824E56-9526-495D-AAB6-2C6599F2D92A}" destId="{2AF6AC92-6772-419E-9756-A0C61EDE41AC}" srcOrd="6" destOrd="0" presId="urn:microsoft.com/office/officeart/2005/8/layout/bProcess4"/>
    <dgm:cxn modelId="{A5A79440-6BAB-444E-80EC-9E4A63217B4A}" type="presParOf" srcId="{2AF6AC92-6772-419E-9756-A0C61EDE41AC}" destId="{1EB8700D-BA54-4416-9FE0-05A9DE4746AE}" srcOrd="0" destOrd="0" presId="urn:microsoft.com/office/officeart/2005/8/layout/bProcess4"/>
    <dgm:cxn modelId="{9FECBA00-902D-4727-BB2F-1B5CE41E264B}" type="presParOf" srcId="{2AF6AC92-6772-419E-9756-A0C61EDE41AC}" destId="{5FE100E6-2C13-42A9-B0A4-1DC9BE866C74}" srcOrd="1" destOrd="0" presId="urn:microsoft.com/office/officeart/2005/8/layout/bProcess4"/>
    <dgm:cxn modelId="{1A48B005-15CD-4E30-A201-1D3F360F6327}" type="presParOf" srcId="{6C824E56-9526-495D-AAB6-2C6599F2D92A}" destId="{C7D5D0CE-41A4-48EE-995C-778DB368BB40}" srcOrd="7" destOrd="0" presId="urn:microsoft.com/office/officeart/2005/8/layout/bProcess4"/>
    <dgm:cxn modelId="{FACAF380-9A1F-4E40-8583-1392940418AC}" type="presParOf" srcId="{6C824E56-9526-495D-AAB6-2C6599F2D92A}" destId="{CD9DE125-9120-4D0C-9B84-061533704586}" srcOrd="8" destOrd="0" presId="urn:microsoft.com/office/officeart/2005/8/layout/bProcess4"/>
    <dgm:cxn modelId="{96C31ADB-6D9F-4C23-B923-F3DC8E29693F}" type="presParOf" srcId="{CD9DE125-9120-4D0C-9B84-061533704586}" destId="{459346B4-0955-4160-B541-105AB2157A85}" srcOrd="0" destOrd="0" presId="urn:microsoft.com/office/officeart/2005/8/layout/bProcess4"/>
    <dgm:cxn modelId="{B0250EE2-E062-47CF-A73C-A1F85D795215}" type="presParOf" srcId="{CD9DE125-9120-4D0C-9B84-061533704586}" destId="{C67502D2-DFDE-4C43-B08A-DA1C5D17BA22}" srcOrd="1" destOrd="0" presId="urn:microsoft.com/office/officeart/2005/8/layout/bProcess4"/>
    <dgm:cxn modelId="{659553F1-9A4C-4FA0-AA80-A0609B8980F9}" type="presParOf" srcId="{6C824E56-9526-495D-AAB6-2C6599F2D92A}" destId="{795CF207-EA4D-49EA-A895-F4CCA23EA3FF}" srcOrd="9" destOrd="0" presId="urn:microsoft.com/office/officeart/2005/8/layout/bProcess4"/>
    <dgm:cxn modelId="{76096C68-C243-495F-9B44-AD4382F2D53E}" type="presParOf" srcId="{6C824E56-9526-495D-AAB6-2C6599F2D92A}" destId="{5605E2A5-BF4D-4745-B967-8C87F78CC054}" srcOrd="10" destOrd="0" presId="urn:microsoft.com/office/officeart/2005/8/layout/bProcess4"/>
    <dgm:cxn modelId="{0970E381-F6EB-48C2-89F1-7B1199F8A5CF}" type="presParOf" srcId="{5605E2A5-BF4D-4745-B967-8C87F78CC054}" destId="{889534D0-DEBB-49E1-B284-C91DA88D9C81}" srcOrd="0" destOrd="0" presId="urn:microsoft.com/office/officeart/2005/8/layout/bProcess4"/>
    <dgm:cxn modelId="{AD8EEA4E-6293-4D5D-A86F-5F9E3D2CF07B}" type="presParOf" srcId="{5605E2A5-BF4D-4745-B967-8C87F78CC054}" destId="{17D7669A-74F5-4C6E-8C51-6D12EFF29EFC}" srcOrd="1" destOrd="0" presId="urn:microsoft.com/office/officeart/2005/8/layout/bProcess4"/>
    <dgm:cxn modelId="{26E30059-9CC3-4FBA-8336-2670CD3902E5}" type="presParOf" srcId="{6C824E56-9526-495D-AAB6-2C6599F2D92A}" destId="{D9AC4D6F-C869-4269-B1B5-678BEF1CDE05}" srcOrd="11" destOrd="0" presId="urn:microsoft.com/office/officeart/2005/8/layout/bProcess4"/>
    <dgm:cxn modelId="{CA8026DA-095A-4952-BB57-D5656687B545}" type="presParOf" srcId="{6C824E56-9526-495D-AAB6-2C6599F2D92A}" destId="{36E0ACDE-4068-40C0-A7E5-DF948E4239BD}" srcOrd="12" destOrd="0" presId="urn:microsoft.com/office/officeart/2005/8/layout/bProcess4"/>
    <dgm:cxn modelId="{520ABC65-D6CC-47D7-9E8A-338E53BA2451}" type="presParOf" srcId="{36E0ACDE-4068-40C0-A7E5-DF948E4239BD}" destId="{2AD30EBC-BD7D-4513-BE7F-0FA5E653F90F}" srcOrd="0" destOrd="0" presId="urn:microsoft.com/office/officeart/2005/8/layout/bProcess4"/>
    <dgm:cxn modelId="{29D486A2-02AB-40F3-8DB5-4AEEBEE03D81}" type="presParOf" srcId="{36E0ACDE-4068-40C0-A7E5-DF948E4239BD}" destId="{D3079218-A753-461C-9A97-F74D8A27ADE9}" srcOrd="1" destOrd="0" presId="urn:microsoft.com/office/officeart/2005/8/layout/bProcess4"/>
    <dgm:cxn modelId="{B2279D05-C8B6-4C9E-8423-5529038BCED6}" type="presParOf" srcId="{6C824E56-9526-495D-AAB6-2C6599F2D92A}" destId="{EA3CB891-A625-493E-A9F5-C7E4CFC62A79}" srcOrd="13" destOrd="0" presId="urn:microsoft.com/office/officeart/2005/8/layout/bProcess4"/>
    <dgm:cxn modelId="{54B7509A-38DE-421D-A1F8-41ECFF6B9CF3}" type="presParOf" srcId="{6C824E56-9526-495D-AAB6-2C6599F2D92A}" destId="{A1CBE8D9-CDC3-4802-8F3B-21C4C1526987}" srcOrd="14" destOrd="0" presId="urn:microsoft.com/office/officeart/2005/8/layout/bProcess4"/>
    <dgm:cxn modelId="{DC625A4F-D09F-46D2-BFC5-24D3E56162F4}" type="presParOf" srcId="{A1CBE8D9-CDC3-4802-8F3B-21C4C1526987}" destId="{0502B2FA-0079-4E93-B43F-37687FE56C08}" srcOrd="0" destOrd="0" presId="urn:microsoft.com/office/officeart/2005/8/layout/bProcess4"/>
    <dgm:cxn modelId="{5512532B-5CD7-461A-BAE3-C1C5D350969C}" type="presParOf" srcId="{A1CBE8D9-CDC3-4802-8F3B-21C4C1526987}" destId="{3CC00E97-A0D9-415E-84E8-8232A967BAA5}" srcOrd="1" destOrd="0" presId="urn:microsoft.com/office/officeart/2005/8/layout/bProcess4"/>
    <dgm:cxn modelId="{FB4502AF-A061-4CE7-B593-078EBD280D19}" type="presParOf" srcId="{6C824E56-9526-495D-AAB6-2C6599F2D92A}" destId="{EE7362C6-0B33-48BC-A458-204BC160C357}" srcOrd="15" destOrd="0" presId="urn:microsoft.com/office/officeart/2005/8/layout/bProcess4"/>
    <dgm:cxn modelId="{9EFD48D3-54A5-4DAF-B8CF-520C12DC62C8}" type="presParOf" srcId="{6C824E56-9526-495D-AAB6-2C6599F2D92A}" destId="{014037D6-2113-4F7B-AB04-ADAE5AC018A9}" srcOrd="16" destOrd="0" presId="urn:microsoft.com/office/officeart/2005/8/layout/bProcess4"/>
    <dgm:cxn modelId="{FEE1561C-E432-4C80-AD6B-C05F501B3139}" type="presParOf" srcId="{014037D6-2113-4F7B-AB04-ADAE5AC018A9}" destId="{576B0FB0-C845-46C5-BB6B-380AFE8A73CB}" srcOrd="0" destOrd="0" presId="urn:microsoft.com/office/officeart/2005/8/layout/bProcess4"/>
    <dgm:cxn modelId="{E23C98B0-E7AA-46BA-A4E5-D64858BB6C81}" type="presParOf" srcId="{014037D6-2113-4F7B-AB04-ADAE5AC018A9}" destId="{347BFA35-CFCE-4104-9401-13E6050EA25E}" srcOrd="1" destOrd="0" presId="urn:microsoft.com/office/officeart/2005/8/layout/bProcess4"/>
  </dgm:cxnLst>
  <dgm:bg>
    <a:noFill/>
    <a:effectLst>
      <a:outerShdw blurRad="50800" dist="50800" dir="5400000" algn="ctr" rotWithShape="0">
        <a:srgbClr val="00B050"/>
      </a:outerShdw>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A8DE8D-CB4E-4C37-A1F3-37AB124C0E4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A0E66E19-D698-427F-B434-11B33772744A}">
      <dgm:prSet phldrT="[文本]"/>
      <dgm:spPr>
        <a:solidFill>
          <a:srgbClr val="00B050"/>
        </a:solidFill>
        <a:scene3d>
          <a:camera prst="orthographicFront"/>
          <a:lightRig rig="threePt" dir="t"/>
        </a:scene3d>
        <a:sp3d>
          <a:bevelT/>
        </a:sp3d>
      </dgm:spPr>
      <dgm:t>
        <a:bodyPr/>
        <a:lstStyle/>
        <a:p>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1997,</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NIST</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发起征集高级加密标准</a:t>
          </a:r>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活动</a:t>
          </a:r>
          <a:endParaRPr lang="zh-CN" altLang="en-US" dirty="0"/>
        </a:p>
      </dgm:t>
    </dgm:pt>
    <dgm:pt modelId="{AA51DC40-0327-4766-8472-0730B8DF4565}" cxnId="{D51F402B-E38D-406B-8B9F-34651F395011}" type="parTrans">
      <dgm:prSet/>
      <dgm:spPr/>
      <dgm:t>
        <a:bodyPr/>
        <a:lstStyle/>
        <a:p>
          <a:endParaRPr lang="zh-CN" altLang="en-US"/>
        </a:p>
      </dgm:t>
    </dgm:pt>
    <dgm:pt modelId="{D7DFA334-9BD3-45AE-A003-DE6178AC3406}" cxnId="{D51F402B-E38D-406B-8B9F-34651F395011}" type="sibTrans">
      <dgm:prSet/>
      <dgm:spPr>
        <a:solidFill>
          <a:srgbClr val="FF0000">
            <a:alpha val="90000"/>
          </a:srgbClr>
        </a:solidFill>
      </dgm:spPr>
      <dgm:t>
        <a:bodyPr/>
        <a:lstStyle/>
        <a:p>
          <a:endParaRPr lang="zh-CN" altLang="en-US"/>
        </a:p>
      </dgm:t>
    </dgm:pt>
    <dgm:pt modelId="{617C587C-AE9D-40CE-B5FA-A10339578ADC}">
      <dgm:prSet phldrT="[文本]"/>
      <dgm:spPr>
        <a:solidFill>
          <a:srgbClr val="00B050"/>
        </a:solidFill>
        <a:scene3d>
          <a:camera prst="orthographicFront"/>
          <a:lightRig rig="threePt" dir="t"/>
        </a:scene3d>
        <a:sp3d>
          <a:bevelT/>
        </a:sp3d>
      </dgm:spPr>
      <dgm:t>
        <a:bodyPr/>
        <a:lstStyle/>
        <a:p>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年，首届</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候选大会选出</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候选算法</a:t>
          </a:r>
          <a:endParaRPr lang="zh-CN" altLang="en-US" dirty="0"/>
        </a:p>
      </dgm:t>
    </dgm:pt>
    <dgm:pt modelId="{F2D5D11A-42E1-4625-A608-3D6C0B7B3563}" cxnId="{A8AC7659-0977-42B0-A3F5-134FC7E526AD}" type="parTrans">
      <dgm:prSet/>
      <dgm:spPr/>
      <dgm:t>
        <a:bodyPr/>
        <a:lstStyle/>
        <a:p>
          <a:endParaRPr lang="zh-CN" altLang="en-US"/>
        </a:p>
      </dgm:t>
    </dgm:pt>
    <dgm:pt modelId="{95F971E2-8E13-43C2-9083-16C0373FB302}" cxnId="{A8AC7659-0977-42B0-A3F5-134FC7E526AD}" type="sibTrans">
      <dgm:prSet/>
      <dgm:spPr>
        <a:solidFill>
          <a:srgbClr val="FF0000">
            <a:alpha val="90000"/>
          </a:srgbClr>
        </a:solidFill>
      </dgm:spPr>
      <dgm:t>
        <a:bodyPr/>
        <a:lstStyle/>
        <a:p>
          <a:endParaRPr lang="zh-CN" altLang="en-US"/>
        </a:p>
      </dgm:t>
    </dgm:pt>
    <dgm:pt modelId="{E0D0629F-1504-401F-8959-197BD38DB37F}">
      <dgm:prSet phldrT="[文本]"/>
      <dgm:spPr>
        <a:solidFill>
          <a:srgbClr val="00B050"/>
        </a:solidFill>
        <a:scene3d>
          <a:camera prst="orthographicFront"/>
          <a:lightRig rig="threePt" dir="t"/>
        </a:scene3d>
        <a:sp3d>
          <a:bevelT/>
        </a:sp3d>
      </dgm:spPr>
      <dgm:t>
        <a:bodyPr/>
        <a:lstStyle/>
        <a:p>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1999</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年，第二届</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候选大会选出</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候选算法</a:t>
          </a:r>
          <a:endParaRPr lang="zh-CN" altLang="en-US" dirty="0"/>
        </a:p>
      </dgm:t>
    </dgm:pt>
    <dgm:pt modelId="{CC87A177-66C5-4938-8516-9EAC5595082B}" cxnId="{F99A6193-EE96-4A6B-910A-1037057065B6}" type="parTrans">
      <dgm:prSet/>
      <dgm:spPr/>
      <dgm:t>
        <a:bodyPr/>
        <a:lstStyle/>
        <a:p>
          <a:endParaRPr lang="zh-CN" altLang="en-US"/>
        </a:p>
      </dgm:t>
    </dgm:pt>
    <dgm:pt modelId="{D2040DA7-898D-486D-8379-CE7A13A9AA70}" cxnId="{F99A6193-EE96-4A6B-910A-1037057065B6}" type="sibTrans">
      <dgm:prSet/>
      <dgm:spPr>
        <a:solidFill>
          <a:srgbClr val="FF0000">
            <a:alpha val="90000"/>
          </a:srgbClr>
        </a:solidFill>
      </dgm:spPr>
      <dgm:t>
        <a:bodyPr/>
        <a:lstStyle/>
        <a:p>
          <a:endParaRPr lang="zh-CN" altLang="en-US"/>
        </a:p>
      </dgm:t>
    </dgm:pt>
    <dgm:pt modelId="{F3140FED-68A5-407F-AF31-9585F8186ED4}">
      <dgm:prSet phldrT="[文本]"/>
      <dgm:spPr>
        <a:solidFill>
          <a:srgbClr val="00B050"/>
        </a:solidFill>
        <a:scene3d>
          <a:camera prst="orthographicFront"/>
          <a:lightRig rig="threePt" dir="t"/>
        </a:scene3d>
        <a:sp3d>
          <a:bevelT/>
        </a:sp3d>
      </dgm:spPr>
      <dgm:t>
        <a:bodyPr/>
        <a:lstStyle/>
        <a:p>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2000</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NIST</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宣布</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Rijndael</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算法获胜</a:t>
          </a:r>
          <a:endParaRPr lang="zh-CN" altLang="en-US" dirty="0"/>
        </a:p>
      </dgm:t>
    </dgm:pt>
    <dgm:pt modelId="{32D5804E-688B-4A90-B9A7-1E95FC106536}" cxnId="{860251FA-A543-4659-8BA8-4E491034EAC3}" type="parTrans">
      <dgm:prSet/>
      <dgm:spPr/>
      <dgm:t>
        <a:bodyPr/>
        <a:lstStyle/>
        <a:p>
          <a:endParaRPr lang="zh-CN" altLang="en-US"/>
        </a:p>
      </dgm:t>
    </dgm:pt>
    <dgm:pt modelId="{DC720A96-8F1E-4653-9B22-E6CB754E8E71}" cxnId="{860251FA-A543-4659-8BA8-4E491034EAC3}" type="sibTrans">
      <dgm:prSet/>
      <dgm:spPr/>
      <dgm:t>
        <a:bodyPr/>
        <a:lstStyle/>
        <a:p>
          <a:endParaRPr lang="zh-CN" altLang="en-US"/>
        </a:p>
      </dgm:t>
    </dgm:pt>
    <dgm:pt modelId="{1E76559A-1BA7-4DED-800A-0F3F0BFAEB7F}" type="pres">
      <dgm:prSet presAssocID="{90A8DE8D-CB4E-4C37-A1F3-37AB124C0E4D}" presName="outerComposite" presStyleCnt="0">
        <dgm:presLayoutVars>
          <dgm:chMax val="5"/>
          <dgm:dir/>
          <dgm:resizeHandles val="exact"/>
        </dgm:presLayoutVars>
      </dgm:prSet>
      <dgm:spPr/>
      <dgm:t>
        <a:bodyPr/>
        <a:lstStyle/>
        <a:p>
          <a:endParaRPr lang="zh-CN" altLang="en-US"/>
        </a:p>
      </dgm:t>
    </dgm:pt>
    <dgm:pt modelId="{38BC24FF-89B3-4CF1-A483-97050380A0D7}" type="pres">
      <dgm:prSet presAssocID="{90A8DE8D-CB4E-4C37-A1F3-37AB124C0E4D}" presName="dummyMaxCanvas" presStyleCnt="0">
        <dgm:presLayoutVars/>
      </dgm:prSet>
      <dgm:spPr/>
    </dgm:pt>
    <dgm:pt modelId="{A7B85223-42C8-4450-949B-24323755E247}" type="pres">
      <dgm:prSet presAssocID="{90A8DE8D-CB4E-4C37-A1F3-37AB124C0E4D}" presName="FourNodes_1" presStyleLbl="node1" presStyleIdx="0" presStyleCnt="4" custLinFactNeighborX="-644" custLinFactNeighborY="-28291">
        <dgm:presLayoutVars>
          <dgm:bulletEnabled val="1"/>
        </dgm:presLayoutVars>
      </dgm:prSet>
      <dgm:spPr/>
      <dgm:t>
        <a:bodyPr/>
        <a:lstStyle/>
        <a:p>
          <a:endParaRPr lang="zh-CN" altLang="en-US"/>
        </a:p>
      </dgm:t>
    </dgm:pt>
    <dgm:pt modelId="{70B423B1-3667-4FDD-AEDB-F8B3D71275BE}" type="pres">
      <dgm:prSet presAssocID="{90A8DE8D-CB4E-4C37-A1F3-37AB124C0E4D}" presName="FourNodes_2" presStyleLbl="node1" presStyleIdx="1" presStyleCnt="4">
        <dgm:presLayoutVars>
          <dgm:bulletEnabled val="1"/>
        </dgm:presLayoutVars>
      </dgm:prSet>
      <dgm:spPr/>
      <dgm:t>
        <a:bodyPr/>
        <a:lstStyle/>
        <a:p>
          <a:endParaRPr lang="zh-CN" altLang="en-US"/>
        </a:p>
      </dgm:t>
    </dgm:pt>
    <dgm:pt modelId="{74D964C9-3152-44B9-9072-8304C89286A9}" type="pres">
      <dgm:prSet presAssocID="{90A8DE8D-CB4E-4C37-A1F3-37AB124C0E4D}" presName="FourNodes_3" presStyleLbl="node1" presStyleIdx="2" presStyleCnt="4">
        <dgm:presLayoutVars>
          <dgm:bulletEnabled val="1"/>
        </dgm:presLayoutVars>
      </dgm:prSet>
      <dgm:spPr/>
      <dgm:t>
        <a:bodyPr/>
        <a:lstStyle/>
        <a:p>
          <a:endParaRPr lang="zh-CN" altLang="en-US"/>
        </a:p>
      </dgm:t>
    </dgm:pt>
    <dgm:pt modelId="{972607EE-FE12-4F4A-9B3B-D14AD810B46E}" type="pres">
      <dgm:prSet presAssocID="{90A8DE8D-CB4E-4C37-A1F3-37AB124C0E4D}" presName="FourNodes_4" presStyleLbl="node1" presStyleIdx="3" presStyleCnt="4">
        <dgm:presLayoutVars>
          <dgm:bulletEnabled val="1"/>
        </dgm:presLayoutVars>
      </dgm:prSet>
      <dgm:spPr/>
      <dgm:t>
        <a:bodyPr/>
        <a:lstStyle/>
        <a:p>
          <a:endParaRPr lang="zh-CN" altLang="en-US"/>
        </a:p>
      </dgm:t>
    </dgm:pt>
    <dgm:pt modelId="{EC67957D-9807-4133-AC8B-AC0A157B408B}" type="pres">
      <dgm:prSet presAssocID="{90A8DE8D-CB4E-4C37-A1F3-37AB124C0E4D}" presName="FourConn_1-2" presStyleLbl="fgAccFollowNode1" presStyleIdx="0" presStyleCnt="3">
        <dgm:presLayoutVars>
          <dgm:bulletEnabled val="1"/>
        </dgm:presLayoutVars>
      </dgm:prSet>
      <dgm:spPr/>
      <dgm:t>
        <a:bodyPr/>
        <a:lstStyle/>
        <a:p>
          <a:endParaRPr lang="zh-CN" altLang="en-US"/>
        </a:p>
      </dgm:t>
    </dgm:pt>
    <dgm:pt modelId="{63066C3F-9C0F-4F53-B3C2-0F4400F0A9F4}" type="pres">
      <dgm:prSet presAssocID="{90A8DE8D-CB4E-4C37-A1F3-37AB124C0E4D}" presName="FourConn_2-3" presStyleLbl="fgAccFollowNode1" presStyleIdx="1" presStyleCnt="3">
        <dgm:presLayoutVars>
          <dgm:bulletEnabled val="1"/>
        </dgm:presLayoutVars>
      </dgm:prSet>
      <dgm:spPr/>
      <dgm:t>
        <a:bodyPr/>
        <a:lstStyle/>
        <a:p>
          <a:endParaRPr lang="zh-CN" altLang="en-US"/>
        </a:p>
      </dgm:t>
    </dgm:pt>
    <dgm:pt modelId="{E2FED2DE-21E5-4271-BC34-237448FE3932}" type="pres">
      <dgm:prSet presAssocID="{90A8DE8D-CB4E-4C37-A1F3-37AB124C0E4D}" presName="FourConn_3-4" presStyleLbl="fgAccFollowNode1" presStyleIdx="2" presStyleCnt="3">
        <dgm:presLayoutVars>
          <dgm:bulletEnabled val="1"/>
        </dgm:presLayoutVars>
      </dgm:prSet>
      <dgm:spPr/>
      <dgm:t>
        <a:bodyPr/>
        <a:lstStyle/>
        <a:p>
          <a:endParaRPr lang="zh-CN" altLang="en-US"/>
        </a:p>
      </dgm:t>
    </dgm:pt>
    <dgm:pt modelId="{351060B9-AC94-4BCC-85DD-46B514079B23}" type="pres">
      <dgm:prSet presAssocID="{90A8DE8D-CB4E-4C37-A1F3-37AB124C0E4D}" presName="FourNodes_1_text" presStyleLbl="node1" presStyleIdx="3" presStyleCnt="4">
        <dgm:presLayoutVars>
          <dgm:bulletEnabled val="1"/>
        </dgm:presLayoutVars>
      </dgm:prSet>
      <dgm:spPr/>
      <dgm:t>
        <a:bodyPr/>
        <a:lstStyle/>
        <a:p>
          <a:endParaRPr lang="zh-CN" altLang="en-US"/>
        </a:p>
      </dgm:t>
    </dgm:pt>
    <dgm:pt modelId="{B0507030-513B-4D8B-B640-AB423EC47C10}" type="pres">
      <dgm:prSet presAssocID="{90A8DE8D-CB4E-4C37-A1F3-37AB124C0E4D}" presName="FourNodes_2_text" presStyleLbl="node1" presStyleIdx="3" presStyleCnt="4">
        <dgm:presLayoutVars>
          <dgm:bulletEnabled val="1"/>
        </dgm:presLayoutVars>
      </dgm:prSet>
      <dgm:spPr/>
      <dgm:t>
        <a:bodyPr/>
        <a:lstStyle/>
        <a:p>
          <a:endParaRPr lang="zh-CN" altLang="en-US"/>
        </a:p>
      </dgm:t>
    </dgm:pt>
    <dgm:pt modelId="{44D807A1-7820-4577-9AC7-90CD3B599AFD}" type="pres">
      <dgm:prSet presAssocID="{90A8DE8D-CB4E-4C37-A1F3-37AB124C0E4D}" presName="FourNodes_3_text" presStyleLbl="node1" presStyleIdx="3" presStyleCnt="4">
        <dgm:presLayoutVars>
          <dgm:bulletEnabled val="1"/>
        </dgm:presLayoutVars>
      </dgm:prSet>
      <dgm:spPr/>
      <dgm:t>
        <a:bodyPr/>
        <a:lstStyle/>
        <a:p>
          <a:endParaRPr lang="zh-CN" altLang="en-US"/>
        </a:p>
      </dgm:t>
    </dgm:pt>
    <dgm:pt modelId="{4D0B5339-523B-42F0-B79D-77CEFCFF447F}" type="pres">
      <dgm:prSet presAssocID="{90A8DE8D-CB4E-4C37-A1F3-37AB124C0E4D}" presName="FourNodes_4_text" presStyleLbl="node1" presStyleIdx="3" presStyleCnt="4">
        <dgm:presLayoutVars>
          <dgm:bulletEnabled val="1"/>
        </dgm:presLayoutVars>
      </dgm:prSet>
      <dgm:spPr/>
      <dgm:t>
        <a:bodyPr/>
        <a:lstStyle/>
        <a:p>
          <a:endParaRPr lang="zh-CN" altLang="en-US"/>
        </a:p>
      </dgm:t>
    </dgm:pt>
  </dgm:ptLst>
  <dgm:cxnLst>
    <dgm:cxn modelId="{0A370E13-57BE-4453-8E20-BC98897EE5C4}" type="presOf" srcId="{90A8DE8D-CB4E-4C37-A1F3-37AB124C0E4D}" destId="{1E76559A-1BA7-4DED-800A-0F3F0BFAEB7F}" srcOrd="0" destOrd="0" presId="urn:microsoft.com/office/officeart/2005/8/layout/vProcess5"/>
    <dgm:cxn modelId="{2BFA4DE9-E234-40CE-AABB-41BCABCD57D2}" type="presOf" srcId="{F3140FED-68A5-407F-AF31-9585F8186ED4}" destId="{972607EE-FE12-4F4A-9B3B-D14AD810B46E}" srcOrd="0" destOrd="0" presId="urn:microsoft.com/office/officeart/2005/8/layout/vProcess5"/>
    <dgm:cxn modelId="{169B6495-8B7E-4181-BC64-9801730A9FDE}" type="presOf" srcId="{617C587C-AE9D-40CE-B5FA-A10339578ADC}" destId="{70B423B1-3667-4FDD-AEDB-F8B3D71275BE}" srcOrd="0" destOrd="0" presId="urn:microsoft.com/office/officeart/2005/8/layout/vProcess5"/>
    <dgm:cxn modelId="{D51F402B-E38D-406B-8B9F-34651F395011}" srcId="{90A8DE8D-CB4E-4C37-A1F3-37AB124C0E4D}" destId="{A0E66E19-D698-427F-B434-11B33772744A}" srcOrd="0" destOrd="0" parTransId="{AA51DC40-0327-4766-8472-0730B8DF4565}" sibTransId="{D7DFA334-9BD3-45AE-A003-DE6178AC3406}"/>
    <dgm:cxn modelId="{860251FA-A543-4659-8BA8-4E491034EAC3}" srcId="{90A8DE8D-CB4E-4C37-A1F3-37AB124C0E4D}" destId="{F3140FED-68A5-407F-AF31-9585F8186ED4}" srcOrd="3" destOrd="0" parTransId="{32D5804E-688B-4A90-B9A7-1E95FC106536}" sibTransId="{DC720A96-8F1E-4653-9B22-E6CB754E8E71}"/>
    <dgm:cxn modelId="{A8AC7659-0977-42B0-A3F5-134FC7E526AD}" srcId="{90A8DE8D-CB4E-4C37-A1F3-37AB124C0E4D}" destId="{617C587C-AE9D-40CE-B5FA-A10339578ADC}" srcOrd="1" destOrd="0" parTransId="{F2D5D11A-42E1-4625-A608-3D6C0B7B3563}" sibTransId="{95F971E2-8E13-43C2-9083-16C0373FB302}"/>
    <dgm:cxn modelId="{6CD42EA6-9D3C-485B-A7E8-CA220C3599EB}" type="presOf" srcId="{F3140FED-68A5-407F-AF31-9585F8186ED4}" destId="{4D0B5339-523B-42F0-B79D-77CEFCFF447F}" srcOrd="1" destOrd="0" presId="urn:microsoft.com/office/officeart/2005/8/layout/vProcess5"/>
    <dgm:cxn modelId="{C9367489-77FB-401B-8584-87153BD889F2}" type="presOf" srcId="{617C587C-AE9D-40CE-B5FA-A10339578ADC}" destId="{B0507030-513B-4D8B-B640-AB423EC47C10}" srcOrd="1" destOrd="0" presId="urn:microsoft.com/office/officeart/2005/8/layout/vProcess5"/>
    <dgm:cxn modelId="{18C10E9C-79A6-461F-9CBA-F8770CD22471}" type="presOf" srcId="{D2040DA7-898D-486D-8379-CE7A13A9AA70}" destId="{E2FED2DE-21E5-4271-BC34-237448FE3932}" srcOrd="0" destOrd="0" presId="urn:microsoft.com/office/officeart/2005/8/layout/vProcess5"/>
    <dgm:cxn modelId="{8CE03BC1-9876-44FA-88F2-245265C4B489}" type="presOf" srcId="{D7DFA334-9BD3-45AE-A003-DE6178AC3406}" destId="{EC67957D-9807-4133-AC8B-AC0A157B408B}" srcOrd="0" destOrd="0" presId="urn:microsoft.com/office/officeart/2005/8/layout/vProcess5"/>
    <dgm:cxn modelId="{F1FBE36F-C5FC-471F-8B54-CAC69EB9F5C7}" type="presOf" srcId="{E0D0629F-1504-401F-8959-197BD38DB37F}" destId="{74D964C9-3152-44B9-9072-8304C89286A9}" srcOrd="0" destOrd="0" presId="urn:microsoft.com/office/officeart/2005/8/layout/vProcess5"/>
    <dgm:cxn modelId="{7B0DE8D8-31FA-4DC0-8C01-02ED2A35704B}" type="presOf" srcId="{E0D0629F-1504-401F-8959-197BD38DB37F}" destId="{44D807A1-7820-4577-9AC7-90CD3B599AFD}" srcOrd="1" destOrd="0" presId="urn:microsoft.com/office/officeart/2005/8/layout/vProcess5"/>
    <dgm:cxn modelId="{DF02458E-141A-42D9-8F0D-B8EA32E0616D}" type="presOf" srcId="{A0E66E19-D698-427F-B434-11B33772744A}" destId="{A7B85223-42C8-4450-949B-24323755E247}" srcOrd="0" destOrd="0" presId="urn:microsoft.com/office/officeart/2005/8/layout/vProcess5"/>
    <dgm:cxn modelId="{6FC79F65-C001-4DE7-8EC3-94CCFBDFB538}" type="presOf" srcId="{95F971E2-8E13-43C2-9083-16C0373FB302}" destId="{63066C3F-9C0F-4F53-B3C2-0F4400F0A9F4}" srcOrd="0" destOrd="0" presId="urn:microsoft.com/office/officeart/2005/8/layout/vProcess5"/>
    <dgm:cxn modelId="{F99A6193-EE96-4A6B-910A-1037057065B6}" srcId="{90A8DE8D-CB4E-4C37-A1F3-37AB124C0E4D}" destId="{E0D0629F-1504-401F-8959-197BD38DB37F}" srcOrd="2" destOrd="0" parTransId="{CC87A177-66C5-4938-8516-9EAC5595082B}" sibTransId="{D2040DA7-898D-486D-8379-CE7A13A9AA70}"/>
    <dgm:cxn modelId="{760E4B04-1531-466D-B6C5-53EA376A4837}" type="presOf" srcId="{A0E66E19-D698-427F-B434-11B33772744A}" destId="{351060B9-AC94-4BCC-85DD-46B514079B23}" srcOrd="1" destOrd="0" presId="urn:microsoft.com/office/officeart/2005/8/layout/vProcess5"/>
    <dgm:cxn modelId="{021128CB-EBED-4ACD-A7C2-706ACFBF8FEF}" type="presParOf" srcId="{1E76559A-1BA7-4DED-800A-0F3F0BFAEB7F}" destId="{38BC24FF-89B3-4CF1-A483-97050380A0D7}" srcOrd="0" destOrd="0" presId="urn:microsoft.com/office/officeart/2005/8/layout/vProcess5"/>
    <dgm:cxn modelId="{2E176155-B470-405E-ABA7-91112E84FE4D}" type="presParOf" srcId="{1E76559A-1BA7-4DED-800A-0F3F0BFAEB7F}" destId="{A7B85223-42C8-4450-949B-24323755E247}" srcOrd="1" destOrd="0" presId="urn:microsoft.com/office/officeart/2005/8/layout/vProcess5"/>
    <dgm:cxn modelId="{EBC05581-ADC0-4520-B165-EDE2ED2268B5}" type="presParOf" srcId="{1E76559A-1BA7-4DED-800A-0F3F0BFAEB7F}" destId="{70B423B1-3667-4FDD-AEDB-F8B3D71275BE}" srcOrd="2" destOrd="0" presId="urn:microsoft.com/office/officeart/2005/8/layout/vProcess5"/>
    <dgm:cxn modelId="{C352EC8C-872B-401D-A9AA-8930D2123DE7}" type="presParOf" srcId="{1E76559A-1BA7-4DED-800A-0F3F0BFAEB7F}" destId="{74D964C9-3152-44B9-9072-8304C89286A9}" srcOrd="3" destOrd="0" presId="urn:microsoft.com/office/officeart/2005/8/layout/vProcess5"/>
    <dgm:cxn modelId="{3F767541-BFBF-41C6-93EB-E1C664E16AC4}" type="presParOf" srcId="{1E76559A-1BA7-4DED-800A-0F3F0BFAEB7F}" destId="{972607EE-FE12-4F4A-9B3B-D14AD810B46E}" srcOrd="4" destOrd="0" presId="urn:microsoft.com/office/officeart/2005/8/layout/vProcess5"/>
    <dgm:cxn modelId="{9EFE02F0-9643-4082-83AE-8A045D186077}" type="presParOf" srcId="{1E76559A-1BA7-4DED-800A-0F3F0BFAEB7F}" destId="{EC67957D-9807-4133-AC8B-AC0A157B408B}" srcOrd="5" destOrd="0" presId="urn:microsoft.com/office/officeart/2005/8/layout/vProcess5"/>
    <dgm:cxn modelId="{42D789D5-6E25-476D-8914-5FC77517715F}" type="presParOf" srcId="{1E76559A-1BA7-4DED-800A-0F3F0BFAEB7F}" destId="{63066C3F-9C0F-4F53-B3C2-0F4400F0A9F4}" srcOrd="6" destOrd="0" presId="urn:microsoft.com/office/officeart/2005/8/layout/vProcess5"/>
    <dgm:cxn modelId="{1E924716-BBC3-42E4-93E6-FE86C89DDDA2}" type="presParOf" srcId="{1E76559A-1BA7-4DED-800A-0F3F0BFAEB7F}" destId="{E2FED2DE-21E5-4271-BC34-237448FE3932}" srcOrd="7" destOrd="0" presId="urn:microsoft.com/office/officeart/2005/8/layout/vProcess5"/>
    <dgm:cxn modelId="{D625CDB4-540B-4800-9BB0-563641DA0635}" type="presParOf" srcId="{1E76559A-1BA7-4DED-800A-0F3F0BFAEB7F}" destId="{351060B9-AC94-4BCC-85DD-46B514079B23}" srcOrd="8" destOrd="0" presId="urn:microsoft.com/office/officeart/2005/8/layout/vProcess5"/>
    <dgm:cxn modelId="{E51DCAF9-7A65-4500-BF66-FD842D15E39C}" type="presParOf" srcId="{1E76559A-1BA7-4DED-800A-0F3F0BFAEB7F}" destId="{B0507030-513B-4D8B-B640-AB423EC47C10}" srcOrd="9" destOrd="0" presId="urn:microsoft.com/office/officeart/2005/8/layout/vProcess5"/>
    <dgm:cxn modelId="{043F4AAF-B67F-4BDC-93B0-4705700142A4}" type="presParOf" srcId="{1E76559A-1BA7-4DED-800A-0F3F0BFAEB7F}" destId="{44D807A1-7820-4577-9AC7-90CD3B599AFD}" srcOrd="10" destOrd="0" presId="urn:microsoft.com/office/officeart/2005/8/layout/vProcess5"/>
    <dgm:cxn modelId="{38DCF85A-F31B-464F-AB57-DA0CFD0D6561}" type="presParOf" srcId="{1E76559A-1BA7-4DED-800A-0F3F0BFAEB7F}" destId="{4D0B5339-523B-42F0-B79D-77CEFCFF447F}"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8039EAEB-9C88-41CB-8506-A750711C82CC}">
      <dsp:nvSpPr>
        <dsp:cNvPr id="5" name="任意多边形 4"/>
        <dsp:cNvSpPr/>
      </dsp:nvSpPr>
      <dsp:spPr bwMode="white">
        <a:xfrm>
          <a:off x="3336614" y="718525"/>
          <a:ext cx="676673" cy="351269"/>
        </a:xfrm>
        <a:custGeom>
          <a:avLst/>
          <a:gdLst/>
          <a:ahLst/>
          <a:cxnLst/>
          <a:pathLst>
            <a:path w="1066" h="553">
              <a:moveTo>
                <a:pt x="1066" y="0"/>
              </a:moveTo>
              <a:lnTo>
                <a:pt x="1066" y="452"/>
              </a:lnTo>
              <a:lnTo>
                <a:pt x="0" y="452"/>
              </a:lnTo>
              <a:lnTo>
                <a:pt x="0" y="553"/>
              </a:lnTo>
            </a:path>
          </a:pathLst>
        </a:custGeom>
      </dsp:spPr>
      <dsp:style>
        <a:lnRef idx="2">
          <a:schemeClr val="accent1">
            <a:shade val="60000"/>
          </a:schemeClr>
        </a:lnRef>
        <a:fillRef idx="0">
          <a:schemeClr val="accent1"/>
        </a:fillRef>
        <a:effectRef idx="0">
          <a:scrgbClr r="0" g="0" b="0"/>
        </a:effectRef>
        <a:fontRef idx="minor"/>
      </dsp:style>
      <dsp:txXfrm>
        <a:off x="3336614" y="718525"/>
        <a:ext cx="676673" cy="351269"/>
      </dsp:txXfrm>
    </dsp:sp>
    <dsp:sp modelId="{9E841922-2038-49CC-9FC1-D5733359D3A6}">
      <dsp:nvSpPr>
        <dsp:cNvPr id="8" name="任意多边形 7"/>
        <dsp:cNvSpPr/>
      </dsp:nvSpPr>
      <dsp:spPr bwMode="white">
        <a:xfrm>
          <a:off x="1925614" y="1802873"/>
          <a:ext cx="1411000" cy="336395"/>
        </a:xfrm>
        <a:custGeom>
          <a:avLst/>
          <a:gdLst/>
          <a:ahLst/>
          <a:cxnLst/>
          <a:pathLst>
            <a:path w="2222" h="530">
              <a:moveTo>
                <a:pt x="2222" y="0"/>
              </a:moveTo>
              <a:lnTo>
                <a:pt x="2222" y="429"/>
              </a:lnTo>
              <a:lnTo>
                <a:pt x="0" y="429"/>
              </a:lnTo>
              <a:lnTo>
                <a:pt x="0" y="530"/>
              </a:lnTo>
            </a:path>
          </a:pathLst>
        </a:custGeom>
      </dsp:spPr>
      <dsp:style>
        <a:lnRef idx="2">
          <a:schemeClr val="accent1">
            <a:shade val="80000"/>
          </a:schemeClr>
        </a:lnRef>
        <a:fillRef idx="0">
          <a:schemeClr val="accent1"/>
        </a:fillRef>
        <a:effectRef idx="0">
          <a:scrgbClr r="0" g="0" b="0"/>
        </a:effectRef>
        <a:fontRef idx="minor"/>
      </dsp:style>
      <dsp:txXfrm>
        <a:off x="1925614" y="1802873"/>
        <a:ext cx="1411000" cy="336395"/>
      </dsp:txXfrm>
    </dsp:sp>
    <dsp:sp modelId="{5A4B37A5-5BF1-4B4F-B16B-7E467CE45862}">
      <dsp:nvSpPr>
        <dsp:cNvPr id="11" name="任意多边形 10"/>
        <dsp:cNvSpPr/>
      </dsp:nvSpPr>
      <dsp:spPr bwMode="white">
        <a:xfrm>
          <a:off x="1220114" y="2872347"/>
          <a:ext cx="705500" cy="336395"/>
        </a:xfrm>
        <a:custGeom>
          <a:avLst/>
          <a:gdLst/>
          <a:ahLst/>
          <a:cxnLst/>
          <a:pathLst>
            <a:path w="1111" h="530">
              <a:moveTo>
                <a:pt x="1111" y="0"/>
              </a:moveTo>
              <a:lnTo>
                <a:pt x="1111" y="429"/>
              </a:lnTo>
              <a:lnTo>
                <a:pt x="0" y="429"/>
              </a:lnTo>
              <a:lnTo>
                <a:pt x="0" y="530"/>
              </a:lnTo>
            </a:path>
          </a:pathLst>
        </a:custGeom>
      </dsp:spPr>
      <dsp:style>
        <a:lnRef idx="2">
          <a:schemeClr val="accent1">
            <a:shade val="80000"/>
          </a:schemeClr>
        </a:lnRef>
        <a:fillRef idx="0">
          <a:schemeClr val="accent1"/>
        </a:fillRef>
        <a:effectRef idx="0">
          <a:scrgbClr r="0" g="0" b="0"/>
        </a:effectRef>
        <a:fontRef idx="minor"/>
      </dsp:style>
      <dsp:txXfrm>
        <a:off x="1220114" y="2872347"/>
        <a:ext cx="705500" cy="336395"/>
      </dsp:txXfrm>
    </dsp:sp>
    <dsp:sp modelId="{7F8836EA-2F17-486E-BAB0-7BEF2676A439}">
      <dsp:nvSpPr>
        <dsp:cNvPr id="14" name="任意多边形 13"/>
        <dsp:cNvSpPr/>
      </dsp:nvSpPr>
      <dsp:spPr bwMode="white">
        <a:xfrm>
          <a:off x="1925614" y="2872347"/>
          <a:ext cx="705500" cy="336395"/>
        </a:xfrm>
        <a:custGeom>
          <a:avLst/>
          <a:gdLst/>
          <a:ahLst/>
          <a:cxnLst/>
          <a:pathLst>
            <a:path w="1111" h="530">
              <a:moveTo>
                <a:pt x="0" y="0"/>
              </a:moveTo>
              <a:lnTo>
                <a:pt x="0" y="429"/>
              </a:lnTo>
              <a:lnTo>
                <a:pt x="1111" y="429"/>
              </a:lnTo>
              <a:lnTo>
                <a:pt x="1111" y="530"/>
              </a:lnTo>
            </a:path>
          </a:pathLst>
        </a:custGeom>
      </dsp:spPr>
      <dsp:style>
        <a:lnRef idx="2">
          <a:schemeClr val="accent1">
            <a:shade val="80000"/>
          </a:schemeClr>
        </a:lnRef>
        <a:fillRef idx="0">
          <a:schemeClr val="accent1"/>
        </a:fillRef>
        <a:effectRef idx="0">
          <a:scrgbClr r="0" g="0" b="0"/>
        </a:effectRef>
        <a:fontRef idx="minor"/>
      </dsp:style>
      <dsp:txXfrm>
        <a:off x="1925614" y="2872347"/>
        <a:ext cx="705500" cy="336395"/>
      </dsp:txXfrm>
    </dsp:sp>
    <dsp:sp modelId="{5927C166-3841-4A95-9F45-84EDF00308CD}">
      <dsp:nvSpPr>
        <dsp:cNvPr id="17" name="任意多边形 16"/>
        <dsp:cNvSpPr/>
      </dsp:nvSpPr>
      <dsp:spPr bwMode="white">
        <a:xfrm>
          <a:off x="3336614" y="1802873"/>
          <a:ext cx="244675" cy="343799"/>
        </a:xfrm>
        <a:custGeom>
          <a:avLst/>
          <a:gdLst/>
          <a:ahLst/>
          <a:cxnLst/>
          <a:pathLst>
            <a:path w="385" h="541">
              <a:moveTo>
                <a:pt x="0" y="0"/>
              </a:moveTo>
              <a:lnTo>
                <a:pt x="0" y="440"/>
              </a:lnTo>
              <a:lnTo>
                <a:pt x="385" y="440"/>
              </a:lnTo>
              <a:lnTo>
                <a:pt x="385" y="541"/>
              </a:lnTo>
            </a:path>
          </a:pathLst>
        </a:custGeom>
      </dsp:spPr>
      <dsp:style>
        <a:lnRef idx="2">
          <a:schemeClr val="accent1">
            <a:shade val="80000"/>
          </a:schemeClr>
        </a:lnRef>
        <a:fillRef idx="0">
          <a:schemeClr val="accent1"/>
        </a:fillRef>
        <a:effectRef idx="0">
          <a:scrgbClr r="0" g="0" b="0"/>
        </a:effectRef>
        <a:fontRef idx="minor"/>
      </dsp:style>
      <dsp:txXfrm>
        <a:off x="3336614" y="1802873"/>
        <a:ext cx="244675" cy="343799"/>
      </dsp:txXfrm>
    </dsp:sp>
    <dsp:sp modelId="{88673728-00BC-4AD4-BE39-1333B8E61B1C}">
      <dsp:nvSpPr>
        <dsp:cNvPr id="20" name="任意多边形 19"/>
        <dsp:cNvSpPr/>
      </dsp:nvSpPr>
      <dsp:spPr bwMode="white">
        <a:xfrm>
          <a:off x="3336614" y="1802873"/>
          <a:ext cx="1612648" cy="343799"/>
        </a:xfrm>
        <a:custGeom>
          <a:avLst/>
          <a:gdLst/>
          <a:ahLst/>
          <a:cxnLst/>
          <a:pathLst>
            <a:path w="2540" h="541">
              <a:moveTo>
                <a:pt x="0" y="0"/>
              </a:moveTo>
              <a:lnTo>
                <a:pt x="0" y="440"/>
              </a:lnTo>
              <a:lnTo>
                <a:pt x="2540" y="440"/>
              </a:lnTo>
              <a:lnTo>
                <a:pt x="2540" y="541"/>
              </a:lnTo>
            </a:path>
          </a:pathLst>
        </a:custGeom>
      </dsp:spPr>
      <dsp:style>
        <a:lnRef idx="2">
          <a:schemeClr val="accent1">
            <a:shade val="80000"/>
          </a:schemeClr>
        </a:lnRef>
        <a:fillRef idx="0">
          <a:schemeClr val="accent1"/>
        </a:fillRef>
        <a:effectRef idx="0">
          <a:scrgbClr r="0" g="0" b="0"/>
        </a:effectRef>
        <a:fontRef idx="minor"/>
      </dsp:style>
      <dsp:txXfrm>
        <a:off x="3336614" y="1802873"/>
        <a:ext cx="1612648" cy="343799"/>
      </dsp:txXfrm>
    </dsp:sp>
    <dsp:sp modelId="{8A5A4CB3-0745-4F93-AC32-06CBE46797C8}">
      <dsp:nvSpPr>
        <dsp:cNvPr id="23" name="任意多边形 22"/>
        <dsp:cNvSpPr/>
      </dsp:nvSpPr>
      <dsp:spPr bwMode="white">
        <a:xfrm>
          <a:off x="4013287" y="718525"/>
          <a:ext cx="1319623" cy="363314"/>
        </a:xfrm>
        <a:custGeom>
          <a:avLst/>
          <a:gdLst/>
          <a:ahLst/>
          <a:cxnLst/>
          <a:pathLst>
            <a:path w="2078" h="572">
              <a:moveTo>
                <a:pt x="0" y="0"/>
              </a:moveTo>
              <a:lnTo>
                <a:pt x="0" y="471"/>
              </a:lnTo>
              <a:lnTo>
                <a:pt x="2078" y="471"/>
              </a:lnTo>
              <a:lnTo>
                <a:pt x="2078" y="572"/>
              </a:lnTo>
            </a:path>
          </a:pathLst>
        </a:custGeom>
      </dsp:spPr>
      <dsp:style>
        <a:lnRef idx="2">
          <a:schemeClr val="accent1">
            <a:shade val="60000"/>
          </a:schemeClr>
        </a:lnRef>
        <a:fillRef idx="0">
          <a:schemeClr val="accent1"/>
        </a:fillRef>
        <a:effectRef idx="0">
          <a:scrgbClr r="0" g="0" b="0"/>
        </a:effectRef>
        <a:fontRef idx="minor"/>
      </dsp:style>
      <dsp:txXfrm>
        <a:off x="4013287" y="718525"/>
        <a:ext cx="1319623" cy="363314"/>
      </dsp:txXfrm>
    </dsp:sp>
    <dsp:sp modelId="{067DA730-F1BD-49BF-99D7-646F97B35B40}">
      <dsp:nvSpPr>
        <dsp:cNvPr id="3" name="圆角矩形 2"/>
        <dsp:cNvSpPr/>
      </dsp:nvSpPr>
      <dsp:spPr bwMode="white">
        <a:xfrm>
          <a:off x="3436060" y="-14553"/>
          <a:ext cx="1154454" cy="7330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436060" y="-14553"/>
        <a:ext cx="1154454" cy="733079"/>
      </dsp:txXfrm>
    </dsp:sp>
    <dsp:sp modelId="{CBF98B13-AEA8-48FB-A369-A32236C8F413}">
      <dsp:nvSpPr>
        <dsp:cNvPr id="4" name="圆角矩形 3"/>
        <dsp:cNvSpPr/>
      </dsp:nvSpPr>
      <dsp:spPr bwMode="white">
        <a:xfrm>
          <a:off x="3564332" y="107306"/>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密码学</a:t>
          </a:r>
          <a:endParaRPr>
            <a:solidFill>
              <a:schemeClr val="dk1"/>
            </a:solidFill>
          </a:endParaRPr>
        </a:p>
      </dsp:txBody>
      <dsp:txXfrm>
        <a:off x="3564332" y="107306"/>
        <a:ext cx="1154454" cy="733079"/>
      </dsp:txXfrm>
    </dsp:sp>
    <dsp:sp modelId="{A8475CC3-2351-4344-81BA-C84F6C6090F8}">
      <dsp:nvSpPr>
        <dsp:cNvPr id="6" name="圆角矩形 5"/>
        <dsp:cNvSpPr/>
      </dsp:nvSpPr>
      <dsp:spPr bwMode="white">
        <a:xfrm>
          <a:off x="2759386" y="1069794"/>
          <a:ext cx="1154454" cy="733079"/>
        </a:xfrm>
        <a:prstGeom prst="roundRect">
          <a:avLst>
            <a:gd name="adj" fmla="val 10000"/>
          </a:avLst>
        </a:prstGeom>
        <a:solidFill>
          <a:schemeClr val="bg2">
            <a:lumMod val="20000"/>
            <a:lumOff val="80000"/>
          </a:schemeClr>
        </a:solidFill>
      </dsp:spPr>
      <dsp:style>
        <a:lnRef idx="2">
          <a:schemeClr val="lt1"/>
        </a:lnRef>
        <a:fillRef idx="1">
          <a:schemeClr val="accent1"/>
        </a:fillRef>
        <a:effectRef idx="0">
          <a:scrgbClr r="0" g="0" b="0"/>
        </a:effectRef>
        <a:fontRef idx="minor">
          <a:schemeClr val="lt1"/>
        </a:fontRef>
      </dsp:style>
      <dsp:txXfrm>
        <a:off x="2759386" y="1069794"/>
        <a:ext cx="1154454" cy="733079"/>
      </dsp:txXfrm>
    </dsp:sp>
    <dsp:sp modelId="{7FA62289-B574-4AA8-8E27-EB86EF9723D1}">
      <dsp:nvSpPr>
        <dsp:cNvPr id="7" name="圆角矩形 6"/>
        <dsp:cNvSpPr/>
      </dsp:nvSpPr>
      <dsp:spPr bwMode="white">
        <a:xfrm>
          <a:off x="2887659" y="1191653"/>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密码编码学</a:t>
          </a:r>
          <a:endParaRPr>
            <a:solidFill>
              <a:schemeClr val="dk1"/>
            </a:solidFill>
          </a:endParaRPr>
        </a:p>
      </dsp:txBody>
      <dsp:txXfrm>
        <a:off x="2887659" y="1191653"/>
        <a:ext cx="1154454" cy="733079"/>
      </dsp:txXfrm>
    </dsp:sp>
    <dsp:sp modelId="{8385F8E4-462B-4438-8067-2B83FF550C93}">
      <dsp:nvSpPr>
        <dsp:cNvPr id="9" name="圆角矩形 8"/>
        <dsp:cNvSpPr/>
      </dsp:nvSpPr>
      <dsp:spPr bwMode="white">
        <a:xfrm>
          <a:off x="1348387" y="2139268"/>
          <a:ext cx="1154454" cy="733079"/>
        </a:xfrm>
        <a:prstGeom prst="roundRect">
          <a:avLst>
            <a:gd name="adj" fmla="val 10000"/>
          </a:avLst>
        </a:prstGeom>
        <a:solidFill>
          <a:schemeClr val="accent4">
            <a:lumMod val="75000"/>
          </a:schemeClr>
        </a:solidFill>
      </dsp:spPr>
      <dsp:style>
        <a:lnRef idx="2">
          <a:schemeClr val="lt1"/>
        </a:lnRef>
        <a:fillRef idx="1">
          <a:schemeClr val="accent1"/>
        </a:fillRef>
        <a:effectRef idx="0">
          <a:scrgbClr r="0" g="0" b="0"/>
        </a:effectRef>
        <a:fontRef idx="minor">
          <a:schemeClr val="lt1"/>
        </a:fontRef>
      </dsp:style>
      <dsp:txXfrm>
        <a:off x="1348387" y="2139268"/>
        <a:ext cx="1154454" cy="733079"/>
      </dsp:txXfrm>
    </dsp:sp>
    <dsp:sp modelId="{7779C9EC-075B-4F9A-9D92-194E397DFA73}">
      <dsp:nvSpPr>
        <dsp:cNvPr id="10" name="圆角矩形 9"/>
        <dsp:cNvSpPr/>
      </dsp:nvSpPr>
      <dsp:spPr bwMode="white">
        <a:xfrm>
          <a:off x="1476659" y="2261127"/>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对称密码</a:t>
          </a:r>
          <a:endParaRPr>
            <a:solidFill>
              <a:schemeClr val="dk1"/>
            </a:solidFill>
          </a:endParaRPr>
        </a:p>
      </dsp:txBody>
      <dsp:txXfrm>
        <a:off x="1476659" y="2261127"/>
        <a:ext cx="1154454" cy="733079"/>
      </dsp:txXfrm>
    </dsp:sp>
    <dsp:sp modelId="{C7DB754D-E1CC-4B92-A500-B852BB3BF7AD}">
      <dsp:nvSpPr>
        <dsp:cNvPr id="12" name="圆角矩形 11"/>
        <dsp:cNvSpPr/>
      </dsp:nvSpPr>
      <dsp:spPr bwMode="white">
        <a:xfrm>
          <a:off x="642887" y="3208742"/>
          <a:ext cx="1154454" cy="733079"/>
        </a:xfrm>
        <a:prstGeom prst="roundRect">
          <a:avLst>
            <a:gd name="adj" fmla="val 10000"/>
          </a:avLst>
        </a:prstGeom>
        <a:noFill/>
      </dsp:spPr>
      <dsp:style>
        <a:lnRef idx="2">
          <a:schemeClr val="lt1"/>
        </a:lnRef>
        <a:fillRef idx="1">
          <a:schemeClr val="accent1"/>
        </a:fillRef>
        <a:effectRef idx="0">
          <a:scrgbClr r="0" g="0" b="0"/>
        </a:effectRef>
        <a:fontRef idx="minor">
          <a:schemeClr val="lt1"/>
        </a:fontRef>
      </dsp:style>
      <dsp:txXfrm>
        <a:off x="642887" y="3208742"/>
        <a:ext cx="1154454" cy="733079"/>
      </dsp:txXfrm>
    </dsp:sp>
    <dsp:sp modelId="{03A3D625-1F51-4B2F-9ED0-7B61EFAC9428}">
      <dsp:nvSpPr>
        <dsp:cNvPr id="13" name="圆角矩形 12"/>
        <dsp:cNvSpPr/>
      </dsp:nvSpPr>
      <dsp:spPr bwMode="white">
        <a:xfrm>
          <a:off x="771159" y="3330601"/>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分组密码</a:t>
          </a:r>
          <a:endParaRPr>
            <a:solidFill>
              <a:schemeClr val="dk1"/>
            </a:solidFill>
          </a:endParaRPr>
        </a:p>
      </dsp:txBody>
      <dsp:txXfrm>
        <a:off x="771159" y="3330601"/>
        <a:ext cx="1154454" cy="733079"/>
      </dsp:txXfrm>
    </dsp:sp>
    <dsp:sp modelId="{A7CA673C-0729-42F3-8648-5B44C12E499C}">
      <dsp:nvSpPr>
        <dsp:cNvPr id="15" name="圆角矩形 14"/>
        <dsp:cNvSpPr/>
      </dsp:nvSpPr>
      <dsp:spPr bwMode="white">
        <a:xfrm>
          <a:off x="2053887" y="3208742"/>
          <a:ext cx="1154454" cy="733079"/>
        </a:xfrm>
        <a:prstGeom prst="roundRect">
          <a:avLst>
            <a:gd name="adj" fmla="val 10000"/>
          </a:avLst>
        </a:prstGeom>
        <a:noFill/>
      </dsp:spPr>
      <dsp:style>
        <a:lnRef idx="2">
          <a:schemeClr val="lt1"/>
        </a:lnRef>
        <a:fillRef idx="1">
          <a:schemeClr val="accent1"/>
        </a:fillRef>
        <a:effectRef idx="0">
          <a:scrgbClr r="0" g="0" b="0"/>
        </a:effectRef>
        <a:fontRef idx="minor">
          <a:schemeClr val="lt1"/>
        </a:fontRef>
      </dsp:style>
      <dsp:txXfrm>
        <a:off x="2053887" y="3208742"/>
        <a:ext cx="1154454" cy="733079"/>
      </dsp:txXfrm>
    </dsp:sp>
    <dsp:sp modelId="{8CD9771C-AE79-4149-A8B1-D59608C547C7}">
      <dsp:nvSpPr>
        <dsp:cNvPr id="16" name="圆角矩形 15"/>
        <dsp:cNvSpPr/>
      </dsp:nvSpPr>
      <dsp:spPr bwMode="white">
        <a:xfrm>
          <a:off x="2182159" y="3330601"/>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序列密码</a:t>
          </a:r>
          <a:endParaRPr>
            <a:solidFill>
              <a:schemeClr val="dk1"/>
            </a:solidFill>
          </a:endParaRPr>
        </a:p>
      </dsp:txBody>
      <dsp:txXfrm>
        <a:off x="2182159" y="3330601"/>
        <a:ext cx="1154454" cy="733079"/>
      </dsp:txXfrm>
    </dsp:sp>
    <dsp:sp modelId="{45872DE8-0E97-41C2-9A19-0A7251438297}">
      <dsp:nvSpPr>
        <dsp:cNvPr id="18" name="圆角矩形 17"/>
        <dsp:cNvSpPr/>
      </dsp:nvSpPr>
      <dsp:spPr bwMode="white">
        <a:xfrm>
          <a:off x="3004061" y="2146672"/>
          <a:ext cx="1154454" cy="733079"/>
        </a:xfrm>
        <a:prstGeom prst="roundRect">
          <a:avLst>
            <a:gd name="adj" fmla="val 10000"/>
          </a:avLst>
        </a:prstGeom>
        <a:solidFill>
          <a:schemeClr val="accent4">
            <a:lumMod val="75000"/>
          </a:schemeClr>
        </a:solidFill>
      </dsp:spPr>
      <dsp:style>
        <a:lnRef idx="2">
          <a:schemeClr val="lt1"/>
        </a:lnRef>
        <a:fillRef idx="1">
          <a:schemeClr val="accent1"/>
        </a:fillRef>
        <a:effectRef idx="0">
          <a:scrgbClr r="0" g="0" b="0"/>
        </a:effectRef>
        <a:fontRef idx="minor">
          <a:schemeClr val="lt1"/>
        </a:fontRef>
      </dsp:style>
      <dsp:txXfrm>
        <a:off x="3004061" y="2146672"/>
        <a:ext cx="1154454" cy="733079"/>
      </dsp:txXfrm>
    </dsp:sp>
    <dsp:sp modelId="{2D3306DE-37BB-4B49-83C3-110D3415D1EC}">
      <dsp:nvSpPr>
        <dsp:cNvPr id="19" name="圆角矩形 18"/>
        <dsp:cNvSpPr/>
      </dsp:nvSpPr>
      <dsp:spPr bwMode="white">
        <a:xfrm>
          <a:off x="3132334" y="2268531"/>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非对称密码</a:t>
          </a:r>
          <a:endParaRPr>
            <a:solidFill>
              <a:schemeClr val="dk1"/>
            </a:solidFill>
          </a:endParaRPr>
        </a:p>
      </dsp:txBody>
      <dsp:txXfrm>
        <a:off x="3132334" y="2268531"/>
        <a:ext cx="1154454" cy="733079"/>
      </dsp:txXfrm>
    </dsp:sp>
    <dsp:sp modelId="{64D0D6E0-46A4-48BB-B4BB-36EB67BD2894}">
      <dsp:nvSpPr>
        <dsp:cNvPr id="21" name="圆角矩形 20"/>
        <dsp:cNvSpPr/>
      </dsp:nvSpPr>
      <dsp:spPr bwMode="white">
        <a:xfrm>
          <a:off x="4372035" y="2146672"/>
          <a:ext cx="1154454" cy="733079"/>
        </a:xfrm>
        <a:prstGeom prst="roundRect">
          <a:avLst>
            <a:gd name="adj" fmla="val 10000"/>
          </a:avLst>
        </a:prstGeom>
        <a:solidFill>
          <a:schemeClr val="accent4">
            <a:lumMod val="75000"/>
          </a:schemeClr>
        </a:solidFill>
      </dsp:spPr>
      <dsp:style>
        <a:lnRef idx="2">
          <a:schemeClr val="lt1"/>
        </a:lnRef>
        <a:fillRef idx="1">
          <a:schemeClr val="accent1"/>
        </a:fillRef>
        <a:effectRef idx="0">
          <a:scrgbClr r="0" g="0" b="0"/>
        </a:effectRef>
        <a:fontRef idx="minor">
          <a:schemeClr val="lt1"/>
        </a:fontRef>
      </dsp:style>
      <dsp:txXfrm>
        <a:off x="4372035" y="2146672"/>
        <a:ext cx="1154454" cy="733079"/>
      </dsp:txXfrm>
    </dsp:sp>
    <dsp:sp modelId="{7FD4D789-DC5B-4CC7-805F-345B37E744A8}">
      <dsp:nvSpPr>
        <dsp:cNvPr id="22" name="圆角矩形 21"/>
        <dsp:cNvSpPr/>
      </dsp:nvSpPr>
      <dsp:spPr bwMode="white">
        <a:xfrm>
          <a:off x="4500307" y="2268531"/>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协议</a:t>
          </a:r>
          <a:endParaRPr>
            <a:solidFill>
              <a:schemeClr val="dk1"/>
            </a:solidFill>
          </a:endParaRPr>
        </a:p>
      </dsp:txBody>
      <dsp:txXfrm>
        <a:off x="4500307" y="2268531"/>
        <a:ext cx="1154454" cy="733079"/>
      </dsp:txXfrm>
    </dsp:sp>
    <dsp:sp modelId="{3FEBF976-F4C2-424A-A042-839D7F4BC607}">
      <dsp:nvSpPr>
        <dsp:cNvPr id="24" name="圆角矩形 23"/>
        <dsp:cNvSpPr/>
      </dsp:nvSpPr>
      <dsp:spPr bwMode="white">
        <a:xfrm>
          <a:off x="4755683" y="1081839"/>
          <a:ext cx="1154454" cy="733079"/>
        </a:xfrm>
        <a:prstGeom prst="roundRect">
          <a:avLst>
            <a:gd name="adj" fmla="val 10000"/>
          </a:avLst>
        </a:prstGeom>
        <a:solidFill>
          <a:schemeClr val="bg2">
            <a:lumMod val="20000"/>
            <a:lumOff val="80000"/>
          </a:schemeClr>
        </a:solidFill>
      </dsp:spPr>
      <dsp:style>
        <a:lnRef idx="2">
          <a:schemeClr val="lt1"/>
        </a:lnRef>
        <a:fillRef idx="1">
          <a:schemeClr val="accent1"/>
        </a:fillRef>
        <a:effectRef idx="0">
          <a:scrgbClr r="0" g="0" b="0"/>
        </a:effectRef>
        <a:fontRef idx="minor">
          <a:schemeClr val="lt1"/>
        </a:fontRef>
      </dsp:style>
      <dsp:txXfrm>
        <a:off x="4755683" y="1081839"/>
        <a:ext cx="1154454" cy="733079"/>
      </dsp:txXfrm>
    </dsp:sp>
    <dsp:sp modelId="{30FB06CC-C75D-42BE-A3A3-51C7C0C50D86}">
      <dsp:nvSpPr>
        <dsp:cNvPr id="25" name="圆角矩形 24"/>
        <dsp:cNvSpPr/>
      </dsp:nvSpPr>
      <dsp:spPr bwMode="white">
        <a:xfrm>
          <a:off x="4883956" y="1203698"/>
          <a:ext cx="1154454" cy="73307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solidFill>
                <a:schemeClr val="dk1"/>
              </a:solidFill>
            </a:rPr>
            <a:t>密码分析学</a:t>
          </a:r>
          <a:endParaRPr>
            <a:solidFill>
              <a:schemeClr val="dk1"/>
            </a:solidFill>
          </a:endParaRPr>
        </a:p>
      </dsp:txBody>
      <dsp:txXfrm>
        <a:off x="4883956" y="1203698"/>
        <a:ext cx="1154454" cy="733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48672" cy="3794804"/>
        <a:chOff x="0" y="0"/>
        <a:chExt cx="6048672" cy="3794804"/>
      </a:xfrm>
    </dsp:grpSpPr>
    <dsp:sp modelId="{3FFBFC9C-31C3-4341-AF55-3F4EBBB2CA17}">
      <dsp:nvSpPr>
        <dsp:cNvPr id="4" name="矩形 3"/>
        <dsp:cNvSpPr/>
      </dsp:nvSpPr>
      <dsp:spPr bwMode="white">
        <a:xfrm rot="5399999">
          <a:off x="-289212" y="915553"/>
          <a:ext cx="1275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289212" y="915553"/>
        <a:ext cx="1275482" cy="247896"/>
      </dsp:txXfrm>
    </dsp:sp>
    <dsp:sp modelId="{6D54983F-F782-451D-BFBA-92C3193CFFC9}">
      <dsp:nvSpPr>
        <dsp:cNvPr id="3" name="圆角矩形 2"/>
        <dsp:cNvSpPr/>
      </dsp:nvSpPr>
      <dsp:spPr bwMode="white">
        <a:xfrm>
          <a:off x="0" y="162127"/>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准备开发标准密码算法</a:t>
          </a:r>
        </a:p>
      </dsp:txBody>
      <dsp:txXfrm>
        <a:off x="0" y="162127"/>
        <a:ext cx="1652643" cy="991586"/>
      </dsp:txXfrm>
    </dsp:sp>
    <dsp:sp modelId="{65BEC019-D0E9-45B7-8F7A-7350800D7702}">
      <dsp:nvSpPr>
        <dsp:cNvPr id="6" name="矩形 5"/>
        <dsp:cNvSpPr/>
      </dsp:nvSpPr>
      <dsp:spPr bwMode="white">
        <a:xfrm rot="5399999">
          <a:off x="-289212" y="2155035"/>
          <a:ext cx="1275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289212" y="2155035"/>
        <a:ext cx="1275482" cy="247896"/>
      </dsp:txXfrm>
    </dsp:sp>
    <dsp:sp modelId="{9E8A4C75-97C2-4D2D-A41D-37791D5855E4}">
      <dsp:nvSpPr>
        <dsp:cNvPr id="5" name="圆角矩形 4"/>
        <dsp:cNvSpPr/>
      </dsp:nvSpPr>
      <dsp:spPr bwMode="white">
        <a:xfrm>
          <a:off x="0" y="1401609"/>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发起第一次征集活动</a:t>
          </a:r>
        </a:p>
      </dsp:txBody>
      <dsp:txXfrm>
        <a:off x="0" y="1401609"/>
        <a:ext cx="1652643" cy="991586"/>
      </dsp:txXfrm>
    </dsp:sp>
    <dsp:sp modelId="{C1C848BF-1676-48DC-ADDD-449D1E43F123}">
      <dsp:nvSpPr>
        <dsp:cNvPr id="8" name="矩形 7"/>
        <dsp:cNvSpPr/>
      </dsp:nvSpPr>
      <dsp:spPr bwMode="white">
        <a:xfrm rot="56299">
          <a:off x="348381" y="2774776"/>
          <a:ext cx="2198309"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6299">
        <a:off x="348381" y="2774776"/>
        <a:ext cx="2198309" cy="247896"/>
      </dsp:txXfrm>
    </dsp:sp>
    <dsp:sp modelId="{658D624D-B4CF-4B2F-8F35-01A2B652A430}">
      <dsp:nvSpPr>
        <dsp:cNvPr id="7" name="圆角矩形 6"/>
        <dsp:cNvSpPr/>
      </dsp:nvSpPr>
      <dsp:spPr bwMode="white">
        <a:xfrm>
          <a:off x="0" y="2641091"/>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发起第二次征集活动</a:t>
          </a:r>
        </a:p>
      </dsp:txBody>
      <dsp:txXfrm>
        <a:off x="0" y="2641091"/>
        <a:ext cx="1652643" cy="991586"/>
      </dsp:txXfrm>
    </dsp:sp>
    <dsp:sp modelId="{C7D5D0CE-41A4-48EE-995C-778DB368BB40}">
      <dsp:nvSpPr>
        <dsp:cNvPr id="10" name="矩形 9"/>
        <dsp:cNvSpPr/>
      </dsp:nvSpPr>
      <dsp:spPr bwMode="white">
        <a:xfrm rot="-5399999">
          <a:off x="1944802" y="2155035"/>
          <a:ext cx="1203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1944802" y="2155035"/>
        <a:ext cx="1203482" cy="247896"/>
      </dsp:txXfrm>
    </dsp:sp>
    <dsp:sp modelId="{5FE100E6-2C13-42A9-B0A4-1DC9BE866C74}">
      <dsp:nvSpPr>
        <dsp:cNvPr id="9" name="圆角矩形 8"/>
        <dsp:cNvSpPr/>
      </dsp:nvSpPr>
      <dsp:spPr bwMode="white">
        <a:xfrm>
          <a:off x="2198015" y="2641091"/>
          <a:ext cx="1652643" cy="991586"/>
        </a:xfrm>
        <a:prstGeom prst="roundRect">
          <a:avLst>
            <a:gd name="adj" fmla="val 10000"/>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正式发布</a:t>
          </a:r>
        </a:p>
      </dsp:txBody>
      <dsp:txXfrm>
        <a:off x="2198015" y="2641091"/>
        <a:ext cx="1652643" cy="991586"/>
      </dsp:txXfrm>
    </dsp:sp>
    <dsp:sp modelId="{795CF207-EA4D-49EA-A895-F4CCA23EA3FF}">
      <dsp:nvSpPr>
        <dsp:cNvPr id="12" name="矩形 11"/>
        <dsp:cNvSpPr/>
      </dsp:nvSpPr>
      <dsp:spPr bwMode="white">
        <a:xfrm rot="-5399999">
          <a:off x="1944802" y="915553"/>
          <a:ext cx="1203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1944802" y="915553"/>
        <a:ext cx="1203482" cy="247896"/>
      </dsp:txXfrm>
    </dsp:sp>
    <dsp:sp modelId="{C67502D2-DFDE-4C43-B08A-DA1C5D17BA22}">
      <dsp:nvSpPr>
        <dsp:cNvPr id="11" name="圆角矩形 10"/>
        <dsp:cNvSpPr/>
      </dsp:nvSpPr>
      <dsp:spPr bwMode="white">
        <a:xfrm>
          <a:off x="2198015" y="1401609"/>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制定了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dsp:txBody>
      <dsp:txXfrm>
        <a:off x="2198015" y="1401609"/>
        <a:ext cx="1652643" cy="991586"/>
      </dsp:txXfrm>
    </dsp:sp>
    <dsp:sp modelId="{D9AC4D6F-C869-4269-B1B5-678BEF1CDE05}">
      <dsp:nvSpPr>
        <dsp:cNvPr id="14" name="矩形 13"/>
        <dsp:cNvSpPr/>
      </dsp:nvSpPr>
      <dsp:spPr bwMode="white">
        <a:xfrm rot="56299">
          <a:off x="2546396" y="295812"/>
          <a:ext cx="2198309"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6299">
        <a:off x="2546396" y="295812"/>
        <a:ext cx="2198309" cy="247896"/>
      </dsp:txXfrm>
    </dsp:sp>
    <dsp:sp modelId="{17D7669A-74F5-4C6E-8C51-6D12EFF29EFC}">
      <dsp:nvSpPr>
        <dsp:cNvPr id="13" name="圆角矩形 12"/>
        <dsp:cNvSpPr/>
      </dsp:nvSpPr>
      <dsp:spPr bwMode="white">
        <a:xfrm>
          <a:off x="2198015" y="162127"/>
          <a:ext cx="1652643" cy="991586"/>
        </a:xfrm>
        <a:prstGeom prst="roundRect">
          <a:avLst>
            <a:gd name="adj" fmla="val 10000"/>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a:contourClr>
            <a:srgbClr val="FFFFFF"/>
          </a:contourClr>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NBS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公开了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Lucifer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算法细节</a:t>
          </a:r>
        </a:p>
      </dsp:txBody>
      <dsp:txXfrm>
        <a:off x="2198015" y="162127"/>
        <a:ext cx="1652643" cy="991586"/>
      </dsp:txXfrm>
    </dsp:sp>
    <dsp:sp modelId="{EA3CB891-A625-493E-A9F5-C7E4CFC62A79}">
      <dsp:nvSpPr>
        <dsp:cNvPr id="16" name="矩形 15"/>
        <dsp:cNvSpPr/>
      </dsp:nvSpPr>
      <dsp:spPr bwMode="white">
        <a:xfrm rot="5399999">
          <a:off x="4106817" y="915553"/>
          <a:ext cx="1275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4106817" y="915553"/>
        <a:ext cx="1275482" cy="247896"/>
      </dsp:txXfrm>
    </dsp:sp>
    <dsp:sp modelId="{D3079218-A753-461C-9A97-F74D8A27ADE9}">
      <dsp:nvSpPr>
        <dsp:cNvPr id="15" name="圆角矩形 14"/>
        <dsp:cNvSpPr/>
      </dsp:nvSpPr>
      <dsp:spPr bwMode="white">
        <a:xfrm>
          <a:off x="4396029" y="162127"/>
          <a:ext cx="1652643" cy="991586"/>
        </a:xfrm>
        <a:prstGeom prst="roundRect">
          <a:avLst>
            <a:gd name="adj" fmla="val 10000"/>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1979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年，美国银行协会批准使用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dsp:txBody>
      <dsp:txXfrm>
        <a:off x="4396029" y="162127"/>
        <a:ext cx="1652643" cy="991586"/>
      </dsp:txXfrm>
    </dsp:sp>
    <dsp:sp modelId="{EE7362C6-0B33-48BC-A458-204BC160C357}">
      <dsp:nvSpPr>
        <dsp:cNvPr id="18" name="矩形 17"/>
        <dsp:cNvSpPr/>
      </dsp:nvSpPr>
      <dsp:spPr bwMode="white">
        <a:xfrm rot="5399999">
          <a:off x="4106817" y="2155035"/>
          <a:ext cx="1275482" cy="247896"/>
        </a:xfrm>
        <a:prstGeom prst="rect">
          <a:avLst/>
        </a:prstGeom>
        <a:solidFill>
          <a:srgbClr val="FF0000"/>
        </a:solidFill>
      </dsp:spPr>
      <dsp:style>
        <a:lnRef idx="0">
          <a:schemeClr val="accent1">
            <a:tint val="60000"/>
          </a:schemeClr>
        </a:lnRef>
        <a:fillRef idx="1">
          <a:schemeClr val="accent1">
            <a:tint val="60000"/>
          </a:schemeClr>
        </a:fillRef>
        <a:effectRef idx="0">
          <a:scrgbClr r="0" g="0" b="0"/>
        </a:effectRef>
        <a:fontRef idx="minor">
          <a:schemeClr val="lt1"/>
        </a:fontRef>
      </dsp:style>
      <dsp:txXfrm rot="5399999">
        <a:off x="4106817" y="2155035"/>
        <a:ext cx="1275482" cy="247896"/>
      </dsp:txXfrm>
    </dsp:sp>
    <dsp:sp modelId="{3CC00E97-A0D9-415E-84E8-8232A967BAA5}">
      <dsp:nvSpPr>
        <dsp:cNvPr id="17" name="圆角矩形 16"/>
        <dsp:cNvSpPr/>
      </dsp:nvSpPr>
      <dsp:spPr bwMode="white">
        <a:xfrm>
          <a:off x="4396029" y="1401609"/>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1983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ISO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作为国际标准</a:t>
          </a:r>
        </a:p>
      </dsp:txBody>
      <dsp:txXfrm>
        <a:off x="4396029" y="1401609"/>
        <a:ext cx="1652643" cy="991586"/>
      </dsp:txXfrm>
    </dsp:sp>
    <dsp:sp modelId="{347BFA35-CFCE-4104-9401-13E6050EA25E}">
      <dsp:nvSpPr>
        <dsp:cNvPr id="19" name="圆角矩形 18"/>
        <dsp:cNvSpPr/>
      </dsp:nvSpPr>
      <dsp:spPr bwMode="white">
        <a:xfrm>
          <a:off x="4396029" y="2641091"/>
          <a:ext cx="1652643" cy="991586"/>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64769" tIns="64769" rIns="64769" bIns="64769"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1993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年，国内大量使用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算法</a:t>
          </a:r>
        </a:p>
      </dsp:txBody>
      <dsp:txXfrm>
        <a:off x="4396029" y="2641091"/>
        <a:ext cx="1652643" cy="991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86979" cy="4049238"/>
        <a:chOff x="0" y="0"/>
        <a:chExt cx="5986979" cy="4049238"/>
      </a:xfrm>
    </dsp:grpSpPr>
    <dsp:sp modelId="{A7B85223-42C8-4450-949B-24323755E247}">
      <dsp:nvSpPr>
        <dsp:cNvPr id="3" name="圆角矩形 2"/>
        <dsp:cNvSpPr/>
      </dsp:nvSpPr>
      <dsp:spPr bwMode="white">
        <a:xfrm>
          <a:off x="0" y="0"/>
          <a:ext cx="4789583" cy="890832"/>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1997,</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NIST</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发起征集高级加密标准</a:t>
          </a:r>
          <a:r>
            <a:rPr lang="en-US" altLang="zh-CN"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u="none"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活动</a:t>
          </a:r>
          <a:endParaRPr lang="zh-CN" altLang="en-US" dirty="0"/>
        </a:p>
      </dsp:txBody>
      <dsp:txXfrm>
        <a:off x="0" y="0"/>
        <a:ext cx="4789583" cy="890832"/>
      </dsp:txXfrm>
    </dsp:sp>
    <dsp:sp modelId="{70B423B1-3667-4FDD-AEDB-F8B3D71275BE}">
      <dsp:nvSpPr>
        <dsp:cNvPr id="4" name="圆角矩形 3"/>
        <dsp:cNvSpPr/>
      </dsp:nvSpPr>
      <dsp:spPr bwMode="white">
        <a:xfrm>
          <a:off x="401128" y="1052802"/>
          <a:ext cx="4789583" cy="890832"/>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年，首届</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候选大会选出</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候选算法</a:t>
          </a:r>
          <a:endParaRPr lang="zh-CN" altLang="en-US" dirty="0"/>
        </a:p>
      </dsp:txBody>
      <dsp:txXfrm>
        <a:off x="401128" y="1052802"/>
        <a:ext cx="4789583" cy="890832"/>
      </dsp:txXfrm>
    </dsp:sp>
    <dsp:sp modelId="{74D964C9-3152-44B9-9072-8304C89286A9}">
      <dsp:nvSpPr>
        <dsp:cNvPr id="5" name="圆角矩形 4"/>
        <dsp:cNvSpPr/>
      </dsp:nvSpPr>
      <dsp:spPr bwMode="white">
        <a:xfrm>
          <a:off x="796268" y="2105604"/>
          <a:ext cx="4789583" cy="890832"/>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1999</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年，第二届</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候选大会选出</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AES</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候选算法</a:t>
          </a:r>
          <a:endParaRPr lang="zh-CN" altLang="en-US" dirty="0"/>
        </a:p>
      </dsp:txBody>
      <dsp:txXfrm>
        <a:off x="796268" y="2105604"/>
        <a:ext cx="4789583" cy="890832"/>
      </dsp:txXfrm>
    </dsp:sp>
    <dsp:sp modelId="{972607EE-FE12-4F4A-9B3B-D14AD810B46E}">
      <dsp:nvSpPr>
        <dsp:cNvPr id="6" name="圆角矩形 5"/>
        <dsp:cNvSpPr/>
      </dsp:nvSpPr>
      <dsp:spPr bwMode="white">
        <a:xfrm>
          <a:off x="1197396" y="3158406"/>
          <a:ext cx="4789583" cy="890832"/>
        </a:xfrm>
        <a:prstGeom prst="roundRect">
          <a:avLst>
            <a:gd name="adj" fmla="val 10000"/>
          </a:avLst>
        </a:prstGeom>
        <a:solidFill>
          <a:srgbClr val="00B050"/>
        </a:solidFill>
        <a:scene3d>
          <a:camera prst="orthographicFront"/>
          <a:lightRig rig="threePt" dir="t"/>
        </a:scene3d>
        <a:sp3d>
          <a:bevelT/>
        </a:sp3d>
      </dsp:spPr>
      <dsp:style>
        <a:lnRef idx="2">
          <a:schemeClr val="lt1"/>
        </a:lnRef>
        <a:fillRef idx="1">
          <a:schemeClr val="accent1"/>
        </a:fillRef>
        <a:effectRef idx="0">
          <a:scrgbClr r="0" g="0" b="0"/>
        </a:effectRef>
        <a:fontRef idx="minor">
          <a:schemeClr val="lt1"/>
        </a:fontRef>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2000</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NIST</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宣布</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Rijndael</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算法获胜</a:t>
          </a:r>
          <a:endParaRPr lang="zh-CN" altLang="en-US" dirty="0"/>
        </a:p>
      </dsp:txBody>
      <dsp:txXfrm>
        <a:off x="1197396" y="3158406"/>
        <a:ext cx="4789583" cy="890832"/>
      </dsp:txXfrm>
    </dsp:sp>
    <dsp:sp modelId="{EC67957D-9807-4133-AC8B-AC0A157B408B}">
      <dsp:nvSpPr>
        <dsp:cNvPr id="7" name="下箭头 6"/>
        <dsp:cNvSpPr/>
      </dsp:nvSpPr>
      <dsp:spPr bwMode="white">
        <a:xfrm>
          <a:off x="4210542" y="682297"/>
          <a:ext cx="579041" cy="579041"/>
        </a:xfrm>
        <a:prstGeom prst="downArrow">
          <a:avLst>
            <a:gd name="adj1" fmla="val 55000"/>
            <a:gd name="adj2" fmla="val 45000"/>
          </a:avLst>
        </a:prstGeom>
        <a:solidFill>
          <a:srgbClr val="FF0000">
            <a:alpha val="90000"/>
          </a:srgb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zh-CN" altLang="en-US">
            <a:solidFill>
              <a:schemeClr val="dk1"/>
            </a:solidFill>
          </a:endParaRPr>
        </a:p>
      </dsp:txBody>
      <dsp:txXfrm>
        <a:off x="4210542" y="682297"/>
        <a:ext cx="579041" cy="579041"/>
      </dsp:txXfrm>
    </dsp:sp>
    <dsp:sp modelId="{63066C3F-9C0F-4F53-B3C2-0F4400F0A9F4}">
      <dsp:nvSpPr>
        <dsp:cNvPr id="8" name="下箭头 7"/>
        <dsp:cNvSpPr/>
      </dsp:nvSpPr>
      <dsp:spPr bwMode="white">
        <a:xfrm>
          <a:off x="4611670" y="1735098"/>
          <a:ext cx="579041" cy="579041"/>
        </a:xfrm>
        <a:prstGeom prst="downArrow">
          <a:avLst>
            <a:gd name="adj1" fmla="val 55000"/>
            <a:gd name="adj2" fmla="val 45000"/>
          </a:avLst>
        </a:prstGeom>
        <a:solidFill>
          <a:srgbClr val="FF0000">
            <a:alpha val="90000"/>
          </a:srgb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zh-CN" altLang="en-US">
            <a:solidFill>
              <a:schemeClr val="dk1"/>
            </a:solidFill>
          </a:endParaRPr>
        </a:p>
      </dsp:txBody>
      <dsp:txXfrm>
        <a:off x="4611670" y="1735098"/>
        <a:ext cx="579041" cy="579041"/>
      </dsp:txXfrm>
    </dsp:sp>
    <dsp:sp modelId="{E2FED2DE-21E5-4271-BC34-237448FE3932}">
      <dsp:nvSpPr>
        <dsp:cNvPr id="9" name="下箭头 8"/>
        <dsp:cNvSpPr/>
      </dsp:nvSpPr>
      <dsp:spPr bwMode="white">
        <a:xfrm>
          <a:off x="5006810" y="2787900"/>
          <a:ext cx="579041" cy="579041"/>
        </a:xfrm>
        <a:prstGeom prst="downArrow">
          <a:avLst>
            <a:gd name="adj1" fmla="val 55000"/>
            <a:gd name="adj2" fmla="val 45000"/>
          </a:avLst>
        </a:prstGeom>
        <a:solidFill>
          <a:srgbClr val="FF0000">
            <a:alpha val="90000"/>
          </a:srgb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30480" tIns="30480" rIns="30480" bIns="30480" anchor="ctr"/>
        <a:lstStyle>
          <a:lvl1pPr algn="ctr">
            <a:defRPr sz="24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endParaRPr lang="zh-CN" altLang="en-US">
            <a:solidFill>
              <a:schemeClr val="dk1"/>
            </a:solidFill>
          </a:endParaRPr>
        </a:p>
      </dsp:txBody>
      <dsp:txXfrm>
        <a:off x="5006810" y="2787900"/>
        <a:ext cx="579041" cy="579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42BD03-7F05-401E-B134-FD97AAFF202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ECAEE1-13B1-4620-A646-64FDAED9635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fld id="{5073D3EC-1063-4D06-9F9C-90703E698CF9}"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CDF9B74B-8280-4F7F-A4AD-DFA21108C48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DF9B48-AB4B-42C8-A7E0-B4132F2736B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lstStyle/>
          <a:p>
            <a:pPr eaLnBrk="1" hangingPunct="1"/>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3941B16-C82D-49C8-A10F-856D28DE8E5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明文分为</a:t>
            </a:r>
            <a:r>
              <a:rPr lang="en-US" altLang="zh-CN" dirty="0">
                <a:latin typeface="Arial" panose="020B0604020202020204" pitchFamily="34" charset="0"/>
              </a:rPr>
              <a:t>t</a:t>
            </a:r>
            <a:r>
              <a:rPr lang="zh-CN" altLang="en-US" dirty="0">
                <a:latin typeface="Arial" panose="020B0604020202020204" pitchFamily="34" charset="0"/>
              </a:rPr>
              <a:t>块，每块长度为</a:t>
            </a:r>
            <a:r>
              <a:rPr lang="en-US" altLang="zh-CN" dirty="0" err="1">
                <a:latin typeface="Arial" panose="020B0604020202020204" pitchFamily="34" charset="0"/>
              </a:rPr>
              <a:t>i</a:t>
            </a:r>
            <a:r>
              <a:rPr lang="zh-CN" altLang="en-US" dirty="0">
                <a:latin typeface="Arial" panose="020B0604020202020204" pitchFamily="34" charset="0"/>
              </a:rPr>
              <a:t>；</a:t>
            </a:r>
            <a:endParaRPr lang="en-US" altLang="zh-CN" dirty="0">
              <a:latin typeface="Arial" panose="020B0604020202020204" pitchFamily="34" charset="0"/>
            </a:endParaRPr>
          </a:p>
          <a:p>
            <a:pPr eaLnBrk="1" hangingPunct="1"/>
            <a:r>
              <a:rPr lang="zh-CN" altLang="en-US" dirty="0">
                <a:latin typeface="Arial" panose="020B0604020202020204" pitchFamily="34" charset="0"/>
              </a:rPr>
              <a:t>密文分为</a:t>
            </a:r>
            <a:r>
              <a:rPr lang="en-US" altLang="zh-CN" dirty="0">
                <a:latin typeface="Arial" panose="020B0604020202020204" pitchFamily="34" charset="0"/>
              </a:rPr>
              <a:t>t</a:t>
            </a:r>
            <a:r>
              <a:rPr lang="zh-CN" altLang="en-US" dirty="0">
                <a:latin typeface="Arial" panose="020B0604020202020204" pitchFamily="34" charset="0"/>
              </a:rPr>
              <a:t>快，每块长度为</a:t>
            </a:r>
            <a:r>
              <a:rPr lang="en-US" altLang="zh-CN" dirty="0">
                <a:latin typeface="Arial" panose="020B0604020202020204" pitchFamily="34" charset="0"/>
              </a:rPr>
              <a:t>j</a:t>
            </a:r>
            <a:r>
              <a:rPr lang="zh-CN" altLang="en-US" dirty="0">
                <a:latin typeface="Arial" panose="020B0604020202020204" pitchFamily="34" charset="0"/>
              </a:rPr>
              <a:t>；</a:t>
            </a:r>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892086F-3D18-4740-BA3E-411B83D12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一般将分组长度和密钥长度设置较长，就能抵抗穷举攻击，因此分组密码的设计主要为抵抗统计分析</a:t>
            </a:r>
            <a:endParaRPr lang="en-US"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892086F-3D18-4740-BA3E-411B83D12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892086F-3D18-4740-BA3E-411B83D12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892086F-3D18-4740-BA3E-411B83D12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（古典密码中的替代和置换，分别对应的是哪种？）</a:t>
            </a:r>
            <a:endParaRPr lang="zh-CN"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8C6773D1-5B4D-4C7D-86B8-810ED7206CB5}"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4867" name="Rectangle 2"/>
          <p:cNvSpPr>
            <a:spLocks noGrp="1" noRot="1" noChangeAspect="1" noChangeArrowheads="1" noTextEdit="1"/>
          </p:cNvSpPr>
          <p:nvPr>
            <p:ph type="sldImg"/>
          </p:nvPr>
        </p:nvSpPr>
        <p:spPr/>
      </p:sp>
      <p:sp>
        <p:nvSpPr>
          <p:cNvPr id="164868"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在本门课程上主要介绍三种典型分组密码结构</a:t>
            </a:r>
            <a:r>
              <a:rPr lang="en-US" altLang="zh-CN" dirty="0">
                <a:latin typeface="Arial" panose="020B0604020202020204" pitchFamily="34" charset="0"/>
              </a:rPr>
              <a:t>Feistel</a:t>
            </a:r>
            <a:r>
              <a:rPr lang="zh-CN" altLang="en-US" dirty="0">
                <a:latin typeface="Arial" panose="020B0604020202020204" pitchFamily="34" charset="0"/>
              </a:rPr>
              <a:t>结构、</a:t>
            </a:r>
            <a:r>
              <a:rPr lang="en-US" altLang="zh-CN" dirty="0">
                <a:latin typeface="Arial" panose="020B0604020202020204" pitchFamily="34" charset="0"/>
              </a:rPr>
              <a:t>SP</a:t>
            </a:r>
            <a:r>
              <a:rPr lang="zh-CN" altLang="en-US" dirty="0">
                <a:latin typeface="Arial" panose="020B0604020202020204" pitchFamily="34" charset="0"/>
              </a:rPr>
              <a:t>结构和非平衡</a:t>
            </a:r>
            <a:r>
              <a:rPr lang="en-US" altLang="zh-CN" dirty="0">
                <a:latin typeface="Arial" panose="020B0604020202020204" pitchFamily="34" charset="0"/>
              </a:rPr>
              <a:t>Feistel</a:t>
            </a:r>
            <a:r>
              <a:rPr lang="zh-CN" altLang="en-US" dirty="0">
                <a:latin typeface="Arial" panose="020B0604020202020204" pitchFamily="34" charset="0"/>
              </a:rPr>
              <a:t>结构以及它们的代表算法</a:t>
            </a:r>
            <a:r>
              <a:rPr lang="en-US" altLang="zh-CN" dirty="0">
                <a:latin typeface="Arial" panose="020B0604020202020204" pitchFamily="34" charset="0"/>
              </a:rPr>
              <a:t>DES</a:t>
            </a:r>
            <a:r>
              <a:rPr lang="zh-CN" altLang="en-US" dirty="0">
                <a:latin typeface="Arial" panose="020B0604020202020204" pitchFamily="34" charset="0"/>
              </a:rPr>
              <a:t>、</a:t>
            </a:r>
            <a:r>
              <a:rPr lang="en-US" altLang="zh-CN" dirty="0">
                <a:latin typeface="Arial" panose="020B0604020202020204" pitchFamily="34" charset="0"/>
              </a:rPr>
              <a:t>AES</a:t>
            </a:r>
            <a:r>
              <a:rPr lang="zh-CN" altLang="en-US" dirty="0">
                <a:latin typeface="Arial" panose="020B0604020202020204" pitchFamily="34" charset="0"/>
              </a:rPr>
              <a:t>和</a:t>
            </a:r>
            <a:r>
              <a:rPr lang="en-US" altLang="zh-CN" dirty="0">
                <a:latin typeface="Arial" panose="020B0604020202020204" pitchFamily="34" charset="0"/>
              </a:rPr>
              <a:t>SM4</a:t>
            </a:r>
            <a:r>
              <a:rPr lang="zh-CN" altLang="en-US" dirty="0">
                <a:latin typeface="Arial" panose="020B0604020202020204" pitchFamily="34" charset="0"/>
              </a:rPr>
              <a:t>算法。</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保密通信模型，根据密钥的不同可以分为对称密码和非对称密码，当加密密钥和解密密钥相同的时候，密码为对称密码；</a:t>
            </a:r>
            <a:endParaRPr lang="en-US" altLang="zh-CN"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BDA33A3E-2A9F-48B4-B13B-83704ED79AA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由于便于软硬件的快速实现，分组密码一般采用迭代的方式来实现，通过迭代多轮基本密码也就是轮密码，实现分组密码的安全强度不断增强。</a:t>
            </a: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531E998-D60F-446B-9026-04616301E1A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lstStyle/>
          <a:p>
            <a:pPr marL="990600" lvl="2" indent="-276225">
              <a:lnSpc>
                <a:spcPct val="100000"/>
              </a:lnSpc>
            </a:pPr>
            <a:r>
              <a:rPr lang="zh-CN" altLang="en-US" dirty="0"/>
              <a:t>输入明文分组</a:t>
            </a:r>
            <a:endParaRPr lang="en-US" altLang="zh-CN" dirty="0"/>
          </a:p>
          <a:p>
            <a:pPr marL="990600" lvl="2" indent="-276225">
              <a:lnSpc>
                <a:spcPct val="100000"/>
              </a:lnSpc>
            </a:pPr>
            <a:r>
              <a:rPr lang="zh-CN" altLang="en-US" dirty="0"/>
              <a:t>均分为左右部分</a:t>
            </a:r>
            <a:endParaRPr lang="en-US" altLang="zh-CN" dirty="0"/>
          </a:p>
          <a:p>
            <a:pPr marL="990600" lvl="2" indent="-276225">
              <a:lnSpc>
                <a:spcPct val="100000"/>
              </a:lnSpc>
            </a:pPr>
            <a:r>
              <a:rPr lang="zh-CN" altLang="en-US" dirty="0"/>
              <a:t>经过</a:t>
            </a:r>
            <a:r>
              <a:rPr lang="en-US" altLang="zh-CN" i="1" dirty="0"/>
              <a:t>n</a:t>
            </a:r>
            <a:r>
              <a:rPr lang="zh-CN" altLang="en-US" dirty="0"/>
              <a:t>轮迭代处理</a:t>
            </a:r>
            <a:endParaRPr lang="en-US" altLang="zh-CN" dirty="0"/>
          </a:p>
          <a:p>
            <a:pPr marL="1257300" lvl="3" indent="-180975">
              <a:buClr>
                <a:srgbClr val="9900FF"/>
              </a:buClr>
            </a:pPr>
            <a:r>
              <a:rPr lang="zh-CN" altLang="en-US" dirty="0"/>
              <a:t>子密钥</a:t>
            </a:r>
            <a:r>
              <a:rPr lang="en-US" altLang="zh-CN" i="1" dirty="0" err="1"/>
              <a:t>K</a:t>
            </a:r>
            <a:r>
              <a:rPr lang="en-US" altLang="zh-CN" i="1" baseline="-25000" dirty="0" err="1"/>
              <a:t>i</a:t>
            </a:r>
            <a:r>
              <a:rPr lang="zh-CN" altLang="en-US" dirty="0"/>
              <a:t>控制</a:t>
            </a:r>
            <a:endParaRPr lang="en-US" altLang="zh-CN" dirty="0"/>
          </a:p>
          <a:p>
            <a:pPr marL="1257300" lvl="3" indent="-180975">
              <a:buClr>
                <a:srgbClr val="9900FF"/>
              </a:buClr>
            </a:pPr>
            <a:r>
              <a:rPr lang="en-US" altLang="zh-CN" dirty="0" err="1"/>
              <a:t>K</a:t>
            </a:r>
            <a:r>
              <a:rPr lang="en-US" altLang="zh-CN" i="1" baseline="-25000" dirty="0" err="1"/>
              <a:t>i</a:t>
            </a:r>
            <a:r>
              <a:rPr lang="en-US" altLang="zh-CN" dirty="0"/>
              <a:t>≠ </a:t>
            </a:r>
            <a:r>
              <a:rPr lang="en-US" altLang="zh-CN" dirty="0">
                <a:solidFill>
                  <a:srgbClr val="FF0000"/>
                </a:solidFill>
              </a:rPr>
              <a:t>K</a:t>
            </a:r>
            <a:r>
              <a:rPr lang="en-US" altLang="zh-CN" dirty="0"/>
              <a:t> </a:t>
            </a:r>
            <a:r>
              <a:rPr lang="zh-CN" altLang="en-US" dirty="0"/>
              <a:t>且 </a:t>
            </a:r>
            <a:r>
              <a:rPr lang="en-US" altLang="zh-CN" dirty="0" err="1"/>
              <a:t>K</a:t>
            </a:r>
            <a:r>
              <a:rPr lang="en-US" altLang="zh-CN" i="1" baseline="-25000" dirty="0" err="1"/>
              <a:t>i</a:t>
            </a:r>
            <a:r>
              <a:rPr lang="en-US" altLang="zh-CN" dirty="0" err="1"/>
              <a:t>≠K</a:t>
            </a:r>
            <a:r>
              <a:rPr lang="en-US" altLang="zh-CN" i="1" baseline="-25000" dirty="0" err="1"/>
              <a:t>j</a:t>
            </a:r>
            <a:r>
              <a:rPr lang="en-US" altLang="zh-CN" i="1" dirty="0"/>
              <a:t> </a:t>
            </a:r>
            <a:r>
              <a:rPr lang="en-US" altLang="zh-CN" dirty="0"/>
              <a:t>(</a:t>
            </a:r>
            <a:r>
              <a:rPr lang="en-US" altLang="zh-CN" i="1" dirty="0" err="1"/>
              <a:t>i</a:t>
            </a:r>
            <a:r>
              <a:rPr lang="en-US" altLang="zh-CN" dirty="0" err="1"/>
              <a:t>≠</a:t>
            </a:r>
            <a:r>
              <a:rPr lang="en-US" altLang="zh-CN" i="1" dirty="0" err="1"/>
              <a:t>j</a:t>
            </a:r>
            <a:r>
              <a:rPr lang="en-US" altLang="zh-CN" dirty="0"/>
              <a:t>)</a:t>
            </a:r>
            <a:endParaRPr lang="en-US" altLang="zh-CN" dirty="0"/>
          </a:p>
          <a:p>
            <a:pPr marL="990600" lvl="2" indent="-276225">
              <a:lnSpc>
                <a:spcPct val="100000"/>
              </a:lnSpc>
            </a:pPr>
            <a:r>
              <a:rPr lang="zh-CN" altLang="en-US" dirty="0"/>
              <a:t>交换左右部分</a:t>
            </a:r>
            <a:endParaRPr lang="en-US" altLang="zh-CN" sz="2800" dirty="0"/>
          </a:p>
          <a:p>
            <a:pPr marL="990600" lvl="2" indent="-276225">
              <a:lnSpc>
                <a:spcPct val="100000"/>
              </a:lnSpc>
            </a:pPr>
            <a:r>
              <a:rPr lang="zh-CN" altLang="en-US" dirty="0"/>
              <a:t>输出密文分组</a:t>
            </a:r>
            <a:endParaRPr lang="zh-CN" altLang="en-US" sz="2000" dirty="0"/>
          </a:p>
          <a:p>
            <a:pPr eaLnBrk="1" hangingPunct="1"/>
            <a:endParaRPr lang="zh-CN" altLang="zh-CN"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5EE894D-AB76-48F1-A2C9-57B1105652F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p:spPr>
        <p:txBody>
          <a:bodyPr/>
          <a:lstStyle/>
          <a:p>
            <a:pPr marL="0" marR="0" lvl="2" indent="0" algn="l" defTabSz="914400" rtl="0" eaLnBrk="1" fontAlgn="base" latinLnBrk="0" hangingPunct="1">
              <a:lnSpc>
                <a:spcPct val="100000"/>
              </a:lnSpc>
              <a:spcBef>
                <a:spcPct val="30000"/>
              </a:spcBef>
              <a:spcAft>
                <a:spcPct val="0"/>
              </a:spcAft>
              <a:buClrTx/>
              <a:buSzTx/>
              <a:buFontTx/>
              <a:buNone/>
              <a:defRPr/>
            </a:pPr>
            <a:r>
              <a:rPr lang="zh-CN" altLang="en-US" dirty="0"/>
              <a:t>每一轮结构一样</a:t>
            </a:r>
            <a:endParaRPr lang="en-US" altLang="zh-CN" dirty="0"/>
          </a:p>
          <a:p>
            <a:pPr eaLnBrk="1" hangingPunct="1"/>
            <a:endParaRPr lang="zh-CN" altLang="zh-CN"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531E998-D60F-446B-9026-04616301E1A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4E127A66-103F-4F95-8FF9-1EB163BDA36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思考：为什么两种方式画的结构图是一致的？</a:t>
            </a:r>
            <a:endParaRPr lang="en-US" altLang="zh-CN" dirty="0">
              <a:latin typeface="Arial" panose="020B0604020202020204" pitchFamily="34" charset="0"/>
            </a:endParaRPr>
          </a:p>
          <a:p>
            <a:pPr eaLnBrk="1" hangingPunct="1"/>
            <a:endParaRPr lang="zh-CN" altLang="zh-CN"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4E127A66-103F-4F95-8FF9-1EB163BDA36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自己验证下即可：</a:t>
            </a:r>
            <a:r>
              <a:rPr lang="en-US" altLang="zh-CN" dirty="0">
                <a:latin typeface="Arial" panose="020B0604020202020204" pitchFamily="34" charset="0"/>
              </a:rPr>
              <a:t>2</a:t>
            </a:r>
            <a:r>
              <a:rPr lang="zh-CN" altLang="en-US" dirty="0">
                <a:latin typeface="Arial" panose="020B0604020202020204" pitchFamily="34" charset="0"/>
              </a:rPr>
              <a:t>轮</a:t>
            </a:r>
            <a:r>
              <a:rPr lang="en-US" altLang="zh-CN" dirty="0" err="1">
                <a:latin typeface="Arial" panose="020B0604020202020204" pitchFamily="34" charset="0"/>
              </a:rPr>
              <a:t>festiel</a:t>
            </a:r>
            <a:r>
              <a:rPr lang="zh-CN" altLang="en-US" dirty="0">
                <a:latin typeface="Arial" panose="020B0604020202020204" pitchFamily="34" charset="0"/>
              </a:rPr>
              <a:t>加密、解密，验证解密的第一轮和加密的最后一轮相同即可</a:t>
            </a:r>
            <a:endParaRPr lang="zh-CN" altLang="zh-CN"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BA226839-3E35-4F39-8860-94C84713BD4F}"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1949</a:t>
            </a:r>
            <a:r>
              <a:rPr lang="zh-CN" altLang="en-US" dirty="0"/>
              <a:t>年，</a:t>
            </a:r>
            <a:r>
              <a:rPr lang="en-US" altLang="zh-CN" dirty="0"/>
              <a:t>Shannon</a:t>
            </a:r>
            <a:r>
              <a:rPr lang="zh-CN" altLang="en-US" dirty="0"/>
              <a:t>提出，构成现代分组密码的基础</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A1B6C40E-9CD6-4480-81F4-469594DBD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A1B6C40E-9CD6-4480-81F4-469594DBDA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对称密码根据加密方式的不同可以分为分组密码和序列密码两类</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5969FA58-9C83-4D50-8153-2791AEC56B9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98F5AB83-BB63-4BD9-B8E2-3F9F4D11EDD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noFill/>
        </p:spPr>
        <p:txBody>
          <a:bodyPr/>
          <a:lstStyle/>
          <a:p>
            <a:pPr marL="971550" lvl="1" indent="-514350">
              <a:buFont typeface="+mj-ea"/>
              <a:buAutoNum type="circleNumDbPlain"/>
            </a:pPr>
            <a:r>
              <a:rPr lang="zh-CN" altLang="en-US" dirty="0"/>
              <a:t>明文分组：</a:t>
            </a:r>
            <a:r>
              <a:rPr lang="en-US" altLang="zh-CN" dirty="0"/>
              <a:t>64</a:t>
            </a:r>
            <a:r>
              <a:rPr lang="zh-CN" altLang="en-US" dirty="0"/>
              <a:t>比特</a:t>
            </a:r>
            <a:endParaRPr lang="en-US" altLang="zh-CN" dirty="0"/>
          </a:p>
          <a:p>
            <a:pPr marL="971550" lvl="1" indent="-514350">
              <a:buFont typeface="+mj-ea"/>
              <a:buAutoNum type="circleNumDbPlain"/>
            </a:pPr>
            <a:r>
              <a:rPr lang="zh-CN" altLang="en-US" dirty="0"/>
              <a:t>初始置换</a:t>
            </a:r>
            <a:endParaRPr lang="en-US" altLang="zh-CN" dirty="0"/>
          </a:p>
          <a:p>
            <a:pPr marL="971550" lvl="1" indent="-514350">
              <a:buFont typeface="+mj-ea"/>
              <a:buAutoNum type="circleNumDbPlain"/>
            </a:pPr>
            <a:r>
              <a:rPr lang="zh-CN" altLang="en-US" dirty="0"/>
              <a:t>轮迭代：</a:t>
            </a:r>
            <a:r>
              <a:rPr lang="en-US" altLang="zh-CN" dirty="0"/>
              <a:t>16</a:t>
            </a:r>
            <a:r>
              <a:rPr lang="zh-CN" altLang="en-US" dirty="0"/>
              <a:t>轮</a:t>
            </a:r>
            <a:endParaRPr lang="en-US" altLang="zh-CN" dirty="0"/>
          </a:p>
          <a:p>
            <a:pPr marL="971550" lvl="1" indent="-514350">
              <a:buFont typeface="+mj-ea"/>
              <a:buAutoNum type="circleNumDbPlain"/>
            </a:pPr>
            <a:r>
              <a:rPr lang="zh-CN" altLang="en-US" dirty="0"/>
              <a:t>左右交换</a:t>
            </a:r>
            <a:endParaRPr lang="en-US" altLang="zh-CN" dirty="0"/>
          </a:p>
          <a:p>
            <a:pPr marL="971550" lvl="1" indent="-514350">
              <a:buFont typeface="+mj-ea"/>
              <a:buAutoNum type="circleNumDbPlain"/>
            </a:pPr>
            <a:r>
              <a:rPr lang="zh-CN" altLang="en-US" dirty="0"/>
              <a:t>初始逆置换</a:t>
            </a:r>
            <a:endParaRPr lang="en-US" altLang="zh-CN" dirty="0"/>
          </a:p>
          <a:p>
            <a:pPr marL="971550" lvl="1" indent="-514350">
              <a:buFont typeface="+mj-ea"/>
              <a:buAutoNum type="circleNumDbPlain"/>
            </a:pPr>
            <a:r>
              <a:rPr lang="zh-CN" altLang="en-US" dirty="0"/>
              <a:t>密文分组：</a:t>
            </a:r>
            <a:r>
              <a:rPr lang="en-US" altLang="zh-CN" dirty="0"/>
              <a:t>64</a:t>
            </a:r>
            <a:r>
              <a:rPr lang="zh-CN" altLang="en-US" dirty="0"/>
              <a:t>比特</a:t>
            </a:r>
            <a:endParaRPr lang="en-US" altLang="zh-CN" dirty="0"/>
          </a:p>
          <a:p>
            <a:pPr marL="457200" lvl="1" indent="0">
              <a:buFont typeface="+mj-ea"/>
              <a:buNone/>
            </a:pPr>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轮函数的扩展运算：中间保持不变，然后在左边将最左边的一列每一位减去</a:t>
            </a:r>
            <a:r>
              <a:rPr lang="en-US" altLang="zh-CN" dirty="0"/>
              <a:t>1</a:t>
            </a:r>
            <a:r>
              <a:rPr lang="zh-CN" altLang="en-US" dirty="0"/>
              <a:t>，右边扩展将最右边每一位加</a:t>
            </a:r>
            <a:r>
              <a:rPr lang="en-US" altLang="zh-CN" dirty="0"/>
              <a:t>1</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C2B0DBC1-6754-4C0D-9163-94FE9DA301DB}"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DBC0E0D-0FF1-4C4B-8954-CF5D9A15BCE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a:noFill/>
        </p:spPr>
        <p:txBody>
          <a:bodyPr/>
          <a:lstStyle/>
          <a:p>
            <a:pPr lvl="2" eaLnBrk="1" hangingPunct="1"/>
            <a:endParaRPr lang="zh-CN" altLang="zh-CN" dirty="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75601ADF-E08D-4017-A371-691CF2694E2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99B538CE-D196-45EF-BA08-A645A32F9F7D}"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8</a:t>
            </a:r>
            <a:r>
              <a:rPr lang="zh-CN" altLang="en-US" dirty="0">
                <a:latin typeface="Arial" panose="020B0604020202020204" pitchFamily="34" charset="0"/>
              </a:rPr>
              <a:t>位奇偶校验码。使每一行</a:t>
            </a:r>
            <a:r>
              <a:rPr lang="en-US" altLang="zh-CN" dirty="0">
                <a:latin typeface="Arial" panose="020B0604020202020204" pitchFamily="34" charset="0"/>
              </a:rPr>
              <a:t>8</a:t>
            </a:r>
            <a:r>
              <a:rPr lang="zh-CN" altLang="en-US" dirty="0">
                <a:latin typeface="Arial" panose="020B0604020202020204" pitchFamily="34" charset="0"/>
              </a:rPr>
              <a:t>比特存在的</a:t>
            </a:r>
            <a:r>
              <a:rPr lang="en-US" altLang="zh-CN" dirty="0">
                <a:latin typeface="Arial" panose="020B0604020202020204" pitchFamily="34" charset="0"/>
              </a:rPr>
              <a:t>1</a:t>
            </a:r>
            <a:r>
              <a:rPr lang="zh-CN" altLang="en-US" dirty="0">
                <a:latin typeface="Arial" panose="020B0604020202020204" pitchFamily="34" charset="0"/>
              </a:rPr>
              <a:t>个数为始终为奇数个。</a:t>
            </a:r>
            <a:endParaRPr lang="zh-CN" altLang="zh-CN"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CFB252E0-458E-4606-9366-504254FD606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p:spPr>
        <p:txBody>
          <a:bodyPr/>
          <a:lstStyle/>
          <a:p>
            <a:pPr eaLnBrk="1" hangingPunct="1"/>
            <a:r>
              <a:rPr lang="en-US" altLang="zh-CN" dirty="0">
                <a:latin typeface="Times New Roman" panose="02020603050405020304" pitchFamily="18" charset="0"/>
              </a:rPr>
              <a:t>C0D0=PC1(K)</a:t>
            </a:r>
            <a:endParaRPr lang="en-US" altLang="zh-CN" dirty="0">
              <a:latin typeface="Times New Roman" panose="02020603050405020304" pitchFamily="18" charset="0"/>
            </a:endParaRPr>
          </a:p>
          <a:p>
            <a:pPr eaLnBrk="1" hangingPunct="1"/>
            <a:r>
              <a:rPr lang="en-US" altLang="zh-CN" dirty="0" err="1">
                <a:latin typeface="Times New Roman" panose="02020603050405020304" pitchFamily="18" charset="0"/>
              </a:rPr>
              <a:t>Ci</a:t>
            </a:r>
            <a:r>
              <a:rPr lang="en-US" altLang="zh-CN" dirty="0">
                <a:latin typeface="Times New Roman" panose="02020603050405020304" pitchFamily="18" charset="0"/>
              </a:rPr>
              <a:t>=Ci-1&lt;&lt;&lt;</a:t>
            </a:r>
            <a:r>
              <a:rPr lang="en-US" altLang="zh-CN" dirty="0" err="1">
                <a:latin typeface="Times New Roman" panose="02020603050405020304" pitchFamily="18" charset="0"/>
              </a:rPr>
              <a:t>ri</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Di=Di-1&lt;&lt;&lt;</a:t>
            </a:r>
            <a:r>
              <a:rPr lang="en-US" altLang="zh-CN" dirty="0" err="1">
                <a:latin typeface="Times New Roman" panose="02020603050405020304" pitchFamily="18" charset="0"/>
              </a:rPr>
              <a:t>ri</a:t>
            </a:r>
            <a:r>
              <a:rPr lang="en-US" altLang="zh-CN" dirty="0">
                <a:latin typeface="Times New Roman" panose="02020603050405020304" pitchFamily="18" charset="0"/>
              </a:rPr>
              <a:t>;</a:t>
            </a:r>
            <a:endParaRPr lang="en-US" altLang="zh-CN" dirty="0">
              <a:latin typeface="Times New Roman" panose="02020603050405020304" pitchFamily="18" charset="0"/>
            </a:endParaRPr>
          </a:p>
          <a:p>
            <a:pPr eaLnBrk="1" hangingPunct="1"/>
            <a:r>
              <a:rPr lang="en-US" altLang="zh-CN" dirty="0" err="1">
                <a:latin typeface="Times New Roman" panose="02020603050405020304" pitchFamily="18" charset="0"/>
              </a:rPr>
              <a:t>Ki</a:t>
            </a:r>
            <a:r>
              <a:rPr lang="en-US" altLang="zh-CN" dirty="0">
                <a:latin typeface="Times New Roman" panose="02020603050405020304" pitchFamily="18" charset="0"/>
              </a:rPr>
              <a:t>=PC2(</a:t>
            </a:r>
            <a:r>
              <a:rPr lang="en-US" altLang="zh-CN" dirty="0" err="1">
                <a:latin typeface="Times New Roman" panose="02020603050405020304" pitchFamily="18" charset="0"/>
              </a:rPr>
              <a:t>CiDi</a:t>
            </a:r>
            <a:r>
              <a:rPr lang="en-US" altLang="zh-CN" dirty="0">
                <a:latin typeface="Times New Roman" panose="02020603050405020304" pitchFamily="18" charset="0"/>
              </a:rPr>
              <a:t>);</a:t>
            </a:r>
            <a:endParaRPr lang="zh-CN" altLang="zh-CN"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073D3EC-1063-4D06-9F9C-90703E698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073D3EC-1063-4D06-9F9C-90703E698CF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AFDDB852-BB91-4198-98C0-D2F57AE1D8D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1251" name="Rectangle 2"/>
          <p:cNvSpPr>
            <a:spLocks noGrp="1" noRot="1" noChangeAspect="1" noChangeArrowheads="1" noTextEdit="1"/>
          </p:cNvSpPr>
          <p:nvPr>
            <p:ph type="sldImg"/>
          </p:nvPr>
        </p:nvSpPr>
        <p:spPr/>
      </p:sp>
      <p:sp>
        <p:nvSpPr>
          <p:cNvPr id="181252"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IP-1</a:t>
            </a:r>
            <a:r>
              <a:rPr lang="zh-CN" altLang="en-US" dirty="0">
                <a:latin typeface="Arial" panose="020B0604020202020204" pitchFamily="34" charset="0"/>
              </a:rPr>
              <a:t>（</a:t>
            </a:r>
            <a:r>
              <a:rPr lang="en-US" altLang="zh-CN" dirty="0">
                <a:latin typeface="Arial" panose="020B0604020202020204" pitchFamily="34" charset="0"/>
              </a:rPr>
              <a:t>z</a:t>
            </a:r>
            <a:r>
              <a:rPr lang="zh-CN" altLang="en-US" dirty="0">
                <a:latin typeface="Arial" panose="020B0604020202020204" pitchFamily="34" charset="0"/>
              </a:rPr>
              <a:t>）</a:t>
            </a:r>
            <a:r>
              <a:rPr lang="en-US" altLang="zh-CN" dirty="0">
                <a:latin typeface="Arial" panose="020B0604020202020204" pitchFamily="34" charset="0"/>
              </a:rPr>
              <a:t>=y,</a:t>
            </a:r>
            <a:r>
              <a:rPr lang="zh-CN" altLang="en-US" dirty="0">
                <a:latin typeface="Arial" panose="020B0604020202020204" pitchFamily="34" charset="0"/>
              </a:rPr>
              <a:t>得到</a:t>
            </a:r>
            <a:r>
              <a:rPr lang="en-US" altLang="zh-CN" dirty="0">
                <a:latin typeface="Arial" panose="020B0604020202020204" pitchFamily="34" charset="0"/>
              </a:rPr>
              <a:t>z=IP(y)</a:t>
            </a:r>
            <a:r>
              <a:rPr lang="zh-CN" altLang="en-US" dirty="0">
                <a:latin typeface="Arial" panose="020B0604020202020204" pitchFamily="34" charset="0"/>
              </a:rPr>
              <a:t>，完全相同</a:t>
            </a:r>
            <a:endParaRPr lang="zh-CN" altLang="zh-CN"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6FDABEBD-9A8B-40AA-B728-715166647FA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5347" name="Rectangle 2"/>
          <p:cNvSpPr>
            <a:spLocks noGrp="1" noRot="1" noChangeAspect="1" noChangeArrowheads="1" noTextEdit="1"/>
          </p:cNvSpPr>
          <p:nvPr>
            <p:ph type="sldImg"/>
          </p:nvPr>
        </p:nvSpPr>
        <p:spPr/>
      </p:sp>
      <p:sp>
        <p:nvSpPr>
          <p:cNvPr id="1853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965B200-4C74-4CF7-B702-5424C1847A0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dirty="0">
                <a:solidFill>
                  <a:srgbClr val="FF0066"/>
                </a:solidFill>
                <a:latin typeface="方正大黑简体" pitchFamily="65" charset="-122"/>
              </a:rPr>
              <a:t>弱密钥就是使密码强度变弱的密钥，在弱密钥下，算法在不知道密钥的情况下，就能解密，这和我们前面说的算法要求，</a:t>
            </a:r>
            <a:r>
              <a:rPr lang="en-US" altLang="zh-CN" sz="1200" dirty="0">
                <a:solidFill>
                  <a:srgbClr val="FF0066"/>
                </a:solidFill>
                <a:latin typeface="方正大黑简体" pitchFamily="65" charset="-122"/>
              </a:rPr>
              <a:t>C—P</a:t>
            </a:r>
            <a:r>
              <a:rPr lang="zh-CN" altLang="en-US" sz="1200" dirty="0">
                <a:solidFill>
                  <a:srgbClr val="FF0066"/>
                </a:solidFill>
                <a:latin typeface="方正大黑简体" pitchFamily="65" charset="-122"/>
              </a:rPr>
              <a:t>在不知道密钥下，是困难的相违背。</a:t>
            </a:r>
            <a:endParaRPr lang="zh-CN" altLang="en-US" sz="1200" dirty="0">
              <a:solidFill>
                <a:srgbClr val="FF0066"/>
              </a:solidFill>
              <a:latin typeface="方正大黑简体" pitchFamily="65" charset="-122"/>
            </a:endParaRPr>
          </a:p>
          <a:p>
            <a:pPr eaLnBrk="1" hangingPunct="1"/>
            <a:endParaRPr lang="zh-CN" altLang="zh-CN"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DF9B48-AB4B-42C8-A7E0-B4132F2736B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lstStyle/>
          <a:p>
            <a:pPr eaLnBrk="1" hangingPunct="1"/>
            <a:r>
              <a:rPr lang="zh-CN" altLang="en-US" dirty="0">
                <a:latin typeface="Times New Roman" panose="02020603050405020304" pitchFamily="18" charset="0"/>
              </a:rPr>
              <a:t>密钥的安全性依赖于以下三个要素：保密性、随机性和密钥空间</a:t>
            </a:r>
            <a:endParaRPr lang="zh-CN" altLang="zh-CN"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965B200-4C74-4CF7-B702-5424C1847A0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965B200-4C74-4CF7-B702-5424C1847A0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E93A2FFF-378C-45BC-AC8B-49BCB997CA8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6371" name="Rectangle 2"/>
          <p:cNvSpPr>
            <a:spLocks noGrp="1" noRot="1" noChangeAspect="1" noChangeArrowheads="1" noTextEdit="1"/>
          </p:cNvSpPr>
          <p:nvPr>
            <p:ph type="sldImg"/>
          </p:nvPr>
        </p:nvSpPr>
        <p:spPr/>
      </p:sp>
      <p:sp>
        <p:nvSpPr>
          <p:cNvPr id="18637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031F161B-AEB4-4500-B369-659DE607F60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7395" name="Rectangle 2"/>
          <p:cNvSpPr>
            <a:spLocks noGrp="1" noRot="1" noChangeAspect="1" noChangeArrowheads="1" noTextEdit="1"/>
          </p:cNvSpPr>
          <p:nvPr>
            <p:ph type="sldImg"/>
          </p:nvPr>
        </p:nvSpPr>
        <p:spPr/>
      </p:sp>
      <p:sp>
        <p:nvSpPr>
          <p:cNvPr id="1873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35E56A0D-EFCB-45E5-92CF-1D7653DF754D}"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8419" name="Rectangle 2"/>
          <p:cNvSpPr>
            <a:spLocks noGrp="1" noRot="1" noChangeAspect="1" noChangeArrowheads="1" noTextEdit="1"/>
          </p:cNvSpPr>
          <p:nvPr>
            <p:ph type="sldImg"/>
          </p:nvPr>
        </p:nvSpPr>
        <p:spPr/>
      </p:sp>
      <p:sp>
        <p:nvSpPr>
          <p:cNvPr id="1884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7C6DB602-4072-4076-A3C7-73E3B434DF7B}"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89443" name="Rectangle 2"/>
          <p:cNvSpPr>
            <a:spLocks noGrp="1" noRot="1" noChangeAspect="1" noChangeArrowheads="1" noTextEdit="1"/>
          </p:cNvSpPr>
          <p:nvPr>
            <p:ph type="sldImg"/>
          </p:nvPr>
        </p:nvSpPr>
        <p:spPr/>
      </p:sp>
      <p:sp>
        <p:nvSpPr>
          <p:cNvPr id="1894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AFAED746-03B0-4844-83DF-333BC63FBD0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EB02F059-507A-4F5D-9941-91FE590B27E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1491" name="Rectangle 2"/>
          <p:cNvSpPr>
            <a:spLocks noGrp="1" noRot="1" noChangeAspect="1" noChangeArrowheads="1" noTextEdit="1"/>
          </p:cNvSpPr>
          <p:nvPr>
            <p:ph type="sldImg"/>
          </p:nvPr>
        </p:nvSpPr>
        <p:spPr/>
      </p:sp>
      <p:sp>
        <p:nvSpPr>
          <p:cNvPr id="191492" name="Rectangle 3"/>
          <p:cNvSpPr>
            <a:spLocks noGrp="1" noChangeArrowheads="1"/>
          </p:cNvSpPr>
          <p:nvPr>
            <p:ph type="body" idx="1"/>
          </p:nvPr>
        </p:nvSpPr>
        <p:spPr>
          <a:noFill/>
        </p:spPr>
        <p:txBody>
          <a:bodyPr/>
          <a:lstStyle/>
          <a:p>
            <a:pPr eaLnBrk="1" hangingPunct="1"/>
            <a:endParaRPr lang="en-US" altLang="zh-CN"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7C52B96A-8CC2-4406-8C73-2B866AA7D6A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2515" name="Rectangle 2"/>
          <p:cNvSpPr>
            <a:spLocks noGrp="1" noRot="1" noChangeAspect="1" noChangeArrowheads="1" noTextEdit="1"/>
          </p:cNvSpPr>
          <p:nvPr>
            <p:ph type="sldImg"/>
          </p:nvPr>
        </p:nvSpPr>
        <p:spPr/>
      </p:sp>
      <p:sp>
        <p:nvSpPr>
          <p:cNvPr id="1925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A9AC27AB-E298-4A2A-B7E8-F7630EB562C8}"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3539" name="Rectangle 2"/>
          <p:cNvSpPr>
            <a:spLocks noGrp="1" noRot="1" noChangeAspect="1" noChangeArrowheads="1" noTextEdit="1"/>
          </p:cNvSpPr>
          <p:nvPr>
            <p:ph type="sldImg"/>
          </p:nvPr>
        </p:nvSpPr>
        <p:spPr/>
      </p:sp>
      <p:sp>
        <p:nvSpPr>
          <p:cNvPr id="193540"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DF9B48-AB4B-42C8-A7E0-B4132F2736B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154CB8ED-B771-4927-9196-B017D66C65D8}"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4563" name="Rectangle 2"/>
          <p:cNvSpPr>
            <a:spLocks noGrp="1" noRot="1" noChangeAspect="1" noChangeArrowheads="1" noTextEdit="1"/>
          </p:cNvSpPr>
          <p:nvPr>
            <p:ph type="sldImg"/>
          </p:nvPr>
        </p:nvSpPr>
        <p:spPr/>
      </p:sp>
      <p:sp>
        <p:nvSpPr>
          <p:cNvPr id="19456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A74BEA6E-1B4F-4800-94AA-7D5C0BE857AD}"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5587" name="Rectangle 2"/>
          <p:cNvSpPr>
            <a:spLocks noGrp="1" noRot="1" noChangeAspect="1" noChangeArrowheads="1" noTextEdit="1"/>
          </p:cNvSpPr>
          <p:nvPr>
            <p:ph type="sldImg"/>
          </p:nvPr>
        </p:nvSpPr>
        <p:spPr/>
      </p:sp>
      <p:sp>
        <p:nvSpPr>
          <p:cNvPr id="1955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CCE858D7-AEDF-4D4A-ADAD-A7CDA9E3EB9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96611" name="Rectangle 2"/>
          <p:cNvSpPr>
            <a:spLocks noGrp="1" noRot="1" noChangeAspect="1" noChangeArrowheads="1" noTextEdit="1"/>
          </p:cNvSpPr>
          <p:nvPr>
            <p:ph type="sldImg"/>
          </p:nvPr>
        </p:nvSpPr>
        <p:spPr/>
      </p:sp>
      <p:sp>
        <p:nvSpPr>
          <p:cNvPr id="19661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1A3CCB3D-E696-4D66-8B2F-822A0A71AD1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28355" name="Rectangle 2"/>
          <p:cNvSpPr>
            <a:spLocks noGrp="1" noRot="1" noChangeAspect="1" noChangeArrowheads="1" noTextEdit="1"/>
          </p:cNvSpPr>
          <p:nvPr>
            <p:ph type="sldImg"/>
          </p:nvPr>
        </p:nvSpPr>
        <p:spPr/>
      </p:sp>
      <p:sp>
        <p:nvSpPr>
          <p:cNvPr id="228356" name="Rectangle 3"/>
          <p:cNvSpPr>
            <a:spLocks noGrp="1" noChangeArrowheads="1"/>
          </p:cNvSpPr>
          <p:nvPr>
            <p:ph type="body" idx="1"/>
          </p:nvPr>
        </p:nvSpPr>
        <p:spPr>
          <a:noFill/>
        </p:spPr>
        <p:txBody>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en-US" altLang="zh-CN" dirty="0"/>
              <a:t>1997</a:t>
            </a:r>
            <a:r>
              <a:rPr lang="zh-CN" altLang="en-US" dirty="0"/>
              <a:t>年</a:t>
            </a:r>
            <a:r>
              <a:rPr lang="en-US" altLang="zh-CN" dirty="0"/>
              <a:t>4</a:t>
            </a:r>
            <a:r>
              <a:rPr lang="zh-CN" altLang="en-US" dirty="0"/>
              <a:t>月，</a:t>
            </a:r>
            <a:r>
              <a:rPr lang="en-US" altLang="zh-CN" dirty="0"/>
              <a:t>NIST</a:t>
            </a:r>
            <a:r>
              <a:rPr lang="zh-CN" altLang="en-US" dirty="0"/>
              <a:t>发起征集高级加密标准</a:t>
            </a:r>
            <a:r>
              <a:rPr lang="en-US" altLang="zh-CN" dirty="0"/>
              <a:t>AES</a:t>
            </a:r>
            <a:r>
              <a:rPr lang="zh-CN" altLang="en-US" dirty="0"/>
              <a:t>的活动，活动的目的是确定一个</a:t>
            </a:r>
            <a:r>
              <a:rPr lang="zh-CN" altLang="en-US" dirty="0">
                <a:solidFill>
                  <a:schemeClr val="bg1">
                    <a:lumMod val="60000"/>
                    <a:lumOff val="40000"/>
                  </a:schemeClr>
                </a:solidFill>
              </a:rPr>
              <a:t>非保密的</a:t>
            </a:r>
            <a:r>
              <a:rPr lang="zh-CN" altLang="en-US" dirty="0"/>
              <a:t>、</a:t>
            </a:r>
            <a:r>
              <a:rPr lang="zh-CN" altLang="en-US" dirty="0">
                <a:solidFill>
                  <a:schemeClr val="bg1">
                    <a:lumMod val="60000"/>
                    <a:lumOff val="40000"/>
                  </a:schemeClr>
                </a:solidFill>
              </a:rPr>
              <a:t>可以公开技术细节的</a:t>
            </a:r>
            <a:r>
              <a:rPr lang="zh-CN" altLang="en-US" dirty="0"/>
              <a:t>、</a:t>
            </a:r>
            <a:r>
              <a:rPr lang="zh-CN" altLang="en-US" dirty="0">
                <a:solidFill>
                  <a:schemeClr val="bg1">
                    <a:lumMod val="60000"/>
                    <a:lumOff val="40000"/>
                  </a:schemeClr>
                </a:solidFill>
              </a:rPr>
              <a:t>全球免费使用的</a:t>
            </a:r>
            <a:r>
              <a:rPr lang="zh-CN" altLang="en-US" dirty="0"/>
              <a:t>分组密码算法，作为新的数据加密标准。</a:t>
            </a:r>
            <a:endParaRPr lang="en-US" altLang="zh-CN" dirty="0"/>
          </a:p>
          <a:p>
            <a:pPr marL="0" lvl="1" indent="-179705" eaLnBrk="1" hangingPunct="1">
              <a:spcBef>
                <a:spcPts val="600"/>
              </a:spcBef>
              <a:buClr>
                <a:srgbClr val="FF0000"/>
              </a:buClr>
              <a:buFont typeface="Arial" panose="020B0604020202020204" pitchFamily="34" charset="0"/>
              <a:buChar char="•"/>
              <a:defRPr/>
            </a:pPr>
            <a:r>
              <a:rPr lang="zh-CN" altLang="en-US" u="none" dirty="0">
                <a:solidFill>
                  <a:srgbClr val="000000"/>
                </a:solidFill>
                <a:ea typeface="黑体" panose="02010609060101010101" pitchFamily="49" charset="-122"/>
              </a:rPr>
              <a:t>算法比</a:t>
            </a:r>
            <a:r>
              <a:rPr lang="en-US" altLang="zh-CN" u="none" dirty="0">
                <a:solidFill>
                  <a:srgbClr val="000000"/>
                </a:solidFill>
                <a:ea typeface="黑体" panose="02010609060101010101" pitchFamily="49" charset="-122"/>
              </a:rPr>
              <a:t>3-DES</a:t>
            </a:r>
            <a:r>
              <a:rPr lang="zh-CN" altLang="en-US" u="none" dirty="0">
                <a:solidFill>
                  <a:srgbClr val="000000"/>
                </a:solidFill>
                <a:ea typeface="黑体" panose="02010609060101010101" pitchFamily="49" charset="-122"/>
              </a:rPr>
              <a:t>快</a:t>
            </a:r>
            <a:endParaRPr lang="en-US" altLang="zh-CN" u="none" dirty="0">
              <a:solidFill>
                <a:srgbClr val="000000"/>
              </a:solidFill>
              <a:ea typeface="黑体" panose="02010609060101010101" pitchFamily="49" charset="-122"/>
            </a:endParaRPr>
          </a:p>
          <a:p>
            <a:pPr marL="0" lvl="1" indent="-179705" eaLnBrk="1" hangingPunct="1">
              <a:spcBef>
                <a:spcPts val="600"/>
              </a:spcBef>
              <a:buClr>
                <a:srgbClr val="FF0000"/>
              </a:buClr>
              <a:buFont typeface="Arial" panose="020B0604020202020204" pitchFamily="34" charset="0"/>
              <a:buChar char="•"/>
              <a:defRPr/>
            </a:pPr>
            <a:r>
              <a:rPr lang="zh-CN" altLang="en-US" u="none" dirty="0">
                <a:solidFill>
                  <a:srgbClr val="000000"/>
                </a:solidFill>
                <a:ea typeface="黑体" panose="02010609060101010101" pitchFamily="49" charset="-122"/>
              </a:rPr>
              <a:t>算法至少与</a:t>
            </a:r>
            <a:r>
              <a:rPr lang="en-US" altLang="zh-CN" u="none" dirty="0">
                <a:solidFill>
                  <a:srgbClr val="000000"/>
                </a:solidFill>
                <a:ea typeface="黑体" panose="02010609060101010101" pitchFamily="49" charset="-122"/>
              </a:rPr>
              <a:t>3-DES</a:t>
            </a:r>
            <a:r>
              <a:rPr lang="zh-CN" altLang="en-US" u="none" dirty="0">
                <a:solidFill>
                  <a:srgbClr val="000000"/>
                </a:solidFill>
                <a:ea typeface="黑体" panose="02010609060101010101" pitchFamily="49" charset="-122"/>
              </a:rPr>
              <a:t>一样安全</a:t>
            </a:r>
            <a:endParaRPr lang="en-US" altLang="zh-CN" u="none" dirty="0">
              <a:solidFill>
                <a:srgbClr val="000000"/>
              </a:solidFill>
              <a:ea typeface="黑体" panose="02010609060101010101" pitchFamily="49" charset="-122"/>
            </a:endParaRPr>
          </a:p>
          <a:p>
            <a:pPr marL="0" lvl="1" indent="-179705" eaLnBrk="1" hangingPunct="1">
              <a:spcBef>
                <a:spcPts val="600"/>
              </a:spcBef>
              <a:buClr>
                <a:srgbClr val="FF0000"/>
              </a:buClr>
              <a:buFont typeface="Arial" panose="020B0604020202020204" pitchFamily="34" charset="0"/>
              <a:buChar char="•"/>
              <a:defRPr/>
            </a:pPr>
            <a:r>
              <a:rPr lang="zh-CN" altLang="en-US" u="none" dirty="0">
                <a:solidFill>
                  <a:srgbClr val="000000"/>
                </a:solidFill>
                <a:ea typeface="黑体" panose="02010609060101010101" pitchFamily="49" charset="-122"/>
              </a:rPr>
              <a:t>分组长度</a:t>
            </a:r>
            <a:r>
              <a:rPr lang="en-US" altLang="zh-CN" u="none" dirty="0">
                <a:solidFill>
                  <a:srgbClr val="000000"/>
                </a:solidFill>
                <a:ea typeface="黑体" panose="02010609060101010101" pitchFamily="49" charset="-122"/>
              </a:rPr>
              <a:t>128</a:t>
            </a:r>
            <a:r>
              <a:rPr lang="zh-CN" altLang="en-US" u="none" dirty="0">
                <a:solidFill>
                  <a:srgbClr val="000000"/>
                </a:solidFill>
                <a:ea typeface="黑体" panose="02010609060101010101" pitchFamily="49" charset="-122"/>
              </a:rPr>
              <a:t>比特</a:t>
            </a:r>
            <a:endParaRPr lang="en-US" altLang="zh-CN" u="none" dirty="0">
              <a:solidFill>
                <a:srgbClr val="000000"/>
              </a:solidFill>
              <a:ea typeface="黑体" panose="02010609060101010101" pitchFamily="49" charset="-122"/>
            </a:endParaRPr>
          </a:p>
          <a:p>
            <a:pPr marL="0" lvl="1" indent="-179705" eaLnBrk="1" hangingPunct="1">
              <a:spcBef>
                <a:spcPts val="600"/>
              </a:spcBef>
              <a:buClr>
                <a:srgbClr val="FF0000"/>
              </a:buClr>
              <a:buFont typeface="Arial" panose="020B0604020202020204" pitchFamily="34" charset="0"/>
              <a:buChar char="•"/>
              <a:defRPr/>
            </a:pPr>
            <a:r>
              <a:rPr lang="zh-CN" altLang="en-US" u="none" dirty="0">
                <a:solidFill>
                  <a:srgbClr val="000000"/>
                </a:solidFill>
                <a:ea typeface="黑体" panose="02010609060101010101" pitchFamily="49" charset="-122"/>
              </a:rPr>
              <a:t>密钥长度</a:t>
            </a:r>
            <a:r>
              <a:rPr lang="en-US" altLang="zh-CN" u="none" dirty="0">
                <a:solidFill>
                  <a:srgbClr val="000000"/>
                </a:solidFill>
                <a:ea typeface="黑体" panose="02010609060101010101" pitchFamily="49" charset="-122"/>
              </a:rPr>
              <a:t>128/192/256</a:t>
            </a:r>
            <a:r>
              <a:rPr lang="zh-CN" altLang="en-US" u="none" dirty="0">
                <a:solidFill>
                  <a:srgbClr val="000000"/>
                </a:solidFill>
                <a:ea typeface="黑体" panose="02010609060101010101" pitchFamily="49" charset="-122"/>
              </a:rPr>
              <a:t>比特</a:t>
            </a:r>
            <a:endParaRPr lang="en-US" altLang="zh-CN" u="none" dirty="0">
              <a:solidFill>
                <a:srgbClr val="000000"/>
              </a:solidFill>
              <a:ea typeface="黑体" panose="02010609060101010101" pitchFamily="49" charset="-122"/>
            </a:endParaRPr>
          </a:p>
          <a:p>
            <a:pPr marL="0" lvl="1" indent="0" eaLnBrk="1" hangingPunct="1">
              <a:spcBef>
                <a:spcPts val="600"/>
              </a:spcBef>
              <a:buClr>
                <a:srgbClr val="FF0000"/>
              </a:buClr>
              <a:buFont typeface="Arial" panose="020B0604020202020204" pitchFamily="34" charset="0"/>
              <a:buNone/>
              <a:defRPr/>
            </a:pPr>
            <a:endParaRPr lang="zh-CN" altLang="en-US" u="none" dirty="0">
              <a:solidFill>
                <a:srgbClr val="000000"/>
              </a:solidFill>
              <a:ea typeface="黑体" panose="02010609060101010101" pitchFamily="49" charset="-122"/>
            </a:endParaRPr>
          </a:p>
          <a:p>
            <a:pPr marL="0" marR="0" lvl="1" indent="0" algn="l" defTabSz="914400" rtl="0" eaLnBrk="1" fontAlgn="base" latinLnBrk="0" hangingPunct="1">
              <a:lnSpc>
                <a:spcPct val="100000"/>
              </a:lnSpc>
              <a:spcBef>
                <a:spcPct val="30000"/>
              </a:spcBef>
              <a:spcAft>
                <a:spcPct val="0"/>
              </a:spcAft>
              <a:buClrTx/>
              <a:buSzTx/>
              <a:buFontTx/>
              <a:buNone/>
              <a:defRPr/>
            </a:pPr>
            <a:endParaRPr lang="zh-CN" altLang="en-US" dirty="0"/>
          </a:p>
          <a:p>
            <a:pPr eaLnBrk="1" hangingPunct="1"/>
            <a:endParaRPr lang="zh-CN" altLang="zh-CN"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328718A5-8072-4C31-B3A5-738F129D31B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0403" name="Rectangle 2"/>
          <p:cNvSpPr>
            <a:spLocks noGrp="1" noRot="1" noChangeAspect="1" noChangeArrowheads="1" noTextEdit="1"/>
          </p:cNvSpPr>
          <p:nvPr>
            <p:ph type="sldImg"/>
          </p:nvPr>
        </p:nvSpPr>
        <p:spPr/>
      </p:sp>
      <p:sp>
        <p:nvSpPr>
          <p:cNvPr id="23040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328718A5-8072-4C31-B3A5-738F129D31B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0403" name="Rectangle 2"/>
          <p:cNvSpPr>
            <a:spLocks noGrp="1" noRot="1" noChangeAspect="1" noChangeArrowheads="1" noTextEdit="1"/>
          </p:cNvSpPr>
          <p:nvPr>
            <p:ph type="sldImg"/>
          </p:nvPr>
        </p:nvSpPr>
        <p:spPr/>
      </p:sp>
      <p:sp>
        <p:nvSpPr>
          <p:cNvPr id="2304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E7EBD7F-B169-45DB-A2CA-FE4A1FCE119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1427" name="Rectangle 2"/>
          <p:cNvSpPr>
            <a:spLocks noGrp="1" noRot="1" noChangeAspect="1" noChangeArrowheads="1" noTextEdit="1"/>
          </p:cNvSpPr>
          <p:nvPr>
            <p:ph type="sldImg"/>
          </p:nvPr>
        </p:nvSpPr>
        <p:spPr/>
      </p:sp>
      <p:sp>
        <p:nvSpPr>
          <p:cNvPr id="2314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E7EBD7F-B169-45DB-A2CA-FE4A1FCE119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1427" name="Rectangle 2"/>
          <p:cNvSpPr>
            <a:spLocks noGrp="1" noRot="1" noChangeAspect="1" noChangeArrowheads="1" noTextEdit="1"/>
          </p:cNvSpPr>
          <p:nvPr>
            <p:ph type="sldImg"/>
          </p:nvPr>
        </p:nvSpPr>
        <p:spPr/>
      </p:sp>
      <p:sp>
        <p:nvSpPr>
          <p:cNvPr id="2314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6650F1E6-799E-4067-9D0A-BE3E822EA59F}"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2451" name="Rectangle 2"/>
          <p:cNvSpPr>
            <a:spLocks noGrp="1" noRot="1" noChangeAspect="1" noChangeArrowheads="1" noTextEdit="1"/>
          </p:cNvSpPr>
          <p:nvPr>
            <p:ph type="sldImg"/>
          </p:nvPr>
        </p:nvSpPr>
        <p:spPr/>
      </p:sp>
      <p:sp>
        <p:nvSpPr>
          <p:cNvPr id="232452"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C56E607C-87B0-4F02-B51D-14EA3A909D98}"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CDF9B74B-8280-4F7F-A4AD-DFA21108C48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endParaRPr lang="zh-CN" altLang="zh-CN" dirty="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15E5509-5406-48B3-A109-EB4A577E606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8B39F273-56CC-42B2-A933-902229F1B55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5523" name="Rectangle 2"/>
          <p:cNvSpPr>
            <a:spLocks noGrp="1" noRot="1" noChangeAspect="1" noChangeArrowheads="1" noTextEdit="1"/>
          </p:cNvSpPr>
          <p:nvPr>
            <p:ph type="sldImg"/>
          </p:nvPr>
        </p:nvSpPr>
        <p:spPr/>
      </p:sp>
      <p:sp>
        <p:nvSpPr>
          <p:cNvPr id="2355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16A07600-80D9-4DD3-8508-060EDDAF9CB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6547" name="Rectangle 2"/>
          <p:cNvSpPr>
            <a:spLocks noGrp="1" noRot="1" noChangeAspect="1" noChangeArrowheads="1" noTextEdit="1"/>
          </p:cNvSpPr>
          <p:nvPr>
            <p:ph type="sldImg"/>
          </p:nvPr>
        </p:nvSpPr>
        <p:spPr/>
      </p:sp>
      <p:sp>
        <p:nvSpPr>
          <p:cNvPr id="236548"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E6C82-B906-44E5-A9B7-7E29FC6BD04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7571" name="Rectangle 2"/>
          <p:cNvSpPr>
            <a:spLocks noGrp="1" noRot="1" noChangeAspect="1" noChangeArrowheads="1" noTextEdit="1"/>
          </p:cNvSpPr>
          <p:nvPr>
            <p:ph type="sldImg"/>
          </p:nvPr>
        </p:nvSpPr>
        <p:spPr/>
      </p:sp>
      <p:sp>
        <p:nvSpPr>
          <p:cNvPr id="2375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4C755082-7954-4CE2-8C6B-60A43369126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1667" name="Rectangle 2"/>
          <p:cNvSpPr>
            <a:spLocks noGrp="1" noRot="1" noChangeAspect="1" noChangeArrowheads="1" noTextEdit="1"/>
          </p:cNvSpPr>
          <p:nvPr>
            <p:ph type="sldImg"/>
          </p:nvPr>
        </p:nvSpPr>
        <p:spPr/>
      </p:sp>
      <p:sp>
        <p:nvSpPr>
          <p:cNvPr id="2416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8A5B46CB-D050-4A4F-9712-0C0696144218}"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2691" name="Rectangle 2"/>
          <p:cNvSpPr>
            <a:spLocks noGrp="1" noRot="1" noChangeAspect="1" noChangeArrowheads="1" noTextEdit="1"/>
          </p:cNvSpPr>
          <p:nvPr>
            <p:ph type="sldImg"/>
          </p:nvPr>
        </p:nvSpPr>
        <p:spPr/>
      </p:sp>
      <p:sp>
        <p:nvSpPr>
          <p:cNvPr id="242692"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69B01080-E969-45E6-9F25-45D71DEE483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3715" name="Rectangle 2"/>
          <p:cNvSpPr>
            <a:spLocks noGrp="1" noRot="1" noChangeAspect="1" noChangeArrowheads="1" noTextEdit="1"/>
          </p:cNvSpPr>
          <p:nvPr>
            <p:ph type="sldImg"/>
          </p:nvPr>
        </p:nvSpPr>
        <p:spPr/>
      </p:sp>
      <p:sp>
        <p:nvSpPr>
          <p:cNvPr id="243716"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以</a:t>
            </a:r>
            <a:r>
              <a:rPr lang="en-US" altLang="zh-CN" dirty="0"/>
              <a:t>mod10</a:t>
            </a:r>
            <a:r>
              <a:rPr lang="zh-CN" altLang="en-US" dirty="0"/>
              <a:t>为例，遇到</a:t>
            </a:r>
            <a:r>
              <a:rPr lang="en-US" altLang="zh-CN" dirty="0"/>
              <a:t>10</a:t>
            </a:r>
            <a:r>
              <a:rPr lang="zh-CN" altLang="en-US" dirty="0"/>
              <a:t>就当</a:t>
            </a:r>
            <a:r>
              <a:rPr lang="en-US" altLang="zh-CN" dirty="0"/>
              <a:t>0</a:t>
            </a:r>
            <a:r>
              <a:rPr lang="zh-CN" altLang="en-US" dirty="0"/>
              <a:t>处理，这样</a:t>
            </a:r>
            <a:r>
              <a:rPr lang="en-US" altLang="zh-CN" dirty="0"/>
              <a:t>1B</a:t>
            </a:r>
            <a:r>
              <a:rPr lang="zh-CN" altLang="en-US" dirty="0"/>
              <a:t>就等于</a:t>
            </a:r>
            <a:r>
              <a:rPr lang="en-US" altLang="zh-CN" dirty="0"/>
              <a:t>0</a:t>
            </a:r>
            <a:r>
              <a:rPr lang="zh-CN" altLang="en-US" dirty="0"/>
              <a:t>，</a:t>
            </a:r>
            <a:r>
              <a:rPr lang="en-US" altLang="zh-CN" dirty="0"/>
              <a:t>x8</a:t>
            </a:r>
            <a:r>
              <a:rPr lang="zh-CN" altLang="en-US" dirty="0"/>
              <a:t>就可以表示出来了。</a:t>
            </a:r>
            <a:endParaRPr lang="en-US" altLang="zh-CN" dirty="0"/>
          </a:p>
          <a:p>
            <a:endParaRPr lang="en-US" altLang="zh-CN" dirty="0"/>
          </a:p>
          <a:p>
            <a:r>
              <a:rPr lang="zh-CN" altLang="en-US" dirty="0"/>
              <a:t>练习题：</a:t>
            </a:r>
            <a:r>
              <a:rPr lang="en-US" altLang="zh-CN" dirty="0"/>
              <a:t>{F2}*{03}=?</a:t>
            </a:r>
            <a:r>
              <a:rPr lang="zh-CN" altLang="en-US" dirty="0"/>
              <a:t>经过计算得</a:t>
            </a:r>
            <a:r>
              <a:rPr lang="en-US" altLang="zh-CN" dirty="0"/>
              <a:t>{0D}=00001101</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69B01080-E969-45E6-9F25-45D71DEE483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3715" name="Rectangle 2"/>
          <p:cNvSpPr>
            <a:spLocks noGrp="1" noRot="1" noChangeAspect="1" noChangeArrowheads="1" noTextEdit="1"/>
          </p:cNvSpPr>
          <p:nvPr>
            <p:ph type="sldImg"/>
          </p:nvPr>
        </p:nvSpPr>
        <p:spPr/>
      </p:sp>
      <p:sp>
        <p:nvSpPr>
          <p:cNvPr id="243716" name="Rectangle 3"/>
          <p:cNvSpPr>
            <a:spLocks noGrp="1" noChangeArrowheads="1"/>
          </p:cNvSpPr>
          <p:nvPr>
            <p:ph type="body" idx="1"/>
          </p:nvPr>
        </p:nvSpPr>
        <p:spPr>
          <a:noFill/>
        </p:spPr>
        <p:txBody>
          <a:bodyPr/>
          <a:lstStyle/>
          <a:p>
            <a:pPr eaLnBrk="1" hangingPunct="1"/>
            <a:endParaRPr lang="zh-CN" altLang="zh-CN"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C9F248C6-54AA-43C9-86D6-E287ACA011D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lstStyle/>
          <a:p>
            <a:pPr eaLnBrk="1" hangingPunct="1"/>
            <a:r>
              <a:rPr lang="zh-CN" altLang="en-US" dirty="0">
                <a:latin typeface="Times New Roman" panose="02020603050405020304" pitchFamily="18" charset="0"/>
              </a:rPr>
              <a:t>相同的明文流在不同时刻与伪随机序列生成器异或得到的密文流不同：时刻不同，密钥流不同</a:t>
            </a:r>
            <a:r>
              <a:rPr lang="zh-CN" altLang="en-US" baseline="0" dirty="0">
                <a:latin typeface="Times New Roman" panose="02020603050405020304" pitchFamily="18" charset="0"/>
              </a:rPr>
              <a:t>。</a:t>
            </a:r>
            <a:endParaRPr lang="en-US" altLang="zh-CN" baseline="0" dirty="0">
              <a:latin typeface="Times New Roman" panose="02020603050405020304" pitchFamily="18" charset="0"/>
            </a:endParaRPr>
          </a:p>
          <a:p>
            <a:pPr eaLnBrk="1" hangingPunct="1"/>
            <a:endParaRPr lang="en-US" altLang="zh-CN" baseline="0" dirty="0">
              <a:latin typeface="Times New Roman" panose="02020603050405020304" pitchFamily="18" charset="0"/>
            </a:endParaRPr>
          </a:p>
          <a:p>
            <a:pPr eaLnBrk="1" hangingPunct="1"/>
            <a:r>
              <a:rPr lang="zh-CN" altLang="en-US" dirty="0">
                <a:latin typeface="Times New Roman" panose="02020603050405020304" pitchFamily="18" charset="0"/>
              </a:rPr>
              <a:t>分组密码每次只能处理一个固定长度的明文，不足还需要补全，分组密码的体制一般首先将</a:t>
            </a:r>
            <a:r>
              <a:rPr lang="en-US" altLang="zh-CN" dirty="0">
                <a:latin typeface="Times New Roman" panose="02020603050405020304" pitchFamily="18" charset="0"/>
              </a:rPr>
              <a:t>M‘</a:t>
            </a:r>
            <a:r>
              <a:rPr lang="zh-CN" altLang="en-US" dirty="0">
                <a:latin typeface="Times New Roman" panose="02020603050405020304" pitchFamily="18" charset="0"/>
              </a:rPr>
              <a:t>进行填充得到消息</a:t>
            </a:r>
            <a:r>
              <a:rPr lang="en-US" altLang="zh-CN" dirty="0">
                <a:latin typeface="Times New Roman" panose="02020603050405020304" pitchFamily="18" charset="0"/>
              </a:rPr>
              <a:t>M</a:t>
            </a:r>
            <a:r>
              <a:rPr lang="zh-CN" altLang="en-US" dirty="0">
                <a:latin typeface="Times New Roman" panose="02020603050405020304" pitchFamily="18" charset="0"/>
              </a:rPr>
              <a:t>，使其长度为固定分组长度</a:t>
            </a:r>
            <a:r>
              <a:rPr lang="en-US" altLang="zh-CN" dirty="0">
                <a:latin typeface="Times New Roman" panose="02020603050405020304" pitchFamily="18" charset="0"/>
              </a:rPr>
              <a:t>L</a:t>
            </a:r>
            <a:r>
              <a:rPr lang="zh-CN" altLang="en-US" dirty="0">
                <a:latin typeface="Times New Roman" panose="02020603050405020304" pitchFamily="18" charset="0"/>
              </a:rPr>
              <a:t>的整数倍。</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而流密码加密时不一定得到相同的密码，因为明文的重复部分是使用密钥流的不同部分加密的。对于分组密码，在一个固定的密钥的作用下，对相同的明文加密，一定能得到相同的密文。</a:t>
            </a:r>
            <a:endParaRPr lang="en-US" altLang="zh-CN" dirty="0">
              <a:latin typeface="Times New Roman" panose="02020603050405020304" pitchFamily="18" charset="0"/>
            </a:endParaRPr>
          </a:p>
          <a:p>
            <a:pPr eaLnBrk="1" hangingPunct="1"/>
            <a:endParaRPr lang="en-US" altLang="zh-CN"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E7EBD7F-B169-45DB-A2CA-FE4A1FCE119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1427" name="Rectangle 2"/>
          <p:cNvSpPr>
            <a:spLocks noGrp="1" noRot="1" noChangeAspect="1" noChangeArrowheads="1" noTextEdit="1"/>
          </p:cNvSpPr>
          <p:nvPr>
            <p:ph type="sldImg"/>
          </p:nvPr>
        </p:nvSpPr>
        <p:spPr/>
      </p:sp>
      <p:sp>
        <p:nvSpPr>
          <p:cNvPr id="2314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E17A2BC8-AED2-444D-BA6A-EF4BEF011BE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9859" name="Rectangle 2"/>
          <p:cNvSpPr>
            <a:spLocks noGrp="1" noRot="1" noChangeAspect="1" noChangeArrowheads="1" noTextEdit="1"/>
          </p:cNvSpPr>
          <p:nvPr>
            <p:ph type="sldImg"/>
          </p:nvPr>
        </p:nvSpPr>
        <p:spPr/>
      </p:sp>
      <p:sp>
        <p:nvSpPr>
          <p:cNvPr id="2498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E17A2BC8-AED2-444D-BA6A-EF4BEF011BE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9859" name="Rectangle 2"/>
          <p:cNvSpPr>
            <a:spLocks noGrp="1" noRot="1" noChangeAspect="1" noChangeArrowheads="1" noTextEdit="1"/>
          </p:cNvSpPr>
          <p:nvPr>
            <p:ph type="sldImg"/>
          </p:nvPr>
        </p:nvSpPr>
        <p:spPr/>
      </p:sp>
      <p:sp>
        <p:nvSpPr>
          <p:cNvPr id="2498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BF409E5B-F50E-4247-9BD9-7E498A6C316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50883" name="Rectangle 2"/>
          <p:cNvSpPr>
            <a:spLocks noGrp="1" noRot="1" noChangeAspect="1" noChangeArrowheads="1" noTextEdit="1"/>
          </p:cNvSpPr>
          <p:nvPr>
            <p:ph type="sldImg"/>
          </p:nvPr>
        </p:nvSpPr>
        <p:spPr/>
      </p:sp>
      <p:sp>
        <p:nvSpPr>
          <p:cNvPr id="25088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RotWord</a:t>
            </a:r>
            <a:r>
              <a:rPr lang="en-US" altLang="zh-CN" dirty="0" smtClean="0"/>
              <a:t> </a:t>
            </a:r>
            <a:r>
              <a:rPr lang="zh-CN" altLang="en-US" dirty="0" smtClean="0"/>
              <a:t>是字节循环上移动一字节</a:t>
            </a:r>
            <a:endParaRPr lang="en-US" altLang="zh-CN" dirty="0" smtClean="0"/>
          </a:p>
          <a:p>
            <a:r>
              <a:rPr lang="en-US" altLang="zh-CN" dirty="0" err="1" smtClean="0"/>
              <a:t>SubByte</a:t>
            </a:r>
            <a:r>
              <a:rPr lang="en-US" altLang="zh-CN" dirty="0" smtClean="0"/>
              <a:t> </a:t>
            </a:r>
            <a:r>
              <a:rPr lang="zh-CN" altLang="en-US" dirty="0" smtClean="0"/>
              <a:t>是</a:t>
            </a:r>
            <a:r>
              <a:rPr lang="en-US" altLang="zh-CN" dirty="0" smtClean="0"/>
              <a:t>S</a:t>
            </a:r>
            <a:r>
              <a:rPr lang="zh-CN" altLang="en-US" dirty="0" smtClean="0"/>
              <a:t>盒</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0E7EBD7F-B169-45DB-A2CA-FE4A1FCE119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1427" name="Rectangle 2"/>
          <p:cNvSpPr>
            <a:spLocks noGrp="1" noRot="1" noChangeAspect="1" noChangeArrowheads="1" noTextEdit="1"/>
          </p:cNvSpPr>
          <p:nvPr>
            <p:ph type="sldImg"/>
          </p:nvPr>
        </p:nvSpPr>
        <p:spPr/>
      </p:sp>
      <p:sp>
        <p:nvSpPr>
          <p:cNvPr id="231428"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初始白化和最终白化可以使不知道密钥的攻击者无法开始加密或解密。</a:t>
            </a:r>
            <a:endParaRPr lang="zh-CN" altLang="zh-CN" dirty="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5A9E57FE-8D2E-4D63-A63F-08B2035C44A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4739" name="Rectangle 2"/>
          <p:cNvSpPr>
            <a:spLocks noGrp="1" noRot="1" noChangeAspect="1" noChangeArrowheads="1" noTextEdit="1"/>
          </p:cNvSpPr>
          <p:nvPr>
            <p:ph type="sldImg"/>
          </p:nvPr>
        </p:nvSpPr>
        <p:spPr/>
      </p:sp>
      <p:sp>
        <p:nvSpPr>
          <p:cNvPr id="2447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C56E607C-87B0-4F02-B51D-14EA3A909D98}"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15E5509-5406-48B3-A109-EB4A577E606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5A9E57FE-8D2E-4D63-A63F-08B2035C44A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4739" name="Rectangle 2"/>
          <p:cNvSpPr>
            <a:spLocks noGrp="1" noRot="1" noChangeAspect="1" noChangeArrowheads="1" noTextEdit="1"/>
          </p:cNvSpPr>
          <p:nvPr>
            <p:ph type="sldImg"/>
          </p:nvPr>
        </p:nvSpPr>
        <p:spPr/>
      </p:sp>
      <p:sp>
        <p:nvSpPr>
          <p:cNvPr id="244740"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C9F248C6-54AA-43C9-86D6-E287ACA011D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lstStyle/>
          <a:p>
            <a:pPr eaLnBrk="1" hangingPunct="1"/>
            <a:r>
              <a:rPr lang="zh-CN" altLang="en-US" dirty="0">
                <a:latin typeface="Times New Roman" panose="02020603050405020304" pitchFamily="18" charset="0"/>
              </a:rPr>
              <a:t>流密码根据密钥流生成器的不同可以分为：同步流密码和自同步流密码，若密钥流生成器仅与密钥</a:t>
            </a:r>
            <a:r>
              <a:rPr lang="en-US" altLang="zh-CN" dirty="0">
                <a:latin typeface="Times New Roman" panose="02020603050405020304" pitchFamily="18" charset="0"/>
              </a:rPr>
              <a:t>k</a:t>
            </a:r>
            <a:r>
              <a:rPr lang="zh-CN" altLang="en-US" dirty="0">
                <a:latin typeface="Times New Roman" panose="02020603050405020304" pitchFamily="18" charset="0"/>
              </a:rPr>
              <a:t>有关，与明文和密文无关，称为同步流密码；</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若密钥流生成器不仅与密文</a:t>
            </a:r>
            <a:r>
              <a:rPr lang="en-US" altLang="zh-CN" dirty="0">
                <a:latin typeface="Times New Roman" panose="02020603050405020304" pitchFamily="18" charset="0"/>
              </a:rPr>
              <a:t>k</a:t>
            </a:r>
            <a:r>
              <a:rPr lang="zh-CN" altLang="en-US" dirty="0">
                <a:latin typeface="Times New Roman" panose="02020603050405020304" pitchFamily="18" charset="0"/>
              </a:rPr>
              <a:t>有关，还与密文有关，则称它为自同步流密码。</a:t>
            </a:r>
            <a:endParaRPr lang="en-US" altLang="zh-CN" dirty="0">
              <a:latin typeface="Times New Roman" panose="02020603050405020304" pitchFamily="18" charset="0"/>
            </a:endParaRPr>
          </a:p>
          <a:p>
            <a:pPr eaLnBrk="1" hangingPunct="1"/>
            <a:endParaRPr lang="en-US" altLang="zh-CN" dirty="0">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A941FC79-FD3C-45AD-AF96-5A68A6E009E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5763" name="Rectangle 2"/>
          <p:cNvSpPr>
            <a:spLocks noGrp="1" noRot="1" noChangeAspect="1" noChangeArrowheads="1" noTextEdit="1"/>
          </p:cNvSpPr>
          <p:nvPr>
            <p:ph type="sldImg"/>
          </p:nvPr>
        </p:nvSpPr>
        <p:spPr/>
      </p:sp>
      <p:sp>
        <p:nvSpPr>
          <p:cNvPr id="245764"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A788C117-DABF-4795-B5C9-5CE70E8D410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6787" name="Rectangle 2"/>
          <p:cNvSpPr>
            <a:spLocks noGrp="1" noRot="1" noChangeAspect="1" noChangeArrowheads="1" noTextEdit="1"/>
          </p:cNvSpPr>
          <p:nvPr>
            <p:ph type="sldImg"/>
          </p:nvPr>
        </p:nvSpPr>
        <p:spPr/>
      </p:sp>
      <p:sp>
        <p:nvSpPr>
          <p:cNvPr id="2467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A788C117-DABF-4795-B5C9-5CE70E8D410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6787" name="Rectangle 2"/>
          <p:cNvSpPr>
            <a:spLocks noGrp="1" noRot="1" noChangeAspect="1" noChangeArrowheads="1" noTextEdit="1"/>
          </p:cNvSpPr>
          <p:nvPr>
            <p:ph type="sldImg"/>
          </p:nvPr>
        </p:nvSpPr>
        <p:spPr/>
      </p:sp>
      <p:sp>
        <p:nvSpPr>
          <p:cNvPr id="2467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FE16E3F6-78A1-47EE-AD7E-8D221A2E4BF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48835" name="Rectangle 2"/>
          <p:cNvSpPr>
            <a:spLocks noGrp="1" noRot="1" noChangeAspect="1" noChangeArrowheads="1" noTextEdit="1"/>
          </p:cNvSpPr>
          <p:nvPr>
            <p:ph type="sldImg"/>
          </p:nvPr>
        </p:nvSpPr>
        <p:spPr/>
      </p:sp>
      <p:sp>
        <p:nvSpPr>
          <p:cNvPr id="248836" name="Rectangle 3"/>
          <p:cNvSpPr>
            <a:spLocks noGrp="1" noChangeArrowheads="1"/>
          </p:cNvSpPr>
          <p:nvPr>
            <p:ph type="body" idx="1"/>
          </p:nvPr>
        </p:nvSpPr>
        <p:spPr>
          <a:noFill/>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62B3D088-0E87-4F93-9C93-FF22CF4A21F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52931" name="Rectangle 2"/>
          <p:cNvSpPr>
            <a:spLocks noGrp="1" noRot="1" noChangeAspect="1" noChangeArrowheads="1" noTextEdit="1"/>
          </p:cNvSpPr>
          <p:nvPr>
            <p:ph type="sldImg"/>
          </p:nvPr>
        </p:nvSpPr>
        <p:spPr/>
      </p:sp>
      <p:sp>
        <p:nvSpPr>
          <p:cNvPr id="2529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7D741FD-327D-4D19-B08D-EA4E955258B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60099" name="Rectangle 2"/>
          <p:cNvSpPr>
            <a:spLocks noGrp="1" noRot="1" noChangeAspect="1" noChangeArrowheads="1" noTextEdit="1"/>
          </p:cNvSpPr>
          <p:nvPr>
            <p:ph type="sldImg"/>
          </p:nvPr>
        </p:nvSpPr>
        <p:spPr/>
      </p:sp>
      <p:sp>
        <p:nvSpPr>
          <p:cNvPr id="260100" name="Rectangle 3"/>
          <p:cNvSpPr>
            <a:spLocks noGrp="1" noChangeArrowheads="1"/>
          </p:cNvSpPr>
          <p:nvPr>
            <p:ph type="body" idx="1"/>
          </p:nvPr>
        </p:nvSpPr>
        <p:spPr>
          <a:noFill/>
        </p:spPr>
        <p:txBody>
          <a:bodyPr/>
          <a:lstStyle/>
          <a:p>
            <a:pPr eaLnBrk="1" hangingPunct="1"/>
            <a:endParaRPr lang="zh-CN" altLang="zh-CN">
              <a:solidFill>
                <a:srgbClr val="FFFF00"/>
              </a:solidFill>
              <a:latin typeface="Times New Roman" panose="02020603050405020304"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5C7D58A0-B775-4AC5-B2CA-1523C966DE4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61123" name="Rectangle 2"/>
          <p:cNvSpPr>
            <a:spLocks noGrp="1" noRot="1" noChangeAspect="1" noChangeArrowheads="1" noTextEdit="1"/>
          </p:cNvSpPr>
          <p:nvPr>
            <p:ph type="sldImg"/>
          </p:nvPr>
        </p:nvSpPr>
        <p:spPr/>
      </p:sp>
      <p:sp>
        <p:nvSpPr>
          <p:cNvPr id="26112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91210" name="Rectangle 42"/>
          <p:cNvSpPr>
            <a:spLocks noGrp="1" noChangeArrowheads="1"/>
          </p:cNvSpPr>
          <p:nvPr>
            <p:ph type="ctrTitle" sz="quarter"/>
          </p:nvPr>
        </p:nvSpPr>
        <p:spPr>
          <a:xfrm>
            <a:off x="457200" y="1600200"/>
            <a:ext cx="8229600" cy="1828800"/>
          </a:xfrm>
        </p:spPr>
        <p:txBody>
          <a:bodyPr/>
          <a:lstStyle>
            <a:lvl1pPr>
              <a:defRPr sz="4800" b="1">
                <a:solidFill>
                  <a:schemeClr val="accent4">
                    <a:lumMod val="10000"/>
                  </a:schemeClr>
                </a:solidFill>
                <a:effectLst/>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91211" name="Rectangle 43"/>
          <p:cNvSpPr>
            <a:spLocks noGrp="1" noChangeArrowheads="1"/>
          </p:cNvSpPr>
          <p:nvPr>
            <p:ph type="subTitle" sz="quarter" idx="1" hasCustomPrompt="1"/>
          </p:nvPr>
        </p:nvSpPr>
        <p:spPr>
          <a:xfrm>
            <a:off x="1371600" y="3886200"/>
            <a:ext cx="6400800" cy="1752600"/>
          </a:xfrm>
        </p:spPr>
        <p:txBody>
          <a:bodyPr/>
          <a:lstStyle>
            <a:lvl1pPr marL="0" indent="0" algn="ctr">
              <a:buFont typeface="Wingdings" panose="05000000000000000000" pitchFamily="2" charset="2"/>
              <a:buNone/>
              <a:defRPr sz="3600" b="1">
                <a:solidFill>
                  <a:schemeClr val="accent4">
                    <a:lumMod val="10000"/>
                  </a:schemeClr>
                </a:solidFill>
                <a:effectLst/>
                <a:latin typeface="黑体" panose="02010609060101010101" pitchFamily="49" charset="-122"/>
                <a:ea typeface="黑体" panose="02010609060101010101" pitchFamily="49" charset="-122"/>
              </a:defRPr>
            </a:lvl1pPr>
          </a:lstStyle>
          <a:p>
            <a:endParaRPr lang="en-US" altLang="zh-CN" dirty="0"/>
          </a:p>
          <a:p>
            <a:r>
              <a:rPr lang="zh-CN" altLang="en-US" dirty="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思考题">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思考题</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分组密码概述">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二、分组密码概述</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对称分组密码算法">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5690774" y="220578"/>
            <a:ext cx="362791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（一）数据加密标准（</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9" name="矩形 8"/>
          <p:cNvSpPr/>
          <p:nvPr userDrawn="1"/>
        </p:nvSpPr>
        <p:spPr>
          <a:xfrm>
            <a:off x="5690774" y="220578"/>
            <a:ext cx="3599062"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（一）数据加密标准（</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10" name="TextBox 9"/>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9" name="矩形 8"/>
          <p:cNvSpPr/>
          <p:nvPr userDrawn="1"/>
        </p:nvSpPr>
        <p:spPr>
          <a:xfrm>
            <a:off x="5690774" y="220578"/>
            <a:ext cx="3587842"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（一）高级加密标准（</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AES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10" name="TextBox 9"/>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二、分组密码概述</a:t>
            </a:r>
            <a:endParaRPr lang="zh-CN" altLang="en-US" u="none" dirty="0">
              <a:solidFill>
                <a:srgbClr val="008000"/>
              </a:solidFill>
              <a:latin typeface="方正大黑简体" pitchFamily="65" charset="-122"/>
              <a:ea typeface="方正大黑简体" pitchFamily="65" charset="-122"/>
            </a:endParaRPr>
          </a:p>
        </p:txBody>
      </p:sp>
      <p:sp>
        <p:nvSpPr>
          <p:cNvPr id="6" name="矩形 5"/>
          <p:cNvSpPr/>
          <p:nvPr userDrawn="1"/>
        </p:nvSpPr>
        <p:spPr>
          <a:xfrm>
            <a:off x="6069033" y="220578"/>
            <a:ext cx="3094117"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（一）分组密码数学模型</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8" name="矩形 7"/>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二、分组密码概述</a:t>
            </a:r>
            <a:endParaRPr lang="zh-CN" altLang="en-US" u="none" dirty="0">
              <a:solidFill>
                <a:srgbClr val="008000"/>
              </a:solidFill>
              <a:latin typeface="方正大黑简体" pitchFamily="65" charset="-122"/>
              <a:ea typeface="方正大黑简体" pitchFamily="65" charset="-122"/>
            </a:endParaRPr>
          </a:p>
        </p:txBody>
      </p:sp>
      <p:sp>
        <p:nvSpPr>
          <p:cNvPr id="8" name="矩形 7"/>
          <p:cNvSpPr/>
          <p:nvPr userDrawn="1"/>
        </p:nvSpPr>
        <p:spPr>
          <a:xfrm>
            <a:off x="6069033" y="220578"/>
            <a:ext cx="3094117"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（二）分组密码算法要求</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二、分组密码概述</a:t>
            </a:r>
            <a:endParaRPr lang="zh-CN" altLang="en-US" u="none" dirty="0">
              <a:solidFill>
                <a:srgbClr val="008000"/>
              </a:solidFill>
              <a:latin typeface="方正大黑简体" pitchFamily="65" charset="-122"/>
              <a:ea typeface="方正大黑简体" pitchFamily="65" charset="-122"/>
            </a:endParaRPr>
          </a:p>
        </p:txBody>
      </p:sp>
      <p:sp>
        <p:nvSpPr>
          <p:cNvPr id="8" name="矩形 7"/>
          <p:cNvSpPr/>
          <p:nvPr userDrawn="1"/>
        </p:nvSpPr>
        <p:spPr>
          <a:xfrm>
            <a:off x="6069033" y="220578"/>
            <a:ext cx="307648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（二）分组密码设计原则</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二、分组密码概述</a:t>
            </a:r>
            <a:endParaRPr lang="zh-CN" altLang="en-US" u="none" dirty="0">
              <a:solidFill>
                <a:srgbClr val="008000"/>
              </a:solidFill>
              <a:latin typeface="方正大黑简体" pitchFamily="65" charset="-122"/>
              <a:ea typeface="方正大黑简体" pitchFamily="65" charset="-122"/>
            </a:endParaRPr>
          </a:p>
        </p:txBody>
      </p:sp>
      <p:sp>
        <p:nvSpPr>
          <p:cNvPr id="8" name="矩形 7"/>
          <p:cNvSpPr/>
          <p:nvPr userDrawn="1"/>
        </p:nvSpPr>
        <p:spPr>
          <a:xfrm>
            <a:off x="6069033" y="220578"/>
            <a:ext cx="307648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（三）分组密码算法结构</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69889"/>
            <a:ext cx="8229600" cy="1143000"/>
          </a:xfrm>
        </p:spPr>
        <p:txBody>
          <a:bodyPr/>
          <a:lstStyle>
            <a:lvl1pPr>
              <a:defRPr sz="400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747883"/>
            <a:ext cx="8229600" cy="5040313"/>
          </a:xfrm>
        </p:spPr>
        <p:txBody>
          <a:bodyPr/>
          <a:lstStyle>
            <a:lvl1pPr>
              <a:lnSpc>
                <a:spcPct val="120000"/>
              </a:lnSpc>
              <a:spcBef>
                <a:spcPts val="600"/>
              </a:spcBef>
              <a:buFontTx/>
              <a:buBlip>
                <a:blip r:embed="rId2"/>
              </a:buBlip>
              <a:defRPr>
                <a:solidFill>
                  <a:schemeClr val="accent4">
                    <a:lumMod val="10000"/>
                  </a:schemeClr>
                </a:solidFill>
                <a:latin typeface="Times New Roman" panose="02020603050405020304" pitchFamily="18" charset="0"/>
                <a:ea typeface="黑体" panose="02010609060101010101" pitchFamily="49" charset="-122"/>
                <a:cs typeface="Times New Roman" panose="02020603050405020304" pitchFamily="18" charset="0"/>
              </a:defRPr>
            </a:lvl1pPr>
            <a:lvl2pPr>
              <a:lnSpc>
                <a:spcPct val="120000"/>
              </a:lnSpc>
              <a:spcBef>
                <a:spcPts val="600"/>
              </a:spcBef>
              <a:buClr>
                <a:srgbClr val="009900"/>
              </a:buClr>
              <a:defRPr>
                <a:latin typeface="Times New Roman" panose="02020603050405020304" pitchFamily="18" charset="0"/>
                <a:ea typeface="黑体" panose="02010609060101010101" pitchFamily="49" charset="-122"/>
                <a:cs typeface="Times New Roman" panose="02020603050405020304" pitchFamily="18" charset="0"/>
              </a:defRPr>
            </a:lvl2pPr>
            <a:lvl3pPr>
              <a:lnSpc>
                <a:spcPct val="120000"/>
              </a:lnSpc>
              <a:spcBef>
                <a:spcPts val="600"/>
              </a:spcBef>
              <a:buFontTx/>
              <a:buBlip>
                <a:blip r:embed="rId3"/>
              </a:buBlip>
              <a:defRPr>
                <a:latin typeface="Times New Roman" panose="02020603050405020304" pitchFamily="18" charset="0"/>
                <a:ea typeface="黑体" panose="02010609060101010101" pitchFamily="49" charset="-122"/>
                <a:cs typeface="Times New Roman" panose="02020603050405020304" pitchFamily="18" charset="0"/>
              </a:defRPr>
            </a:lvl3pPr>
            <a:lvl4pPr>
              <a:lnSpc>
                <a:spcPct val="120000"/>
              </a:lnSpc>
              <a:spcBef>
                <a:spcPts val="600"/>
              </a:spcBef>
              <a:defRPr>
                <a:latin typeface="Times New Roman" panose="02020603050405020304" pitchFamily="18" charset="0"/>
                <a:ea typeface="黑体" panose="02010609060101010101" pitchFamily="49" charset="-122"/>
                <a:cs typeface="Times New Roman" panose="02020603050405020304" pitchFamily="18" charset="0"/>
              </a:defRPr>
            </a:lvl4pPr>
            <a:lvl5pPr>
              <a:lnSpc>
                <a:spcPct val="120000"/>
              </a:lnSpc>
              <a:spcBef>
                <a:spcPts val="600"/>
              </a:spcBef>
              <a:defRPr>
                <a:latin typeface="黑体" panose="02010609060101010101" pitchFamily="49" charset="-122"/>
                <a:ea typeface="黑体" panose="020106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4" name="Rectangle 45"/>
          <p:cNvSpPr txBox="1">
            <a:spLocks noChangeArrowheads="1"/>
          </p:cNvSpPr>
          <p:nvPr userDrawn="1"/>
        </p:nvSpPr>
        <p:spPr bwMode="auto">
          <a:xfrm>
            <a:off x="263525" y="160299"/>
            <a:ext cx="8653463" cy="457200"/>
          </a:xfrm>
          <a:prstGeom prst="rect">
            <a:avLst/>
          </a:prstGeom>
          <a:noFill/>
          <a:ln w="9525">
            <a:noFill/>
            <a:miter lim="800000"/>
          </a:ln>
          <a:effectLst/>
        </p:spPr>
        <p:txBody>
          <a:bodyPr anchor="b"/>
          <a:lstStyle>
            <a:lvl1pPr>
              <a:defRPr sz="2000" b="1">
                <a:solidFill>
                  <a:srgbClr val="FFC000"/>
                </a:solidFill>
                <a:latin typeface="楷体_GB2312" pitchFamily="49" charset="-122"/>
                <a:ea typeface="楷体_GB2312" pitchFamily="49" charset="-122"/>
              </a:defRPr>
            </a:lvl1pPr>
          </a:lstStyle>
          <a:p>
            <a:pPr algn="ctr">
              <a:lnSpc>
                <a:spcPct val="120000"/>
              </a:lnSpc>
              <a:spcBef>
                <a:spcPct val="20000"/>
              </a:spcBef>
              <a:buClr>
                <a:srgbClr val="00FF00"/>
              </a:buClr>
              <a:buFont typeface="Wingdings" panose="05000000000000000000" pitchFamily="2" charset="2"/>
              <a:buNone/>
              <a:defRPr/>
            </a:pPr>
            <a:r>
              <a:rPr lang="zh-CN" altLang="en-US" sz="2400" b="1" u="none" dirty="0">
                <a:solidFill>
                  <a:schemeClr val="bg2">
                    <a:lumMod val="60000"/>
                    <a:lumOff val="40000"/>
                  </a:schemeClr>
                </a:solidFill>
                <a:effectLst/>
                <a:latin typeface="华文新魏" panose="02010800040101010101" pitchFamily="2" charset="-122"/>
                <a:ea typeface="华文新魏" panose="02010800040101010101" pitchFamily="2" charset="-122"/>
              </a:rPr>
              <a:t>密码学与网络安全                        第三章 对称密钥加密技术</a:t>
            </a:r>
            <a:endParaRPr lang="en-US" altLang="zh-CN" sz="2400" b="1" u="none" dirty="0">
              <a:solidFill>
                <a:schemeClr val="bg2">
                  <a:lumMod val="60000"/>
                  <a:lumOff val="40000"/>
                </a:schemeClr>
              </a:solidFill>
              <a:effectLst/>
              <a:latin typeface="华文新魏" panose="02010800040101010101" pitchFamily="2" charset="-122"/>
              <a:ea typeface="华文新魏" panose="0201080004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节">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7" name="矩形 16"/>
          <p:cNvSpPr/>
          <p:nvPr userDrawn="1"/>
        </p:nvSpPr>
        <p:spPr>
          <a:xfrm>
            <a:off x="5888005" y="220578"/>
            <a:ext cx="307648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（一）对称密码基本概念</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一、对称密码概述</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3388"/>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5904148" y="220578"/>
            <a:ext cx="307648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（一）对称密码基本概念</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一、对称密码概述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6324624" y="220578"/>
            <a:ext cx="281359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（二）对称密码优缺点</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一、对称密码概述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6042008" y="220578"/>
            <a:ext cx="307648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（三）对称密码算法类型</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一、对称密码概述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045583" y="220578"/>
            <a:ext cx="309892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密钥扩展算法</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574574" y="220578"/>
            <a:ext cx="2569934"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解密算法</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5">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300192" y="220578"/>
            <a:ext cx="28344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（五）</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算法安全性</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6">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300192" y="220578"/>
            <a:ext cx="28344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（六）</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DES</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的变形算法</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三、分组密码算法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3388"/>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685800" y="3197225"/>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685800" y="1676401"/>
            <a:ext cx="7772400" cy="1538286"/>
          </a:xfrm>
        </p:spPr>
        <p:txBody>
          <a:bodyPr anchor="b"/>
          <a:lstStyle/>
          <a:p>
            <a:r>
              <a:rPr lang="zh-CN" altLang="en-US"/>
              <a:t>单击此处编辑母版标题样式</a:t>
            </a:r>
            <a:endParaRPr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9" name="日期占位符 3"/>
          <p:cNvSpPr>
            <a:spLocks noGrp="1"/>
          </p:cNvSpPr>
          <p:nvPr>
            <p:ph type="dt" sz="half" idx="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矩形 7"/>
          <p:cNvSpPr/>
          <p:nvPr/>
        </p:nvSpPr>
        <p:spPr>
          <a:xfrm>
            <a:off x="457200" y="1411288"/>
            <a:ext cx="82296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9" name="日期占位符 3"/>
          <p:cNvSpPr>
            <a:spLocks noGrp="1"/>
          </p:cNvSpPr>
          <p:nvPr>
            <p:ph type="dt" sz="half" idx="2"/>
          </p:nvPr>
        </p:nvSpPr>
        <p:spPr>
          <a:xfrm>
            <a:off x="73025"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nvPr>
        </p:nvSpPr>
        <p:spPr>
          <a:xfrm>
            <a:off x="5330825"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32000"/>
            <a:ext cx="8229600" cy="1143000"/>
          </a:xfrm>
        </p:spPr>
        <p:txBody>
          <a:bodyPr/>
          <a:lstStyle>
            <a:lvl1pPr>
              <a:defRPr sz="4000">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p:nvPr/>
        </p:nvSpPr>
        <p:spPr>
          <a:xfrm>
            <a:off x="685800" y="3143250"/>
            <a:ext cx="77724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日期占位符 3"/>
          <p:cNvSpPr>
            <a:spLocks noGrp="1"/>
          </p:cNvSpPr>
          <p:nvPr>
            <p:ph type="dt" sz="half" idx="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1288"/>
            <a:ext cx="82296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日期占位符 4"/>
          <p:cNvSpPr>
            <a:spLocks noGrp="1"/>
          </p:cNvSpPr>
          <p:nvPr>
            <p:ph type="dt" sz="half" idx="1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5"/>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矩形 7"/>
          <p:cNvSpPr/>
          <p:nvPr/>
        </p:nvSpPr>
        <p:spPr>
          <a:xfrm>
            <a:off x="457200" y="1411288"/>
            <a:ext cx="82296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日期占位符 6"/>
          <p:cNvSpPr>
            <a:spLocks noGrp="1"/>
          </p:cNvSpPr>
          <p:nvPr>
            <p:ph type="dt" sz="half" idx="1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7"/>
          <p:cNvSpPr>
            <a:spLocks noGrp="1"/>
          </p:cNvSpPr>
          <p:nvPr>
            <p:ph type="ftr" sz="quarter" idx="1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矩形 7"/>
          <p:cNvSpPr/>
          <p:nvPr/>
        </p:nvSpPr>
        <p:spPr>
          <a:xfrm>
            <a:off x="457200" y="1411288"/>
            <a:ext cx="82296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9" name="日期占位符 2"/>
          <p:cNvSpPr>
            <a:spLocks noGrp="1"/>
          </p:cNvSpPr>
          <p:nvPr>
            <p:ph type="dt" sz="half" idx="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8" name="日期占位符 1"/>
          <p:cNvSpPr>
            <a:spLocks noGrp="1"/>
          </p:cNvSpPr>
          <p:nvPr>
            <p:ph type="dt" sz="half" idx="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2"/>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3"/>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63" y="1054100"/>
            <a:ext cx="5903913"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lang="zh-CN" altLang="en-US"/>
              <a:t>单击此处编辑母版标题样式</a:t>
            </a:r>
            <a:endParaRPr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日期占位符 4"/>
          <p:cNvSpPr>
            <a:spLocks noGrp="1"/>
          </p:cNvSpPr>
          <p:nvPr>
            <p:ph type="dt" sz="half" idx="1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5"/>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lstStyle>
            <a:lvl1pPr algn="l">
              <a:defRPr sz="2400" b="0"/>
            </a:lvl1pPr>
          </a:lstStyle>
          <a:p>
            <a:r>
              <a:rPr lang="zh-CN" altLang="en-US"/>
              <a:t>单击此处编辑母版标题样式</a:t>
            </a:r>
            <a:endParaRPr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Wingdings 2" panose="05020102010507070707" pitchFamily="18" charset="2"/>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8" name="日期占位符 4"/>
          <p:cNvSpPr>
            <a:spLocks noGrp="1"/>
          </p:cNvSpPr>
          <p:nvPr>
            <p:ph type="dt" sz="half" idx="1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5"/>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p:nvPr/>
        </p:nvSpPr>
        <p:spPr>
          <a:xfrm>
            <a:off x="457200" y="1411288"/>
            <a:ext cx="8229600" cy="17463"/>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日期占位符 3"/>
          <p:cNvSpPr>
            <a:spLocks noGrp="1"/>
          </p:cNvSpPr>
          <p:nvPr>
            <p:ph type="dt" sz="half" idx="2"/>
          </p:nvPr>
        </p:nvSpPr>
        <p:spPr>
          <a:xfrm>
            <a:off x="76200" y="6400800"/>
            <a:ext cx="3200400" cy="284163"/>
          </a:xfrm>
          <a:prstGeom prst="rect">
            <a:avLst/>
          </a:prstGeom>
        </p:spPr>
        <p:txBody>
          <a:bodyPr vert="horz" rtlCol="0" anchor="b"/>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nvPr>
        </p:nvSpPr>
        <p:spPr>
          <a:xfrm>
            <a:off x="5334000" y="6400800"/>
            <a:ext cx="3733800" cy="284163"/>
          </a:xfrm>
          <a:prstGeom prst="rect">
            <a:avLst/>
          </a:prstGeom>
        </p:spPr>
        <p:txBody>
          <a:bodyPr vert="horz" rtlCol="0" anchor="ct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a:xfrm>
            <a:off x="4114800" y="6400800"/>
            <a:ext cx="914400" cy="284163"/>
          </a:xfrm>
          <a:prstGeom prst="rect">
            <a:avLst/>
          </a:prstGeom>
        </p:spPr>
        <p:txBody>
          <a:bodyPr vert="horz" lIns="45720" rIns="45720" rtlCol="0" anchor="ctr"/>
          <a:lstStyle/>
          <a:p>
            <a:pP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686568" cy="601188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609600" y="190500"/>
            <a:ext cx="7772400" cy="5334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62000" y="1447800"/>
            <a:ext cx="3810000" cy="17335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媒体占位符 3"/>
          <p:cNvSpPr>
            <a:spLocks noGrp="1"/>
          </p:cNvSpPr>
          <p:nvPr>
            <p:ph type="media" sz="half" idx="2"/>
          </p:nvPr>
        </p:nvSpPr>
        <p:spPr>
          <a:xfrm>
            <a:off x="4724400" y="1447800"/>
            <a:ext cx="3810000" cy="1733550"/>
          </a:xfrm>
        </p:spPr>
        <p:txBody>
          <a:bodyPr vert="horz" wrap="square" lIns="91440" tIns="45720" rIns="91440" bIns="45720" numCol="1" rtlCol="0" anchor="t" anchorCtr="0" compatLnSpc="1">
            <a:normAutofit/>
          </a:bodyPr>
          <a:lstStyle/>
          <a:p>
            <a:pPr marL="342900" marR="0" lvl="0" indent="-342900" algn="l" defTabSz="914400" rtl="0" eaLnBrk="0" fontAlgn="base" latinLnBrk="0" hangingPunct="0">
              <a:lnSpc>
                <a:spcPct val="100000"/>
              </a:lnSpc>
              <a:spcBef>
                <a:spcPct val="20000"/>
              </a:spcBef>
              <a:spcAft>
                <a:spcPct val="0"/>
              </a:spcAft>
              <a:buClr>
                <a:schemeClr val="tx2"/>
              </a:buClr>
              <a:buSzPct val="50000"/>
              <a:buFont typeface="Wingdings 2" panose="05020102010507070707" pitchFamily="18" charset="2"/>
              <a:buChar char="ß"/>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首页">
    <p:spTree>
      <p:nvGrpSpPr>
        <p:cNvPr id="1" name=""/>
        <p:cNvGrpSpPr/>
        <p:nvPr/>
      </p:nvGrpSpPr>
      <p:grpSpPr>
        <a:xfrm>
          <a:off x="0" y="0"/>
          <a:ext cx="0" cy="0"/>
          <a:chOff x="0" y="0"/>
          <a:chExt cx="0" cy="0"/>
        </a:xfrm>
      </p:grpSpPr>
      <p:pic>
        <p:nvPicPr>
          <p:cNvPr id="208898" name="Picture 2" descr="F:\教学\通信安全理论与技术（8）\备课\ppt上课母版材料\图片1--封面.png"/>
          <p:cNvPicPr>
            <a:picLocks noChangeAspect="1" noChangeArrowheads="1"/>
          </p:cNvPicPr>
          <p:nvPr userDrawn="1"/>
        </p:nvPicPr>
        <p:blipFill>
          <a:blip r:embed="rId2"/>
          <a:srcRect/>
          <a:stretch>
            <a:fillRect/>
          </a:stretch>
        </p:blipFill>
        <p:spPr bwMode="auto">
          <a:xfrm>
            <a:off x="-4763" y="1070022"/>
            <a:ext cx="9155113" cy="5791200"/>
          </a:xfrm>
          <a:prstGeom prst="rect">
            <a:avLst/>
          </a:prstGeom>
          <a:noFill/>
        </p:spPr>
      </p:pic>
      <p:sp>
        <p:nvSpPr>
          <p:cNvPr id="27" name="TextBox 26"/>
          <p:cNvSpPr txBox="1"/>
          <p:nvPr userDrawn="1"/>
        </p:nvSpPr>
        <p:spPr>
          <a:xfrm>
            <a:off x="1870037" y="2224071"/>
            <a:ext cx="7813783" cy="830997"/>
          </a:xfrm>
          <a:prstGeom prst="rect">
            <a:avLst/>
          </a:prstGeom>
          <a:noFill/>
        </p:spPr>
        <p:txBody>
          <a:bodyPr wrap="square" rtlCol="0">
            <a:spAutoFit/>
          </a:bodyPr>
          <a:lstStyle/>
          <a:p>
            <a:r>
              <a:rPr lang="zh-CN" altLang="en-US" sz="4800" u="none" dirty="0">
                <a:solidFill>
                  <a:srgbClr val="008000"/>
                </a:solidFill>
                <a:latin typeface="方正大黑简体" pitchFamily="65" charset="-122"/>
                <a:ea typeface="方正大黑简体" pitchFamily="65" charset="-122"/>
              </a:rPr>
              <a:t>第二讲  分组密码（一）</a:t>
            </a:r>
            <a:endParaRPr lang="zh-CN" altLang="en-US" sz="4800" u="none" dirty="0">
              <a:solidFill>
                <a:srgbClr val="008000"/>
              </a:solidFill>
              <a:latin typeface="方正大黑简体" pitchFamily="65" charset="-122"/>
              <a:ea typeface="方正大黑简体" pitchFamily="65"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回顾">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回顾</a:t>
            </a:r>
            <a:endParaRPr lang="zh-CN" altLang="en-US" u="none" dirty="0">
              <a:solidFill>
                <a:srgbClr val="008000"/>
              </a:solidFill>
              <a:latin typeface="方正大黑简体" pitchFamily="65" charset="-122"/>
              <a:ea typeface="方正大黑简体" pitchFamily="65" charset="-122"/>
            </a:endParaRPr>
          </a:p>
        </p:txBody>
      </p:sp>
      <p:grpSp>
        <p:nvGrpSpPr>
          <p:cNvPr id="5" name="组合 4"/>
          <p:cNvGrpSpPr/>
          <p:nvPr userDrawn="1"/>
        </p:nvGrpSpPr>
        <p:grpSpPr>
          <a:xfrm>
            <a:off x="-108520" y="-63388"/>
            <a:ext cx="9252520" cy="1124930"/>
            <a:chOff x="-108520" y="-63388"/>
            <a:chExt cx="9252520" cy="1124930"/>
          </a:xfrm>
        </p:grpSpPr>
        <p:sp>
          <p:nvSpPr>
            <p:cNvPr id="6" name="矩形 5"/>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第二讲  分组密码（一）</a:t>
            </a:r>
            <a:endParaRPr lang="zh-CN" altLang="en-US" u="none" dirty="0">
              <a:solidFill>
                <a:srgbClr val="008000"/>
              </a:solidFill>
              <a:latin typeface="方正大黑简体" pitchFamily="65" charset="-122"/>
              <a:ea typeface="方正大黑简体" pitchFamily="65" charset="-122"/>
            </a:endParaRPr>
          </a:p>
        </p:txBody>
      </p:sp>
      <p:grpSp>
        <p:nvGrpSpPr>
          <p:cNvPr id="5" name="组合 4"/>
          <p:cNvGrpSpPr/>
          <p:nvPr userDrawn="1"/>
        </p:nvGrpSpPr>
        <p:grpSpPr>
          <a:xfrm>
            <a:off x="-108520" y="-63388"/>
            <a:ext cx="9252520" cy="1124930"/>
            <a:chOff x="-108520" y="-63388"/>
            <a:chExt cx="9252520" cy="1124930"/>
          </a:xfrm>
        </p:grpSpPr>
        <p:sp>
          <p:nvSpPr>
            <p:cNvPr id="6" name="矩形 5"/>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对称密钥密码概述">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一、对称密码概述</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小结</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3388"/>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1" Type="http://schemas.openxmlformats.org/officeDocument/2006/relationships/theme" Target="../theme/theme1.xml"/><Relationship Id="rId30" Type="http://schemas.openxmlformats.org/officeDocument/2006/relationships/image" Target="../media/image8.png"/><Relationship Id="rId3" Type="http://schemas.openxmlformats.org/officeDocument/2006/relationships/slideLayout" Target="../slideLayouts/slideLayout3.xml"/><Relationship Id="rId29" Type="http://schemas.openxmlformats.org/officeDocument/2006/relationships/image" Target="../media/image7.png"/><Relationship Id="rId28" Type="http://schemas.openxmlformats.org/officeDocument/2006/relationships/image" Target="../media/image6.png"/><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3" Type="http://schemas.openxmlformats.org/officeDocument/2006/relationships/theme" Target="../theme/theme2.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0186" name="Rectangle 42"/>
          <p:cNvSpPr>
            <a:spLocks noGrp="1" noChangeArrowheads="1"/>
          </p:cNvSpPr>
          <p:nvPr>
            <p:ph type="title"/>
          </p:nvPr>
        </p:nvSpPr>
        <p:spPr bwMode="auto">
          <a:xfrm>
            <a:off x="457200" y="4318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390187" name="Rectangle 43"/>
          <p:cNvSpPr>
            <a:spLocks noGrp="1" noChangeArrowheads="1"/>
          </p:cNvSpPr>
          <p:nvPr>
            <p:ph type="body" idx="1"/>
          </p:nvPr>
        </p:nvSpPr>
        <p:spPr bwMode="auto">
          <a:xfrm>
            <a:off x="457200" y="1600200"/>
            <a:ext cx="8229600" cy="5040313"/>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ctr" rtl="0" eaLnBrk="0" fontAlgn="base" hangingPunct="0">
        <a:spcBef>
          <a:spcPct val="0"/>
        </a:spcBef>
        <a:spcAft>
          <a:spcPct val="0"/>
        </a:spcAft>
        <a:defRPr sz="4400" b="1">
          <a:solidFill>
            <a:schemeClr val="accent4">
              <a:lumMod val="10000"/>
            </a:schemeClr>
          </a:solidFill>
          <a:effectLst/>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20000"/>
        </a:lnSpc>
        <a:spcBef>
          <a:spcPts val="600"/>
        </a:spcBef>
        <a:spcAft>
          <a:spcPct val="0"/>
        </a:spcAft>
        <a:buClr>
          <a:schemeClr val="hlink"/>
        </a:buClr>
        <a:buSzPct val="90000"/>
        <a:buFont typeface="Wingdings" panose="05000000000000000000" pitchFamily="2" charset="2"/>
        <a:buBlip>
          <a:blip r:embed="rId28"/>
        </a:buBlip>
        <a:defRPr sz="3200" b="1">
          <a:solidFill>
            <a:schemeClr val="accent4">
              <a:lumMod val="10000"/>
            </a:schemeClr>
          </a:solidFill>
          <a:effectLst/>
          <a:latin typeface="黑体" panose="02010609060101010101" pitchFamily="49" charset="-122"/>
          <a:ea typeface="黑体" panose="02010609060101010101" pitchFamily="49" charset="-122"/>
          <a:cs typeface="+mn-cs"/>
        </a:defRPr>
      </a:lvl1pPr>
      <a:lvl2pPr marL="742950" indent="-285750" algn="l" rtl="0" eaLnBrk="0" fontAlgn="base" hangingPunct="0">
        <a:lnSpc>
          <a:spcPct val="120000"/>
        </a:lnSpc>
        <a:spcBef>
          <a:spcPts val="600"/>
        </a:spcBef>
        <a:spcAft>
          <a:spcPct val="0"/>
        </a:spcAft>
        <a:buClr>
          <a:srgbClr val="00FF00"/>
        </a:buClr>
        <a:buFont typeface="Wingdings" panose="05000000000000000000" pitchFamily="2" charset="2"/>
        <a:buChar char="l"/>
        <a:defRPr sz="2800" b="1">
          <a:solidFill>
            <a:schemeClr val="accent4">
              <a:lumMod val="10000"/>
            </a:schemeClr>
          </a:solidFill>
          <a:effectLst/>
          <a:latin typeface="华文中宋" panose="02010600040101010101" pitchFamily="2" charset="-122"/>
          <a:ea typeface="华文中宋" panose="02010600040101010101" pitchFamily="2" charset="-122"/>
        </a:defRPr>
      </a:lvl2pPr>
      <a:lvl3pPr marL="1143000" indent="-228600" algn="l" rtl="0" eaLnBrk="0" fontAlgn="base" hangingPunct="0">
        <a:lnSpc>
          <a:spcPct val="120000"/>
        </a:lnSpc>
        <a:spcBef>
          <a:spcPts val="600"/>
        </a:spcBef>
        <a:spcAft>
          <a:spcPct val="0"/>
        </a:spcAft>
        <a:buClr>
          <a:schemeClr val="accent2"/>
        </a:buClr>
        <a:buSzPct val="90000"/>
        <a:buFont typeface="Wingdings" panose="05000000000000000000" pitchFamily="2" charset="2"/>
        <a:buBlip>
          <a:blip r:embed="rId29"/>
        </a:buBlip>
        <a:defRPr sz="2400" b="1">
          <a:solidFill>
            <a:schemeClr val="accent4">
              <a:lumMod val="10000"/>
            </a:schemeClr>
          </a:solidFill>
          <a:effectLst/>
          <a:latin typeface="华文中宋" panose="02010600040101010101" pitchFamily="2" charset="-122"/>
          <a:ea typeface="华文中宋" panose="02010600040101010101" pitchFamily="2" charset="-122"/>
        </a:defRPr>
      </a:lvl3pPr>
      <a:lvl4pPr marL="1600200" indent="-228600" algn="l" rtl="0" eaLnBrk="0" fontAlgn="base" hangingPunct="0">
        <a:lnSpc>
          <a:spcPct val="120000"/>
        </a:lnSpc>
        <a:spcBef>
          <a:spcPts val="600"/>
        </a:spcBef>
        <a:spcAft>
          <a:spcPct val="0"/>
        </a:spcAft>
        <a:buFont typeface="Wingdings" panose="05000000000000000000" pitchFamily="2" charset="2"/>
        <a:buChar char="Ø"/>
        <a:defRPr sz="2000" b="1">
          <a:solidFill>
            <a:schemeClr val="accent4">
              <a:lumMod val="10000"/>
            </a:schemeClr>
          </a:solidFill>
          <a:effectLst/>
          <a:latin typeface="华文中宋" panose="02010600040101010101" pitchFamily="2" charset="-122"/>
          <a:ea typeface="华文中宋" panose="02010600040101010101" pitchFamily="2" charset="-122"/>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0"/>
        </a:buBlip>
        <a:defRPr sz="2000" b="1">
          <a:solidFill>
            <a:schemeClr val="accent4">
              <a:lumMod val="10000"/>
            </a:schemeClr>
          </a:solidFill>
          <a:effectLst/>
          <a:latin typeface="华文中宋" panose="02010600040101010101" pitchFamily="2" charset="-122"/>
          <a:ea typeface="华文中宋" panose="02010600040101010101" pitchFamily="2" charset="-122"/>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30"/>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30"/>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30"/>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30"/>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en-US" altLang="zh-CN" dirty="0"/>
          </a:p>
        </p:txBody>
      </p:sp>
      <p:sp>
        <p:nvSpPr>
          <p:cNvPr id="1027" name="文本占位符 2"/>
          <p:cNvSpPr>
            <a:spLocks noGrp="1"/>
          </p:cNvSpPr>
          <p:nvPr>
            <p:ph type="body" idx="1"/>
          </p:nvPr>
        </p:nvSpPr>
        <p:spPr>
          <a:xfrm>
            <a:off x="457200" y="1600200"/>
            <a:ext cx="8229600" cy="46863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日期占位符 3"/>
          <p:cNvSpPr>
            <a:spLocks noGrp="1"/>
          </p:cNvSpPr>
          <p:nvPr>
            <p:ph type="dt" sz="half" idx="2"/>
          </p:nvPr>
        </p:nvSpPr>
        <p:spPr>
          <a:xfrm>
            <a:off x="76200" y="6400800"/>
            <a:ext cx="3200400" cy="284163"/>
          </a:xfrm>
          <a:prstGeom prst="rect">
            <a:avLst/>
          </a:prstGeom>
        </p:spPr>
        <p:txBody>
          <a:bodyPr vert="horz" rtlCol="0" anchor="b"/>
          <a:lstStyle>
            <a:lvl1pPr algn="l" eaLnBrk="1" latinLnBrk="0" hangingPunct="1">
              <a:defRPr kumimoji="0" sz="1100">
                <a:solidFill>
                  <a:schemeClr val="tx2">
                    <a:lumMod val="75000"/>
                    <a:lumOff val="25000"/>
                  </a:schemeClr>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5334000" y="6400800"/>
            <a:ext cx="3733800" cy="284163"/>
          </a:xfrm>
          <a:prstGeom prst="rect">
            <a:avLst/>
          </a:prstGeom>
        </p:spPr>
        <p:txBody>
          <a:bodyPr vert="horz" rtlCol="0" anchor="ctr"/>
          <a:lstStyle>
            <a:lvl1pPr algn="r" eaLnBrk="1" latinLnBrk="0" hangingPunct="1">
              <a:defRPr kumimoji="0" sz="1100">
                <a:solidFill>
                  <a:schemeClr val="tx2">
                    <a:lumMod val="75000"/>
                    <a:lumOff val="25000"/>
                  </a:schemeClr>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100" b="1" i="0" u="none" strike="noStrike" kern="1200" cap="none" spc="0" normalizeH="0" baseline="0" noProof="0">
              <a:ln>
                <a:noFill/>
              </a:ln>
              <a:solidFill>
                <a:schemeClr val="tx2">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4114800" y="6400800"/>
            <a:ext cx="914400" cy="284163"/>
          </a:xfrm>
          <a:prstGeom prst="rect">
            <a:avLst/>
          </a:prstGeom>
          <a:noFill/>
        </p:spPr>
        <p:txBody>
          <a:bodyPr vert="horz" lIns="45720" rIns="45720" rtlCol="0" anchor="ctr"/>
          <a:lstStyle>
            <a:lvl1pPr>
              <a:defRPr sz="1100" b="0">
                <a:solidFill>
                  <a:srgbClr val="636363"/>
                </a:solidFill>
              </a:defRPr>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
        <p:nvSpPr>
          <p:cNvPr id="10" name="Text Box 9"/>
          <p:cNvSpPr txBox="1">
            <a:spLocks noChangeArrowheads="1"/>
          </p:cNvSpPr>
          <p:nvPr/>
        </p:nvSpPr>
        <p:spPr bwMode="auto">
          <a:xfrm>
            <a:off x="8750300" y="6592888"/>
            <a:ext cx="304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l" eaLnBrk="1" hangingPunct="1">
              <a:spcBef>
                <a:spcPct val="50000"/>
              </a:spcBef>
            </a:pPr>
            <a:fld id="{9A0DB2DC-4C9A-4742-B13C-FB6460FD3503}" type="slidenum">
              <a:rPr lang="en-US" altLang="zh-CN" sz="1400" b="0" dirty="0">
                <a:solidFill>
                  <a:schemeClr val="tx1"/>
                </a:solidFill>
                <a:latin typeface="Times New Roman" panose="02020603050405020304" pitchFamily="18" charset="0"/>
              </a:rPr>
            </a:fld>
            <a:endParaRPr lang="en-US" altLang="zh-CN" sz="1400" b="0" dirty="0">
              <a:solidFill>
                <a:schemeClr val="tx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Franklin Gothic Medium" panose="020B0603020102020204" pitchFamily="34" charset="0"/>
          <a:ea typeface="微软雅黑" panose="020B0503020204020204" pitchFamily="34"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6.png"/><Relationship Id="rId1"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8.png"/><Relationship Id="rId1" Type="http://schemas.openxmlformats.org/officeDocument/2006/relationships/image" Target="../media/image7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vmlDrawing" Target="../drawings/vmlDrawing14.vml"/><Relationship Id="rId3" Type="http://schemas.openxmlformats.org/officeDocument/2006/relationships/slideLayout" Target="../slideLayouts/slideLayout15.xml"/><Relationship Id="rId2" Type="http://schemas.openxmlformats.org/officeDocument/2006/relationships/image" Target="../media/image73.wmf"/><Relationship Id="rId1" Type="http://schemas.openxmlformats.org/officeDocument/2006/relationships/oleObject" Target="../embeddings/oleObject17.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5.xml"/><Relationship Id="rId1" Type="http://schemas.openxmlformats.org/officeDocument/2006/relationships/image" Target="../media/image7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5.xml"/><Relationship Id="rId1" Type="http://schemas.openxmlformats.org/officeDocument/2006/relationships/image" Target="../media/image7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15.xml"/><Relationship Id="rId2" Type="http://schemas.openxmlformats.org/officeDocument/2006/relationships/image" Target="../media/image81.png"/><Relationship Id="rId1" Type="http://schemas.openxmlformats.org/officeDocument/2006/relationships/image" Target="../media/image80.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2.png"/><Relationship Id="rId1" Type="http://schemas.openxmlformats.org/officeDocument/2006/relationships/image" Target="../media/image80.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5.xml"/><Relationship Id="rId2" Type="http://schemas.openxmlformats.org/officeDocument/2006/relationships/image" Target="../media/image86.png"/><Relationship Id="rId1" Type="http://schemas.openxmlformats.org/officeDocument/2006/relationships/image" Target="../media/image8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vmlDrawing" Target="../drawings/vmlDrawing15.vml"/><Relationship Id="rId5" Type="http://schemas.openxmlformats.org/officeDocument/2006/relationships/slideLayout" Target="../slideLayouts/slideLayout15.xml"/><Relationship Id="rId4" Type="http://schemas.openxmlformats.org/officeDocument/2006/relationships/image" Target="../media/image88.wmf"/><Relationship Id="rId3" Type="http://schemas.openxmlformats.org/officeDocument/2006/relationships/oleObject" Target="../embeddings/oleObject19.bin"/><Relationship Id="rId2" Type="http://schemas.openxmlformats.org/officeDocument/2006/relationships/image" Target="../media/image87.wmf"/><Relationship Id="rId1" Type="http://schemas.openxmlformats.org/officeDocument/2006/relationships/oleObject" Target="../embeddings/oleObject18.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15.xml"/><Relationship Id="rId2" Type="http://schemas.openxmlformats.org/officeDocument/2006/relationships/image" Target="../media/image89.wmf"/><Relationship Id="rId1" Type="http://schemas.openxmlformats.org/officeDocument/2006/relationships/oleObject" Target="../embeddings/oleObject20.bin"/></Relationships>
</file>

<file path=ppt/slides/_rels/slide125.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15.xml"/><Relationship Id="rId4" Type="http://schemas.openxmlformats.org/officeDocument/2006/relationships/image" Target="../media/image91.wmf"/><Relationship Id="rId3" Type="http://schemas.openxmlformats.org/officeDocument/2006/relationships/oleObject" Target="../embeddings/oleObject22.bin"/><Relationship Id="rId2" Type="http://schemas.openxmlformats.org/officeDocument/2006/relationships/image" Target="../media/image90.wmf"/><Relationship Id="rId1" Type="http://schemas.openxmlformats.org/officeDocument/2006/relationships/oleObject" Target="../embeddings/oleObject21.bin"/></Relationships>
</file>

<file path=ppt/slides/_rels/slide12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5.xml"/><Relationship Id="rId2" Type="http://schemas.openxmlformats.org/officeDocument/2006/relationships/image" Target="../media/image92.wmf"/><Relationship Id="rId1" Type="http://schemas.openxmlformats.org/officeDocument/2006/relationships/oleObject" Target="../embeddings/oleObject23.bin"/></Relationships>
</file>

<file path=ppt/slides/_rels/slide127.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96.wmf"/><Relationship Id="rId7" Type="http://schemas.openxmlformats.org/officeDocument/2006/relationships/oleObject" Target="../embeddings/oleObject27.bin"/><Relationship Id="rId6" Type="http://schemas.openxmlformats.org/officeDocument/2006/relationships/image" Target="../media/image95.wmf"/><Relationship Id="rId5" Type="http://schemas.openxmlformats.org/officeDocument/2006/relationships/oleObject" Target="../embeddings/oleObject26.bin"/><Relationship Id="rId4" Type="http://schemas.openxmlformats.org/officeDocument/2006/relationships/image" Target="../media/image94.wmf"/><Relationship Id="rId3" Type="http://schemas.openxmlformats.org/officeDocument/2006/relationships/oleObject" Target="../embeddings/oleObject25.bin"/><Relationship Id="rId2" Type="http://schemas.openxmlformats.org/officeDocument/2006/relationships/image" Target="../media/image93.wmf"/><Relationship Id="rId12" Type="http://schemas.openxmlformats.org/officeDocument/2006/relationships/vmlDrawing" Target="../drawings/vmlDrawing19.vml"/><Relationship Id="rId11" Type="http://schemas.openxmlformats.org/officeDocument/2006/relationships/slideLayout" Target="../slideLayouts/slideLayout15.xml"/><Relationship Id="rId10" Type="http://schemas.openxmlformats.org/officeDocument/2006/relationships/image" Target="../media/image97.wmf"/><Relationship Id="rId1" Type="http://schemas.openxmlformats.org/officeDocument/2006/relationships/oleObject" Target="../embeddings/oleObject24.bin"/></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15.xml"/><Relationship Id="rId2" Type="http://schemas.openxmlformats.org/officeDocument/2006/relationships/image" Target="../media/image98.wmf"/><Relationship Id="rId1" Type="http://schemas.openxmlformats.org/officeDocument/2006/relationships/oleObject" Target="../embeddings/oleObject29.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0.xml"/><Relationship Id="rId1"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25.jpeg"/><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9.xml"/><Relationship Id="rId1" Type="http://schemas.openxmlformats.org/officeDocument/2006/relationships/image" Target="../media/image29.emf"/></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vml"/><Relationship Id="rId3" Type="http://schemas.openxmlformats.org/officeDocument/2006/relationships/slideLayout" Target="../slideLayouts/slideLayout19.xml"/><Relationship Id="rId2" Type="http://schemas.openxmlformats.org/officeDocument/2006/relationships/image" Target="../media/image30.emf"/><Relationship Id="rId1"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2.vml"/><Relationship Id="rId4" Type="http://schemas.openxmlformats.org/officeDocument/2006/relationships/slideLayout" Target="../slideLayouts/slideLayout19.xml"/><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9.xml"/><Relationship Id="rId2" Type="http://schemas.openxmlformats.org/officeDocument/2006/relationships/image" Target="../media/image33.emf"/><Relationship Id="rId1" Type="http://schemas.openxmlformats.org/officeDocument/2006/relationships/image" Target="../media/image3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9.xml"/><Relationship Id="rId2" Type="http://schemas.openxmlformats.org/officeDocument/2006/relationships/image" Target="../media/image35.png"/><Relationship Id="rId1" Type="http://schemas.openxmlformats.org/officeDocument/2006/relationships/image" Target="../media/image2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3.vml"/><Relationship Id="rId3" Type="http://schemas.openxmlformats.org/officeDocument/2006/relationships/slideLayout" Target="../slideLayouts/slideLayout14.xml"/><Relationship Id="rId2" Type="http://schemas.openxmlformats.org/officeDocument/2006/relationships/image" Target="../media/image36.emf"/><Relationship Id="rId1"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4.vml"/><Relationship Id="rId3" Type="http://schemas.openxmlformats.org/officeDocument/2006/relationships/slideLayout" Target="../slideLayouts/slideLayout14.xml"/><Relationship Id="rId2" Type="http://schemas.openxmlformats.org/officeDocument/2006/relationships/image" Target="../media/image38.emf"/><Relationship Id="rId1"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image" Target="../media/image42.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image" Target="../media/image43.emf"/></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51.emf"/><Relationship Id="rId7" Type="http://schemas.openxmlformats.org/officeDocument/2006/relationships/image" Target="../media/image50.e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44.e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emf"/></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4.xml"/><Relationship Id="rId2" Type="http://schemas.openxmlformats.org/officeDocument/2006/relationships/image" Target="../media/image53.png"/><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4.xml"/><Relationship Id="rId1" Type="http://schemas.openxmlformats.org/officeDocument/2006/relationships/image" Target="../media/image37.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5.vml"/><Relationship Id="rId3" Type="http://schemas.openxmlformats.org/officeDocument/2006/relationships/slideLayout" Target="../slideLayouts/slideLayout24.xml"/><Relationship Id="rId2" Type="http://schemas.openxmlformats.org/officeDocument/2006/relationships/image" Target="../media/image54.emf"/><Relationship Id="rId1"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5.emf"/><Relationship Id="rId1"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55.emf"/><Relationship Id="rId1"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vmlDrawing" Target="../drawings/vmlDrawing8.vml"/><Relationship Id="rId3" Type="http://schemas.openxmlformats.org/officeDocument/2006/relationships/slideLayout" Target="../slideLayouts/slideLayout26.xml"/><Relationship Id="rId2" Type="http://schemas.openxmlformats.org/officeDocument/2006/relationships/image" Target="../media/image60.wmf"/><Relationship Id="rId1" Type="http://schemas.openxmlformats.org/officeDocument/2006/relationships/oleObject" Target="../embeddings/oleObject8.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vmlDrawing" Target="../drawings/vmlDrawing9.vml"/><Relationship Id="rId5" Type="http://schemas.openxmlformats.org/officeDocument/2006/relationships/slideLayout" Target="../slideLayouts/slideLayout27.xml"/><Relationship Id="rId4" Type="http://schemas.openxmlformats.org/officeDocument/2006/relationships/image" Target="../media/image62.emf"/><Relationship Id="rId3" Type="http://schemas.openxmlformats.org/officeDocument/2006/relationships/oleObject" Target="../embeddings/oleObject10.bin"/><Relationship Id="rId2" Type="http://schemas.openxmlformats.org/officeDocument/2006/relationships/image" Target="../media/image61.emf"/><Relationship Id="rId1"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vmlDrawing" Target="../drawings/vmlDrawing10.vml"/><Relationship Id="rId3" Type="http://schemas.openxmlformats.org/officeDocument/2006/relationships/slideLayout" Target="../slideLayouts/slideLayout27.xml"/><Relationship Id="rId2" Type="http://schemas.openxmlformats.org/officeDocument/2006/relationships/image" Target="../media/image61.emf"/><Relationship Id="rId1" Type="http://schemas.openxmlformats.org/officeDocument/2006/relationships/oleObject" Target="../embeddings/oleObject11.bin"/></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vmlDrawing" Target="../drawings/vmlDrawing11.vml"/><Relationship Id="rId5" Type="http://schemas.openxmlformats.org/officeDocument/2006/relationships/slideLayout" Target="../slideLayouts/slideLayout27.xml"/><Relationship Id="rId4" Type="http://schemas.openxmlformats.org/officeDocument/2006/relationships/image" Target="../media/image64.emf"/><Relationship Id="rId3" Type="http://schemas.openxmlformats.org/officeDocument/2006/relationships/oleObject" Target="../embeddings/oleObject13.bin"/><Relationship Id="rId2" Type="http://schemas.openxmlformats.org/officeDocument/2006/relationships/image" Target="../media/image63.emf"/><Relationship Id="rId1" Type="http://schemas.openxmlformats.org/officeDocument/2006/relationships/oleObject" Target="../embeddings/oleObject12.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66.emf"/><Relationship Id="rId5" Type="http://schemas.openxmlformats.org/officeDocument/2006/relationships/oleObject" Target="../embeddings/oleObject15.bin"/><Relationship Id="rId4" Type="http://schemas.openxmlformats.org/officeDocument/2006/relationships/tags" Target="../tags/tag2.xml"/><Relationship Id="rId3" Type="http://schemas.openxmlformats.org/officeDocument/2006/relationships/image" Target="../media/image65.emf"/><Relationship Id="rId2" Type="http://schemas.openxmlformats.org/officeDocument/2006/relationships/oleObject" Target="../embeddings/oleObject14.bin"/><Relationship Id="rId11" Type="http://schemas.openxmlformats.org/officeDocument/2006/relationships/notesSlide" Target="../notesSlides/notesSlide60.xml"/><Relationship Id="rId10" Type="http://schemas.openxmlformats.org/officeDocument/2006/relationships/vmlDrawing" Target="../drawings/vmlDrawing12.v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15.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vmlDrawing" Target="../drawings/vmlDrawing13.vml"/><Relationship Id="rId3" Type="http://schemas.openxmlformats.org/officeDocument/2006/relationships/slideLayout" Target="../slideLayouts/slideLayout15.xml"/><Relationship Id="rId2" Type="http://schemas.openxmlformats.org/officeDocument/2006/relationships/image" Target="../media/image73.wmf"/><Relationship Id="rId1" Type="http://schemas.openxmlformats.org/officeDocument/2006/relationships/oleObject" Target="../embeddings/oleObject16.bin"/></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6861" y="1058979"/>
            <a:ext cx="8374134" cy="5400600"/>
            <a:chOff x="518346" y="1124744"/>
            <a:chExt cx="8374134" cy="5400600"/>
          </a:xfrm>
        </p:grpSpPr>
        <p:grpSp>
          <p:nvGrpSpPr>
            <p:cNvPr id="16" name="组合 3"/>
            <p:cNvGrpSpPr/>
            <p:nvPr/>
          </p:nvGrpSpPr>
          <p:grpSpPr>
            <a:xfrm>
              <a:off x="518346" y="1441478"/>
              <a:ext cx="7806687" cy="5083866"/>
              <a:chOff x="438410" y="1369469"/>
              <a:chExt cx="7806687" cy="5083866"/>
            </a:xfrm>
          </p:grpSpPr>
          <p:sp>
            <p:nvSpPr>
              <p:cNvPr id="23" name="形状 22"/>
              <p:cNvSpPr/>
              <p:nvPr/>
            </p:nvSpPr>
            <p:spPr>
              <a:xfrm rot="4396374">
                <a:off x="2216508" y="324038"/>
                <a:ext cx="4983157" cy="7074020"/>
              </a:xfrm>
              <a:prstGeom prst="swooshArrow">
                <a:avLst>
                  <a:gd name="adj1" fmla="val 16310"/>
                  <a:gd name="adj2" fmla="val 17280"/>
                </a:avLst>
              </a:prstGeom>
              <a:solidFill>
                <a:srgbClr val="00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4" name="椭圆 23"/>
              <p:cNvSpPr/>
              <p:nvPr/>
            </p:nvSpPr>
            <p:spPr>
              <a:xfrm>
                <a:off x="3945423" y="2636911"/>
                <a:ext cx="114593" cy="114593"/>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5" name="椭圆 24"/>
              <p:cNvSpPr/>
              <p:nvPr/>
            </p:nvSpPr>
            <p:spPr>
              <a:xfrm>
                <a:off x="6148248" y="3573015"/>
                <a:ext cx="152830" cy="164682"/>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7" name="任意多边形: 形状 8"/>
              <p:cNvSpPr/>
              <p:nvPr/>
            </p:nvSpPr>
            <p:spPr>
              <a:xfrm>
                <a:off x="438410" y="2381784"/>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zh-CN" altLang="en-US" sz="1800" kern="1200" dirty="0"/>
                  <a:t>远古</a:t>
                </a:r>
                <a:endParaRPr lang="zh-CN" altLang="en-US" sz="1800" kern="1200" dirty="0"/>
              </a:p>
            </p:txBody>
          </p:sp>
          <p:sp>
            <p:nvSpPr>
              <p:cNvPr id="28" name="任意多边形: 形状 9"/>
              <p:cNvSpPr/>
              <p:nvPr/>
            </p:nvSpPr>
            <p:spPr>
              <a:xfrm>
                <a:off x="1784314" y="1376685"/>
                <a:ext cx="1504240" cy="841053"/>
              </a:xfrm>
              <a:custGeom>
                <a:avLst/>
                <a:gdLst>
                  <a:gd name="connsiteX0" fmla="*/ 0 w 3122410"/>
                  <a:gd name="connsiteY0" fmla="*/ 0 h 841053"/>
                  <a:gd name="connsiteX1" fmla="*/ 3122410 w 3122410"/>
                  <a:gd name="connsiteY1" fmla="*/ 0 h 841053"/>
                  <a:gd name="connsiteX2" fmla="*/ 3122410 w 3122410"/>
                  <a:gd name="connsiteY2" fmla="*/ 841053 h 841053"/>
                  <a:gd name="connsiteX3" fmla="*/ 0 w 3122410"/>
                  <a:gd name="connsiteY3" fmla="*/ 841053 h 841053"/>
                  <a:gd name="connsiteX4" fmla="*/ 0 w 3122410"/>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410" h="841053">
                    <a:moveTo>
                      <a:pt x="0" y="0"/>
                    </a:moveTo>
                    <a:lnTo>
                      <a:pt x="3122410" y="0"/>
                    </a:lnTo>
                    <a:lnTo>
                      <a:pt x="3122410"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u="none" kern="1200" dirty="0">
                    <a:solidFill>
                      <a:schemeClr val="accent4">
                        <a:lumMod val="10000"/>
                      </a:schemeClr>
                    </a:solidFill>
                    <a:latin typeface="黑体" panose="02010609060101010101" pitchFamily="49" charset="-122"/>
                    <a:ea typeface="黑体" panose="02010609060101010101" pitchFamily="49" charset="-122"/>
                  </a:rPr>
                  <a:t>古典密码</a:t>
                </a:r>
                <a:endParaRPr lang="zh-CN" altLang="en-US" sz="2600" u="none" kern="1200" dirty="0">
                  <a:solidFill>
                    <a:schemeClr val="accent4">
                      <a:lumMod val="10000"/>
                    </a:schemeClr>
                  </a:solidFill>
                  <a:latin typeface="黑体" panose="02010609060101010101" pitchFamily="49" charset="-122"/>
                  <a:ea typeface="黑体" panose="02010609060101010101" pitchFamily="49" charset="-122"/>
                </a:endParaRPr>
              </a:p>
            </p:txBody>
          </p:sp>
          <p:sp>
            <p:nvSpPr>
              <p:cNvPr id="30" name="任意多边形: 形状 11"/>
              <p:cNvSpPr/>
              <p:nvPr/>
            </p:nvSpPr>
            <p:spPr>
              <a:xfrm>
                <a:off x="5887692" y="5597688"/>
                <a:ext cx="1404083" cy="841053"/>
              </a:xfrm>
              <a:custGeom>
                <a:avLst/>
                <a:gdLst>
                  <a:gd name="connsiteX0" fmla="*/ 0 w 1908139"/>
                  <a:gd name="connsiteY0" fmla="*/ 0 h 841053"/>
                  <a:gd name="connsiteX1" fmla="*/ 1908139 w 1908139"/>
                  <a:gd name="connsiteY1" fmla="*/ 0 h 841053"/>
                  <a:gd name="connsiteX2" fmla="*/ 1908139 w 1908139"/>
                  <a:gd name="connsiteY2" fmla="*/ 841053 h 841053"/>
                  <a:gd name="connsiteX3" fmla="*/ 0 w 1908139"/>
                  <a:gd name="connsiteY3" fmla="*/ 841053 h 841053"/>
                  <a:gd name="connsiteX4" fmla="*/ 0 w 1908139"/>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39" h="841053">
                    <a:moveTo>
                      <a:pt x="0" y="0"/>
                    </a:moveTo>
                    <a:lnTo>
                      <a:pt x="1908139" y="0"/>
                    </a:lnTo>
                    <a:lnTo>
                      <a:pt x="1908139"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u="none" kern="1200" dirty="0">
                    <a:solidFill>
                      <a:schemeClr val="accent4">
                        <a:lumMod val="10000"/>
                      </a:schemeClr>
                    </a:solidFill>
                    <a:latin typeface="黑体" panose="02010609060101010101" pitchFamily="49" charset="-122"/>
                    <a:ea typeface="黑体" panose="02010609060101010101" pitchFamily="49" charset="-122"/>
                  </a:rPr>
                  <a:t>现代密码</a:t>
                </a:r>
                <a:endParaRPr lang="zh-CN" altLang="en-US" sz="2600" u="none" kern="1200" dirty="0">
                  <a:solidFill>
                    <a:schemeClr val="accent4">
                      <a:lumMod val="10000"/>
                    </a:schemeClr>
                  </a:solidFill>
                  <a:latin typeface="黑体" panose="02010609060101010101" pitchFamily="49" charset="-122"/>
                  <a:ea typeface="黑体" panose="02010609060101010101" pitchFamily="49" charset="-122"/>
                </a:endParaRPr>
              </a:p>
            </p:txBody>
          </p:sp>
          <p:sp>
            <p:nvSpPr>
              <p:cNvPr id="31" name="任意多边形: 形状 12"/>
              <p:cNvSpPr/>
              <p:nvPr/>
            </p:nvSpPr>
            <p:spPr>
              <a:xfrm>
                <a:off x="4283968" y="5612282"/>
                <a:ext cx="2891121" cy="841053"/>
              </a:xfrm>
              <a:custGeom>
                <a:avLst/>
                <a:gdLst>
                  <a:gd name="connsiteX0" fmla="*/ 0 w 2891121"/>
                  <a:gd name="connsiteY0" fmla="*/ 0 h 841053"/>
                  <a:gd name="connsiteX1" fmla="*/ 2891121 w 2891121"/>
                  <a:gd name="connsiteY1" fmla="*/ 0 h 841053"/>
                  <a:gd name="connsiteX2" fmla="*/ 2891121 w 2891121"/>
                  <a:gd name="connsiteY2" fmla="*/ 841053 h 841053"/>
                  <a:gd name="connsiteX3" fmla="*/ 0 w 2891121"/>
                  <a:gd name="connsiteY3" fmla="*/ 841053 h 841053"/>
                  <a:gd name="connsiteX4" fmla="*/ 0 w 2891121"/>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121" h="841053">
                    <a:moveTo>
                      <a:pt x="0" y="0"/>
                    </a:moveTo>
                    <a:lnTo>
                      <a:pt x="2891121" y="0"/>
                    </a:lnTo>
                    <a:lnTo>
                      <a:pt x="2891121"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t" anchorCtr="0">
                <a:noAutofit/>
              </a:bodyPr>
              <a:lstStyle/>
              <a:p>
                <a:pPr marL="0" lvl="0" indent="0" algn="ctr" defTabSz="1155700">
                  <a:lnSpc>
                    <a:spcPct val="90000"/>
                  </a:lnSpc>
                  <a:spcBef>
                    <a:spcPct val="0"/>
                  </a:spcBef>
                  <a:spcAft>
                    <a:spcPct val="35000"/>
                  </a:spcAft>
                  <a:buNone/>
                </a:pPr>
                <a:endParaRPr lang="zh-CN" altLang="en-US" sz="2600" kern="1200"/>
              </a:p>
            </p:txBody>
          </p:sp>
          <p:sp>
            <p:nvSpPr>
              <p:cNvPr id="33" name="任意多边形: 形状 13"/>
              <p:cNvSpPr/>
              <p:nvPr/>
            </p:nvSpPr>
            <p:spPr>
              <a:xfrm>
                <a:off x="3926119" y="2534233"/>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en-US" altLang="zh-CN" sz="1800" u="none" kern="1200" dirty="0">
                    <a:solidFill>
                      <a:schemeClr val="tx1"/>
                    </a:solidFill>
                    <a:latin typeface="Times New Roman" panose="02020603050405020304" pitchFamily="18" charset="0"/>
                    <a:cs typeface="Times New Roman" panose="02020603050405020304" pitchFamily="18" charset="0"/>
                  </a:rPr>
                  <a:t>1949</a:t>
                </a:r>
                <a:endParaRPr lang="zh-CN" altLang="en-US" sz="1800" u="none" kern="1200" dirty="0">
                  <a:solidFill>
                    <a:schemeClr val="tx1"/>
                  </a:solidFill>
                  <a:latin typeface="Times New Roman" panose="02020603050405020304" pitchFamily="18" charset="0"/>
                  <a:cs typeface="Times New Roman" panose="02020603050405020304" pitchFamily="18" charset="0"/>
                </a:endParaRPr>
              </a:p>
            </p:txBody>
          </p:sp>
          <p:sp>
            <p:nvSpPr>
              <p:cNvPr id="34" name="任意多边形: 形状 14"/>
              <p:cNvSpPr/>
              <p:nvPr/>
            </p:nvSpPr>
            <p:spPr>
              <a:xfrm>
                <a:off x="6043873" y="3629623"/>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en-US" altLang="zh-CN" sz="1800" u="none" kern="1200" dirty="0">
                    <a:latin typeface="Times New Roman" panose="02020603050405020304" pitchFamily="18" charset="0"/>
                    <a:cs typeface="Times New Roman" panose="02020603050405020304" pitchFamily="18" charset="0"/>
                  </a:rPr>
                  <a:t>1976</a:t>
                </a:r>
                <a:endParaRPr lang="zh-CN" altLang="en-US" sz="1800" u="none" kern="1200" dirty="0">
                  <a:latin typeface="Times New Roman" panose="02020603050405020304" pitchFamily="18" charset="0"/>
                  <a:cs typeface="Times New Roman" panose="02020603050405020304" pitchFamily="18" charset="0"/>
                </a:endParaRPr>
              </a:p>
            </p:txBody>
          </p:sp>
          <p:sp>
            <p:nvSpPr>
              <p:cNvPr id="36" name="任意多边形: 形状 9"/>
              <p:cNvSpPr/>
              <p:nvPr/>
            </p:nvSpPr>
            <p:spPr>
              <a:xfrm>
                <a:off x="5781965" y="1487567"/>
                <a:ext cx="1504240" cy="841053"/>
              </a:xfrm>
              <a:custGeom>
                <a:avLst/>
                <a:gdLst>
                  <a:gd name="connsiteX0" fmla="*/ 0 w 3122410"/>
                  <a:gd name="connsiteY0" fmla="*/ 0 h 841053"/>
                  <a:gd name="connsiteX1" fmla="*/ 3122410 w 3122410"/>
                  <a:gd name="connsiteY1" fmla="*/ 0 h 841053"/>
                  <a:gd name="connsiteX2" fmla="*/ 3122410 w 3122410"/>
                  <a:gd name="connsiteY2" fmla="*/ 841053 h 841053"/>
                  <a:gd name="connsiteX3" fmla="*/ 0 w 3122410"/>
                  <a:gd name="connsiteY3" fmla="*/ 841053 h 841053"/>
                  <a:gd name="connsiteX4" fmla="*/ 0 w 3122410"/>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410" h="841053">
                    <a:moveTo>
                      <a:pt x="0" y="0"/>
                    </a:moveTo>
                    <a:lnTo>
                      <a:pt x="3122410" y="0"/>
                    </a:lnTo>
                    <a:lnTo>
                      <a:pt x="3122410"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u="none" dirty="0">
                    <a:solidFill>
                      <a:schemeClr val="accent4">
                        <a:lumMod val="10000"/>
                      </a:schemeClr>
                    </a:solidFill>
                    <a:latin typeface="黑体" panose="02010609060101010101" pitchFamily="49" charset="-122"/>
                    <a:ea typeface="黑体" panose="02010609060101010101" pitchFamily="49" charset="-122"/>
                  </a:rPr>
                  <a:t>近代</a:t>
                </a:r>
                <a:r>
                  <a:rPr lang="zh-CN" altLang="en-US" sz="2600" u="none" kern="1200" dirty="0">
                    <a:solidFill>
                      <a:schemeClr val="accent4">
                        <a:lumMod val="10000"/>
                      </a:schemeClr>
                    </a:solidFill>
                    <a:latin typeface="黑体" panose="02010609060101010101" pitchFamily="49" charset="-122"/>
                    <a:ea typeface="黑体" panose="02010609060101010101" pitchFamily="49" charset="-122"/>
                  </a:rPr>
                  <a:t>密码</a:t>
                </a:r>
                <a:endParaRPr lang="zh-CN" altLang="en-US" sz="2600" u="none" kern="1200" dirty="0">
                  <a:solidFill>
                    <a:schemeClr val="accent4">
                      <a:lumMod val="10000"/>
                    </a:schemeClr>
                  </a:solidFill>
                  <a:latin typeface="黑体" panose="02010609060101010101" pitchFamily="49" charset="-122"/>
                  <a:ea typeface="黑体" panose="02010609060101010101" pitchFamily="49" charset="-122"/>
                </a:endParaRPr>
              </a:p>
            </p:txBody>
          </p:sp>
        </p:grpSp>
        <p:cxnSp>
          <p:nvCxnSpPr>
            <p:cNvPr id="17" name="直接连接符 16"/>
            <p:cNvCxnSpPr/>
            <p:nvPr/>
          </p:nvCxnSpPr>
          <p:spPr bwMode="auto">
            <a:xfrm>
              <a:off x="4093439" y="1124744"/>
              <a:ext cx="46513" cy="5205416"/>
            </a:xfrm>
            <a:prstGeom prst="line">
              <a:avLst/>
            </a:prstGeom>
            <a:noFill/>
            <a:ln w="19050" cap="flat" cmpd="sng" algn="ctr">
              <a:solidFill>
                <a:srgbClr val="FF6600"/>
              </a:solidFill>
              <a:prstDash val="dashDot"/>
              <a:round/>
              <a:headEnd type="none" w="med" len="med"/>
              <a:tailEnd type="none" w="med" len="med"/>
            </a:ln>
            <a:effectLst/>
          </p:spPr>
        </p:cxnSp>
        <p:pic>
          <p:nvPicPr>
            <p:cNvPr id="19" name="Picture 6" descr="http://pic.baike.soso.com/p/20140624/20140624153545-73506744.jpg"/>
            <p:cNvPicPr>
              <a:picLocks noChangeAspect="1" noChangeArrowheads="1"/>
            </p:cNvPicPr>
            <p:nvPr/>
          </p:nvPicPr>
          <p:blipFill rotWithShape="1">
            <a:blip r:embed="rId1">
              <a:extLst>
                <a:ext uri="{28A0092B-C50C-407E-A947-70E740481C1C}">
                  <a14:useLocalDpi xmlns:a14="http://schemas.microsoft.com/office/drawing/2010/main" val="0"/>
                </a:ext>
              </a:extLst>
            </a:blip>
            <a:srcRect b="18103"/>
            <a:stretch>
              <a:fillRect/>
            </a:stretch>
          </p:blipFill>
          <p:spPr bwMode="auto">
            <a:xfrm>
              <a:off x="4405508" y="1268761"/>
              <a:ext cx="1318620" cy="1482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8" descr="http://s3.51cto.com/wyfs02/M00/7C/BC/wKiom1bWyRzCdXRcAADTwEdXTNI377.jpg-s_287177211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315"/>
            <a:stretch>
              <a:fillRect/>
            </a:stretch>
          </p:blipFill>
          <p:spPr bwMode="auto">
            <a:xfrm>
              <a:off x="4703336" y="3850526"/>
              <a:ext cx="1596856" cy="16668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10" descr="http://www.jiamisoft.com/blog/wp-content/uploads/2018/08/RS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964"/>
            <a:stretch>
              <a:fillRect/>
            </a:stretch>
          </p:blipFill>
          <p:spPr bwMode="auto">
            <a:xfrm>
              <a:off x="6949259" y="2601279"/>
              <a:ext cx="1943221" cy="11260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37" name="任意多边形: 形状 8"/>
          <p:cNvSpPr/>
          <p:nvPr/>
        </p:nvSpPr>
        <p:spPr>
          <a:xfrm>
            <a:off x="196757" y="2248373"/>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zh-CN" altLang="en-US" sz="1800" u="none" kern="1200" dirty="0">
                <a:solidFill>
                  <a:schemeClr val="accent4">
                    <a:lumMod val="10000"/>
                  </a:schemeClr>
                </a:solidFill>
                <a:latin typeface="黑体" panose="02010609060101010101" pitchFamily="49" charset="-122"/>
                <a:ea typeface="黑体" panose="02010609060101010101" pitchFamily="49" charset="-122"/>
              </a:rPr>
              <a:t>远古</a:t>
            </a:r>
            <a:endParaRPr lang="zh-CN" altLang="en-US" sz="1800" u="none" kern="1200" dirty="0">
              <a:solidFill>
                <a:schemeClr val="accent4">
                  <a:lumMod val="10000"/>
                </a:schemeClr>
              </a:solidFill>
              <a:latin typeface="黑体" panose="02010609060101010101" pitchFamily="49" charset="-122"/>
              <a:ea typeface="黑体" panose="02010609060101010101" pitchFamily="49" charset="-122"/>
            </a:endParaRPr>
          </a:p>
        </p:txBody>
      </p:sp>
      <p:sp>
        <p:nvSpPr>
          <p:cNvPr id="50" name="TextBox 49"/>
          <p:cNvSpPr txBox="1"/>
          <p:nvPr/>
        </p:nvSpPr>
        <p:spPr>
          <a:xfrm>
            <a:off x="1504908" y="2990844"/>
            <a:ext cx="2300319" cy="523220"/>
          </a:xfrm>
          <a:prstGeom prst="rect">
            <a:avLst/>
          </a:prstGeom>
          <a:solidFill>
            <a:srgbClr val="339933"/>
          </a:solidFill>
        </p:spPr>
        <p:txBody>
          <a:bodyPr wrap="square" rtlCol="0">
            <a:spAutoFit/>
          </a:bodyPr>
          <a:lstStyle/>
          <a:p>
            <a:pPr algn="ctr"/>
            <a:r>
              <a:rPr lang="en-US" altLang="zh-CN" u="none" dirty="0">
                <a:solidFill>
                  <a:schemeClr val="tx2"/>
                </a:solidFill>
                <a:ea typeface="黑体" panose="02010609060101010101" pitchFamily="49" charset="-122"/>
              </a:rPr>
              <a:t>Caesar</a:t>
            </a:r>
            <a:r>
              <a:rPr lang="zh-CN" altLang="en-US" u="none" dirty="0">
                <a:solidFill>
                  <a:schemeClr val="tx2"/>
                </a:solidFill>
                <a:latin typeface="黑体" panose="02010609060101010101" pitchFamily="49" charset="-122"/>
                <a:ea typeface="黑体" panose="02010609060101010101" pitchFamily="49" charset="-122"/>
              </a:rPr>
              <a:t>密码</a:t>
            </a:r>
            <a:endParaRPr lang="en-US" altLang="zh-CN" u="none" dirty="0">
              <a:solidFill>
                <a:schemeClr val="tx2"/>
              </a:solidFill>
              <a:latin typeface="黑体" panose="02010609060101010101" pitchFamily="49" charset="-122"/>
              <a:ea typeface="黑体" panose="02010609060101010101" pitchFamily="49" charset="-122"/>
            </a:endParaRPr>
          </a:p>
        </p:txBody>
      </p:sp>
      <p:sp>
        <p:nvSpPr>
          <p:cNvPr id="51" name="TextBox 50"/>
          <p:cNvSpPr txBox="1"/>
          <p:nvPr/>
        </p:nvSpPr>
        <p:spPr>
          <a:xfrm>
            <a:off x="1504908" y="3648078"/>
            <a:ext cx="2300319" cy="523220"/>
          </a:xfrm>
          <a:prstGeom prst="rect">
            <a:avLst/>
          </a:prstGeom>
          <a:solidFill>
            <a:srgbClr val="339933"/>
          </a:solidFill>
        </p:spPr>
        <p:txBody>
          <a:bodyPr wrap="square" rtlCol="0">
            <a:spAutoFit/>
          </a:bodyPr>
          <a:lstStyle/>
          <a:p>
            <a:pPr algn="ctr"/>
            <a:r>
              <a:rPr lang="en-US" altLang="zh-CN" u="none" dirty="0">
                <a:solidFill>
                  <a:schemeClr val="tx2"/>
                </a:solidFill>
                <a:ea typeface="黑体" panose="02010609060101010101" pitchFamily="49" charset="-122"/>
              </a:rPr>
              <a:t>Hill</a:t>
            </a:r>
            <a:r>
              <a:rPr lang="zh-CN" altLang="en-US" u="none" dirty="0">
                <a:solidFill>
                  <a:schemeClr val="tx2"/>
                </a:solidFill>
                <a:latin typeface="黑体" panose="02010609060101010101" pitchFamily="49" charset="-122"/>
                <a:ea typeface="黑体" panose="02010609060101010101" pitchFamily="49" charset="-122"/>
              </a:rPr>
              <a:t>密码</a:t>
            </a:r>
            <a:endParaRPr lang="en-US" altLang="zh-CN" u="none" dirty="0">
              <a:solidFill>
                <a:schemeClr val="tx2"/>
              </a:solidFill>
              <a:latin typeface="黑体" panose="02010609060101010101" pitchFamily="49" charset="-122"/>
              <a:ea typeface="黑体" panose="02010609060101010101" pitchFamily="49" charset="-122"/>
            </a:endParaRPr>
          </a:p>
        </p:txBody>
      </p:sp>
      <p:sp>
        <p:nvSpPr>
          <p:cNvPr id="52" name="TextBox 51"/>
          <p:cNvSpPr txBox="1"/>
          <p:nvPr/>
        </p:nvSpPr>
        <p:spPr>
          <a:xfrm>
            <a:off x="1504908" y="4341825"/>
            <a:ext cx="2300319" cy="523220"/>
          </a:xfrm>
          <a:prstGeom prst="rect">
            <a:avLst/>
          </a:prstGeom>
          <a:solidFill>
            <a:srgbClr val="339933"/>
          </a:solidFill>
        </p:spPr>
        <p:txBody>
          <a:bodyPr wrap="square" rtlCol="0">
            <a:spAutoFit/>
          </a:bodyPr>
          <a:lstStyle/>
          <a:p>
            <a:pPr algn="ctr"/>
            <a:r>
              <a:rPr lang="en-US" u="none" dirty="0" err="1">
                <a:solidFill>
                  <a:schemeClr val="tx2"/>
                </a:solidFill>
                <a:ea typeface="黑体" panose="02010609060101010101" pitchFamily="49" charset="-122"/>
              </a:rPr>
              <a:t>Vigen</a:t>
            </a:r>
            <a:r>
              <a:rPr lang="en-US" altLang="zh-CN" u="none" dirty="0" err="1">
                <a:solidFill>
                  <a:schemeClr val="tx2"/>
                </a:solidFill>
                <a:ea typeface="黑体" panose="02010609060101010101" pitchFamily="49" charset="-122"/>
              </a:rPr>
              <a:t>è</a:t>
            </a:r>
            <a:r>
              <a:rPr lang="en-US" u="none" dirty="0" err="1">
                <a:solidFill>
                  <a:schemeClr val="tx2"/>
                </a:solidFill>
                <a:ea typeface="黑体" panose="02010609060101010101" pitchFamily="49" charset="-122"/>
              </a:rPr>
              <a:t>re</a:t>
            </a:r>
            <a:r>
              <a:rPr lang="zh-CN" altLang="en-US" u="none" dirty="0">
                <a:solidFill>
                  <a:schemeClr val="tx2"/>
                </a:solidFill>
                <a:latin typeface="黑体" panose="02010609060101010101" pitchFamily="49" charset="-122"/>
                <a:ea typeface="黑体" panose="02010609060101010101" pitchFamily="49" charset="-122"/>
              </a:rPr>
              <a:t>密码</a:t>
            </a:r>
            <a:endParaRPr lang="en-US" altLang="zh-CN" u="none" dirty="0">
              <a:solidFill>
                <a:schemeClr val="tx2"/>
              </a:solidFill>
              <a:latin typeface="黑体" panose="02010609060101010101" pitchFamily="49" charset="-122"/>
              <a:ea typeface="黑体" panose="02010609060101010101" pitchFamily="49" charset="-122"/>
            </a:endParaRPr>
          </a:p>
        </p:txBody>
      </p:sp>
      <p:sp>
        <p:nvSpPr>
          <p:cNvPr id="29" name="矩形 28"/>
          <p:cNvSpPr/>
          <p:nvPr/>
        </p:nvSpPr>
        <p:spPr>
          <a:xfrm>
            <a:off x="2089116" y="5619213"/>
            <a:ext cx="1082348" cy="584775"/>
          </a:xfrm>
          <a:prstGeom prst="rect">
            <a:avLst/>
          </a:prstGeom>
          <a:noFill/>
        </p:spPr>
        <p:txBody>
          <a:bodyPr wrap="none" lIns="91440" tIns="45720" rIns="91440" bIns="45720">
            <a:spAutoFit/>
          </a:bodyPr>
          <a:lstStyle/>
          <a:p>
            <a:pPr algn="ctr"/>
            <a:r>
              <a:rPr lang="zh-CN" altLang="en-US" sz="3200" b="1" u="none"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方正大标宋简体" pitchFamily="2" charset="-122"/>
                <a:ea typeface="方正大标宋简体" pitchFamily="2" charset="-122"/>
              </a:rPr>
              <a:t>艺术</a:t>
            </a:r>
            <a:endParaRPr lang="zh-CN" altLang="en-US" sz="3200" b="1" u="none"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方正大标宋简体" pitchFamily="2" charset="-122"/>
              <a:ea typeface="方正大标宋简体" pitchFamily="2" charset="-122"/>
            </a:endParaRPr>
          </a:p>
        </p:txBody>
      </p:sp>
      <p:sp>
        <p:nvSpPr>
          <p:cNvPr id="32" name="矩形 31"/>
          <p:cNvSpPr/>
          <p:nvPr/>
        </p:nvSpPr>
        <p:spPr>
          <a:xfrm>
            <a:off x="3951279" y="5655726"/>
            <a:ext cx="1646606" cy="584775"/>
          </a:xfrm>
          <a:prstGeom prst="rect">
            <a:avLst/>
          </a:prstGeom>
          <a:noFill/>
        </p:spPr>
        <p:txBody>
          <a:bodyPr wrap="square" lIns="91440" tIns="45720" rIns="91440" bIns="45720">
            <a:spAutoFit/>
          </a:bodyPr>
          <a:lstStyle/>
          <a:p>
            <a:pPr algn="ctr"/>
            <a:r>
              <a:rPr lang="zh-CN" altLang="en-US" sz="3200" u="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方正大标宋简体" pitchFamily="2" charset="-122"/>
                <a:ea typeface="方正大标宋简体" pitchFamily="2" charset="-122"/>
              </a:rPr>
              <a:t>科学</a:t>
            </a:r>
            <a:endParaRPr lang="zh-CN" altLang="en-US" sz="3200" u="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latin typeface="方正大标宋简体" pitchFamily="2" charset="-122"/>
              <a:ea typeface="方正大标宋简体" pitchFamily="2" charset="-122"/>
            </a:endParaRPr>
          </a:p>
        </p:txBody>
      </p:sp>
      <p:sp>
        <p:nvSpPr>
          <p:cNvPr id="35" name="右箭头 34"/>
          <p:cNvSpPr/>
          <p:nvPr/>
        </p:nvSpPr>
        <p:spPr bwMode="auto">
          <a:xfrm rot="5400000">
            <a:off x="2253424" y="5090342"/>
            <a:ext cx="657234" cy="328617"/>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1" name="直接箭头连接符 40"/>
          <p:cNvCxnSpPr/>
          <p:nvPr/>
        </p:nvCxnSpPr>
        <p:spPr bwMode="auto">
          <a:xfrm>
            <a:off x="4024305" y="6238913"/>
            <a:ext cx="1497033" cy="1588"/>
          </a:xfrm>
          <a:prstGeom prst="straightConnector1">
            <a:avLst/>
          </a:prstGeom>
          <a:solidFill>
            <a:schemeClr val="accent1"/>
          </a:solidFill>
          <a:ln w="9525" cap="flat" cmpd="sng" algn="ctr">
            <a:solidFill>
              <a:srgbClr val="339933"/>
            </a:solidFill>
            <a:prstDash val="dash"/>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par>
                          <p:cTn id="17" fill="hold">
                            <p:stCondLst>
                              <p:cond delay="0"/>
                            </p:stCondLst>
                            <p:childTnLst>
                              <p:par>
                                <p:cTn id="18" presetID="16" presetClass="entr" presetSubtype="26"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Horizontal)">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Horizontal)">
                                      <p:cBhvr>
                                        <p:cTn id="25" dur="500"/>
                                        <p:tgtEl>
                                          <p:spTgt spid="32"/>
                                        </p:tgtEl>
                                      </p:cBhvr>
                                    </p:animEffect>
                                  </p:childTnLst>
                                </p:cTn>
                              </p:par>
                              <p:par>
                                <p:cTn id="26" presetID="1"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29" grpId="0"/>
      <p:bldP spid="32" grpId="0"/>
      <p:bldP spid="3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325558" y="1304764"/>
            <a:ext cx="8492884" cy="4572508"/>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5" name="Rectangle 3"/>
          <p:cNvSpPr>
            <a:spLocks noGrp="1" noChangeArrowheads="1"/>
          </p:cNvSpPr>
          <p:nvPr>
            <p:ph idx="1"/>
          </p:nvPr>
        </p:nvSpPr>
        <p:spPr/>
        <p:txBody>
          <a:bodyPr/>
          <a:lstStyle/>
          <a:p>
            <a:pPr marL="0" lvl="0" indent="0">
              <a:spcAft>
                <a:spcPts val="1800"/>
              </a:spcAft>
              <a:buNone/>
            </a:pPr>
            <a:r>
              <a:rPr lang="zh-CN" altLang="en-US" dirty="0">
                <a:solidFill>
                  <a:srgbClr val="FF0000"/>
                </a:solidFill>
              </a:rPr>
              <a:t>有限域</a:t>
            </a:r>
            <a:r>
              <a:rPr lang="en-US" altLang="zh-CN" dirty="0">
                <a:solidFill>
                  <a:srgbClr val="FF0000"/>
                </a:solidFill>
              </a:rPr>
              <a:t>GF(2</a:t>
            </a:r>
            <a:r>
              <a:rPr lang="en-US" altLang="zh-CN" baseline="30000" dirty="0">
                <a:solidFill>
                  <a:srgbClr val="FF0000"/>
                </a:solidFill>
              </a:rPr>
              <a:t>8</a:t>
            </a:r>
            <a:r>
              <a:rPr lang="en-US" altLang="zh-CN" dirty="0">
                <a:solidFill>
                  <a:srgbClr val="FF0000"/>
                </a:solidFill>
              </a:rPr>
              <a:t>)</a:t>
            </a:r>
            <a:r>
              <a:rPr lang="zh-CN" altLang="en-US" dirty="0">
                <a:solidFill>
                  <a:srgbClr val="FF0000"/>
                </a:solidFill>
              </a:rPr>
              <a:t>中的运算</a:t>
            </a:r>
            <a:endParaRPr lang="en-US" altLang="zh-CN" dirty="0">
              <a:sym typeface="ZapfDingbats" pitchFamily="82" charset="2"/>
            </a:endParaRPr>
          </a:p>
          <a:p>
            <a:r>
              <a:rPr lang="zh-CN" altLang="en-US" sz="2800" dirty="0">
                <a:sym typeface="ZapfDingbats" pitchFamily="82" charset="2"/>
              </a:rPr>
              <a:t>加法＋：即系数在</a:t>
            </a:r>
            <a:r>
              <a:rPr lang="en-US" altLang="zh-CN" sz="2800" dirty="0">
                <a:sym typeface="ZapfDingbats" pitchFamily="82" charset="2"/>
              </a:rPr>
              <a:t>{0,1}</a:t>
            </a:r>
            <a:r>
              <a:rPr lang="zh-CN" altLang="en-US" sz="2800" dirty="0">
                <a:sym typeface="ZapfDingbats" pitchFamily="82" charset="2"/>
              </a:rPr>
              <a:t>上的加法</a:t>
            </a:r>
            <a:r>
              <a:rPr lang="en-US" altLang="zh-CN" sz="2800" dirty="0">
                <a:sym typeface="ZapfDingbats" pitchFamily="82" charset="2"/>
              </a:rPr>
              <a:t>⊕</a:t>
            </a:r>
            <a:r>
              <a:rPr lang="zh-CN" altLang="en-US" sz="2800" dirty="0">
                <a:sym typeface="ZapfDingbats" pitchFamily="82" charset="2"/>
              </a:rPr>
              <a:t>（等价于按位</a:t>
            </a:r>
            <a:r>
              <a:rPr lang="en-US" altLang="zh-CN" sz="2800" dirty="0">
                <a:sym typeface="ZapfDingbats" pitchFamily="82" charset="2"/>
              </a:rPr>
              <a:t>XOR</a:t>
            </a:r>
            <a:r>
              <a:rPr lang="zh-CN" altLang="en-US" sz="2800" dirty="0">
                <a:sym typeface="ZapfDingbats" pitchFamily="82" charset="2"/>
              </a:rPr>
              <a:t>）</a:t>
            </a:r>
            <a:endParaRPr lang="zh-CN" altLang="en-US" sz="2800" dirty="0">
              <a:sym typeface="ZapfDingbats" pitchFamily="82" charset="2"/>
            </a:endParaRPr>
          </a:p>
          <a:p>
            <a:pPr lvl="1"/>
            <a:r>
              <a:rPr lang="zh-CN" altLang="en-US" dirty="0">
                <a:sym typeface="ZapfDingbats" pitchFamily="82" charset="2"/>
              </a:rPr>
              <a:t>如： </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6</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4</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2</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 + (</a:t>
            </a:r>
            <a:r>
              <a:rPr lang="en-US" altLang="zh-CN" i="1" dirty="0">
                <a:sym typeface="ZapfDingbats" pitchFamily="82" charset="2"/>
              </a:rPr>
              <a:t>x</a:t>
            </a:r>
            <a:r>
              <a:rPr lang="en-US" altLang="zh-CN" baseline="30000" dirty="0">
                <a:sym typeface="ZapfDingbats" pitchFamily="82" charset="2"/>
              </a:rPr>
              <a:t>7</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 = </a:t>
            </a:r>
            <a:r>
              <a:rPr lang="zh-CN" altLang="en-US" dirty="0">
                <a:sym typeface="ZapfDingbats" pitchFamily="82" charset="2"/>
              </a:rPr>
              <a:t>？</a:t>
            </a:r>
            <a:endParaRPr lang="en-US" altLang="zh-CN" dirty="0">
              <a:sym typeface="ZapfDingbats" pitchFamily="82" charset="2"/>
            </a:endParaRPr>
          </a:p>
          <a:p>
            <a:pPr lvl="1">
              <a:buNone/>
            </a:pPr>
            <a:r>
              <a:rPr lang="en-US" altLang="zh-CN" dirty="0">
                <a:sym typeface="Wingdings" panose="05000000000000000000" pitchFamily="2" charset="2"/>
              </a:rPr>
              <a:t>         </a:t>
            </a:r>
            <a:r>
              <a:rPr lang="en-US" altLang="zh-CN" dirty="0">
                <a:sym typeface="ZapfDingbats" pitchFamily="82" charset="2"/>
              </a:rPr>
              <a:t>01010111 ⊕ 10000011 = 11010100</a:t>
            </a:r>
            <a:endParaRPr lang="en-US" altLang="zh-CN" dirty="0">
              <a:sym typeface="ZapfDingbats" pitchFamily="82" charset="2"/>
            </a:endParaRPr>
          </a:p>
          <a:p>
            <a:pPr lvl="1">
              <a:buNone/>
            </a:pPr>
            <a:r>
              <a:rPr lang="en-US" altLang="zh-CN" dirty="0">
                <a:sym typeface="Wingdings" panose="05000000000000000000" pitchFamily="2" charset="2"/>
              </a:rPr>
              <a:t>         </a:t>
            </a:r>
            <a:r>
              <a:rPr lang="en-US" altLang="zh-CN" dirty="0">
                <a:sym typeface="ZapfDingbats" pitchFamily="82" charset="2"/>
              </a:rPr>
              <a:t>{57}⊕{83} ={D4}  </a:t>
            </a:r>
            <a:endParaRPr lang="en-US" altLang="zh-CN" dirty="0">
              <a:sym typeface="ZapfDingbats" pitchFamily="82" charset="2"/>
            </a:endParaRPr>
          </a:p>
          <a:p>
            <a:pPr lvl="1">
              <a:buNone/>
            </a:pPr>
            <a:r>
              <a:rPr lang="zh-CN" altLang="en-US" dirty="0">
                <a:solidFill>
                  <a:srgbClr val="FF0000"/>
                </a:solidFill>
                <a:sym typeface="Wingdings" panose="05000000000000000000" pitchFamily="2" charset="2"/>
              </a:rPr>
              <a:t>练习</a:t>
            </a:r>
            <a:r>
              <a:rPr lang="zh-CN" altLang="en-US" dirty="0">
                <a:sym typeface="Wingdings" panose="05000000000000000000" pitchFamily="2" charset="2"/>
              </a:rPr>
              <a:t>：</a:t>
            </a:r>
            <a:r>
              <a:rPr lang="en-US" altLang="zh-CN" dirty="0">
                <a:sym typeface="Wingdings" panose="05000000000000000000" pitchFamily="2" charset="2"/>
              </a:rPr>
              <a:t> </a:t>
            </a:r>
            <a:r>
              <a:rPr lang="en-US" altLang="zh-CN" dirty="0">
                <a:sym typeface="ZapfDingbats" pitchFamily="82" charset="2"/>
              </a:rPr>
              <a:t>{A3}⊕{45} =?</a:t>
            </a:r>
            <a:endParaRPr lang="en-US" altLang="zh-CN" dirty="0">
              <a:sym typeface="ZapfDingbats" pitchFamily="82" charset="2"/>
            </a:endParaRPr>
          </a:p>
        </p:txBody>
      </p:sp>
      <p:sp>
        <p:nvSpPr>
          <p:cNvPr id="4" name="矩形 3"/>
          <p:cNvSpPr/>
          <p:nvPr/>
        </p:nvSpPr>
        <p:spPr>
          <a:xfrm>
            <a:off x="6957807" y="3284984"/>
            <a:ext cx="2089033" cy="523220"/>
          </a:xfrm>
          <a:prstGeom prst="rect">
            <a:avLst/>
          </a:prstGeom>
          <a:solidFill>
            <a:schemeClr val="tx1"/>
          </a:solidFill>
        </p:spPr>
        <p:txBody>
          <a:bodyPr wrap="none">
            <a:spAutoFit/>
          </a:bodyPr>
          <a:lstStyle/>
          <a:p>
            <a:r>
              <a:rPr kumimoji="1" lang="en-US" altLang="zh-CN" i="1" u="none" dirty="0">
                <a:solidFill>
                  <a:schemeClr val="accent4">
                    <a:lumMod val="10000"/>
                  </a:schemeClr>
                </a:solidFill>
                <a:sym typeface="ZapfDingbats" pitchFamily="82" charset="2"/>
              </a:rPr>
              <a:t>x</a:t>
            </a:r>
            <a:r>
              <a:rPr kumimoji="1" lang="en-US" altLang="zh-CN" u="none" baseline="30000" dirty="0">
                <a:solidFill>
                  <a:schemeClr val="accent4">
                    <a:lumMod val="10000"/>
                  </a:schemeClr>
                </a:solidFill>
                <a:sym typeface="ZapfDingbats" pitchFamily="82" charset="2"/>
              </a:rPr>
              <a:t>7</a:t>
            </a:r>
            <a:r>
              <a:rPr kumimoji="1" lang="en-US" altLang="zh-CN" u="none" dirty="0">
                <a:solidFill>
                  <a:schemeClr val="accent4">
                    <a:lumMod val="10000"/>
                  </a:schemeClr>
                </a:solidFill>
                <a:sym typeface="ZapfDingbats" pitchFamily="82" charset="2"/>
              </a:rPr>
              <a:t>+</a:t>
            </a:r>
            <a:r>
              <a:rPr kumimoji="1" lang="en-US" altLang="zh-CN" i="1" u="none" dirty="0">
                <a:solidFill>
                  <a:schemeClr val="accent4">
                    <a:lumMod val="10000"/>
                  </a:schemeClr>
                </a:solidFill>
                <a:sym typeface="ZapfDingbats" pitchFamily="82" charset="2"/>
              </a:rPr>
              <a:t>x</a:t>
            </a:r>
            <a:r>
              <a:rPr kumimoji="1" lang="en-US" altLang="zh-CN" u="none" baseline="30000" dirty="0">
                <a:solidFill>
                  <a:schemeClr val="accent4">
                    <a:lumMod val="10000"/>
                  </a:schemeClr>
                </a:solidFill>
                <a:sym typeface="ZapfDingbats" pitchFamily="82" charset="2"/>
              </a:rPr>
              <a:t>6</a:t>
            </a:r>
            <a:r>
              <a:rPr kumimoji="1" lang="en-US" altLang="zh-CN" u="none" dirty="0">
                <a:solidFill>
                  <a:schemeClr val="accent4">
                    <a:lumMod val="10000"/>
                  </a:schemeClr>
                </a:solidFill>
                <a:sym typeface="ZapfDingbats" pitchFamily="82" charset="2"/>
              </a:rPr>
              <a:t>+</a:t>
            </a:r>
            <a:r>
              <a:rPr kumimoji="1" lang="en-US" altLang="zh-CN" i="1" u="none" dirty="0">
                <a:solidFill>
                  <a:schemeClr val="accent4">
                    <a:lumMod val="10000"/>
                  </a:schemeClr>
                </a:solidFill>
                <a:sym typeface="ZapfDingbats" pitchFamily="82" charset="2"/>
              </a:rPr>
              <a:t>x</a:t>
            </a:r>
            <a:r>
              <a:rPr kumimoji="1" lang="en-US" altLang="zh-CN" u="none" baseline="30000" dirty="0">
                <a:solidFill>
                  <a:schemeClr val="accent4">
                    <a:lumMod val="10000"/>
                  </a:schemeClr>
                </a:solidFill>
                <a:sym typeface="ZapfDingbats" pitchFamily="82" charset="2"/>
              </a:rPr>
              <a:t>4</a:t>
            </a:r>
            <a:r>
              <a:rPr kumimoji="1" lang="en-US" altLang="zh-CN" u="none" dirty="0">
                <a:solidFill>
                  <a:schemeClr val="accent4">
                    <a:lumMod val="10000"/>
                  </a:schemeClr>
                </a:solidFill>
                <a:sym typeface="ZapfDingbats" pitchFamily="82" charset="2"/>
              </a:rPr>
              <a:t>+</a:t>
            </a:r>
            <a:r>
              <a:rPr kumimoji="1" lang="en-US" altLang="zh-CN" i="1" u="none" dirty="0">
                <a:solidFill>
                  <a:schemeClr val="accent4">
                    <a:lumMod val="10000"/>
                  </a:schemeClr>
                </a:solidFill>
                <a:sym typeface="ZapfDingbats" pitchFamily="82" charset="2"/>
              </a:rPr>
              <a:t>x</a:t>
            </a:r>
            <a:r>
              <a:rPr kumimoji="1" lang="en-US" altLang="zh-CN" u="none" baseline="30000" dirty="0">
                <a:solidFill>
                  <a:schemeClr val="accent4">
                    <a:lumMod val="10000"/>
                  </a:schemeClr>
                </a:solidFill>
                <a:sym typeface="ZapfDingbats" pitchFamily="82" charset="2"/>
              </a:rPr>
              <a:t>2</a:t>
            </a:r>
            <a:r>
              <a:rPr kumimoji="1" lang="en-US" altLang="zh-CN" u="none" dirty="0">
                <a:solidFill>
                  <a:schemeClr val="accent4">
                    <a:lumMod val="10000"/>
                  </a:schemeClr>
                </a:solidFill>
                <a:sym typeface="ZapfDingbats" pitchFamily="82" charset="2"/>
              </a:rPr>
              <a:t> </a:t>
            </a:r>
            <a:endParaRPr lang="zh-CN" altLang="en-US" u="none" dirty="0">
              <a:solidFill>
                <a:schemeClr val="accent4">
                  <a:lumMod val="10000"/>
                </a:schemeClr>
              </a:solidFill>
            </a:endParaRPr>
          </a:p>
        </p:txBody>
      </p:sp>
      <p:sp>
        <p:nvSpPr>
          <p:cNvPr id="5" name="矩形 4"/>
          <p:cNvSpPr/>
          <p:nvPr/>
        </p:nvSpPr>
        <p:spPr>
          <a:xfrm>
            <a:off x="4582344" y="5049180"/>
            <a:ext cx="603050" cy="523220"/>
          </a:xfrm>
          <a:prstGeom prst="rect">
            <a:avLst/>
          </a:prstGeom>
          <a:solidFill>
            <a:schemeClr val="bg1">
              <a:lumMod val="60000"/>
              <a:lumOff val="40000"/>
            </a:schemeClr>
          </a:solidFill>
        </p:spPr>
        <p:txBody>
          <a:bodyPr wrap="none">
            <a:spAutoFit/>
          </a:bodyPr>
          <a:lstStyle/>
          <a:p>
            <a:r>
              <a:rPr lang="en-US" altLang="zh-CN" u="none" dirty="0"/>
              <a:t>E6</a:t>
            </a:r>
            <a:endParaRPr lang="zh-CN" altLang="en-US" u="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0435">
                                            <p:txEl>
                                              <p:pRg st="2" end="2"/>
                                            </p:txEl>
                                          </p:spTgt>
                                        </p:tgtEl>
                                        <p:attrNameLst>
                                          <p:attrName>style.visibility</p:attrName>
                                        </p:attrNameLst>
                                      </p:cBhvr>
                                      <p:to>
                                        <p:strVal val="visible"/>
                                      </p:to>
                                    </p:set>
                                    <p:animEffect transition="in" filter="wipe(left)">
                                      <p:cBhvr>
                                        <p:cTn id="7" dur="2000"/>
                                        <p:tgtEl>
                                          <p:spTgt spid="5304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000" fill="hold"/>
                                        <p:tgtEl>
                                          <p:spTgt spid="4"/>
                                        </p:tgtEl>
                                        <p:attrNameLst>
                                          <p:attrName>ppt_x</p:attrName>
                                        </p:attrNameLst>
                                      </p:cBhvr>
                                      <p:tavLst>
                                        <p:tav tm="0">
                                          <p:val>
                                            <p:strVal val="1+#ppt_w/2"/>
                                          </p:val>
                                        </p:tav>
                                        <p:tav tm="100000">
                                          <p:val>
                                            <p:strVal val="#ppt_x"/>
                                          </p:val>
                                        </p:tav>
                                      </p:tavLst>
                                    </p:anim>
                                    <p:anim calcmode="lin" valueType="num">
                                      <p:cBhvr additive="base">
                                        <p:cTn id="13"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4" presetClass="entr" presetSubtype="0" accel="100000" fill="hold" nodeType="clickEffect">
                                  <p:stCondLst>
                                    <p:cond delay="0"/>
                                  </p:stCondLst>
                                  <p:childTnLst>
                                    <p:set>
                                      <p:cBhvr>
                                        <p:cTn id="17" dur="1" fill="hold">
                                          <p:stCondLst>
                                            <p:cond delay="0"/>
                                          </p:stCondLst>
                                        </p:cTn>
                                        <p:tgtEl>
                                          <p:spTgt spid="530435">
                                            <p:txEl>
                                              <p:pRg st="3" end="3"/>
                                            </p:txEl>
                                          </p:spTgt>
                                        </p:tgtEl>
                                        <p:attrNameLst>
                                          <p:attrName>style.visibility</p:attrName>
                                        </p:attrNameLst>
                                      </p:cBhvr>
                                      <p:to>
                                        <p:strVal val="visible"/>
                                      </p:to>
                                    </p:set>
                                    <p:anim calcmode="lin" valueType="num">
                                      <p:cBhvr>
                                        <p:cTn id="18" dur="2000" fill="hold"/>
                                        <p:tgtEl>
                                          <p:spTgt spid="530435">
                                            <p:txEl>
                                              <p:pRg st="3" end="3"/>
                                            </p:txEl>
                                          </p:spTgt>
                                        </p:tgtEl>
                                        <p:attrNameLst>
                                          <p:attrName>ppt_w</p:attrName>
                                        </p:attrNameLst>
                                      </p:cBhvr>
                                      <p:tavLst>
                                        <p:tav tm="0">
                                          <p:val>
                                            <p:strVal val="#ppt_w*0.05"/>
                                          </p:val>
                                        </p:tav>
                                        <p:tav tm="100000">
                                          <p:val>
                                            <p:strVal val="#ppt_w"/>
                                          </p:val>
                                        </p:tav>
                                      </p:tavLst>
                                    </p:anim>
                                    <p:anim calcmode="lin" valueType="num">
                                      <p:cBhvr>
                                        <p:cTn id="19" dur="2000" fill="hold"/>
                                        <p:tgtEl>
                                          <p:spTgt spid="530435">
                                            <p:txEl>
                                              <p:pRg st="3" end="3"/>
                                            </p:txEl>
                                          </p:spTgt>
                                        </p:tgtEl>
                                        <p:attrNameLst>
                                          <p:attrName>ppt_h</p:attrName>
                                        </p:attrNameLst>
                                      </p:cBhvr>
                                      <p:tavLst>
                                        <p:tav tm="0">
                                          <p:val>
                                            <p:strVal val="#ppt_h"/>
                                          </p:val>
                                        </p:tav>
                                        <p:tav tm="100000">
                                          <p:val>
                                            <p:strVal val="#ppt_h"/>
                                          </p:val>
                                        </p:tav>
                                      </p:tavLst>
                                    </p:anim>
                                    <p:anim calcmode="lin" valueType="num">
                                      <p:cBhvr>
                                        <p:cTn id="20" dur="2000" fill="hold"/>
                                        <p:tgtEl>
                                          <p:spTgt spid="530435">
                                            <p:txEl>
                                              <p:pRg st="3" end="3"/>
                                            </p:txEl>
                                          </p:spTgt>
                                        </p:tgtEl>
                                        <p:attrNameLst>
                                          <p:attrName>ppt_x</p:attrName>
                                        </p:attrNameLst>
                                      </p:cBhvr>
                                      <p:tavLst>
                                        <p:tav tm="0">
                                          <p:val>
                                            <p:strVal val="#ppt_x-.2"/>
                                          </p:val>
                                        </p:tav>
                                        <p:tav tm="100000">
                                          <p:val>
                                            <p:strVal val="#ppt_x"/>
                                          </p:val>
                                        </p:tav>
                                      </p:tavLst>
                                    </p:anim>
                                    <p:anim calcmode="lin" valueType="num">
                                      <p:cBhvr>
                                        <p:cTn id="21" dur="2000" fill="hold"/>
                                        <p:tgtEl>
                                          <p:spTgt spid="530435">
                                            <p:txEl>
                                              <p:pRg st="3" end="3"/>
                                            </p:txEl>
                                          </p:spTgt>
                                        </p:tgtEl>
                                        <p:attrNameLst>
                                          <p:attrName>ppt_y</p:attrName>
                                        </p:attrNameLst>
                                      </p:cBhvr>
                                      <p:tavLst>
                                        <p:tav tm="0">
                                          <p:val>
                                            <p:strVal val="#ppt_y"/>
                                          </p:val>
                                        </p:tav>
                                        <p:tav tm="100000">
                                          <p:val>
                                            <p:strVal val="#ppt_y"/>
                                          </p:val>
                                        </p:tav>
                                      </p:tavLst>
                                    </p:anim>
                                    <p:animEffect transition="in" filter="fade">
                                      <p:cBhvr>
                                        <p:cTn id="22" dur="2000"/>
                                        <p:tgtEl>
                                          <p:spTgt spid="530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530435">
                                            <p:txEl>
                                              <p:pRg st="4" end="4"/>
                                            </p:txEl>
                                          </p:spTgt>
                                        </p:tgtEl>
                                        <p:attrNameLst>
                                          <p:attrName>style.visibility</p:attrName>
                                        </p:attrNameLst>
                                      </p:cBhvr>
                                      <p:to>
                                        <p:strVal val="visible"/>
                                      </p:to>
                                    </p:set>
                                    <p:anim calcmode="lin" valueType="num">
                                      <p:cBhvr>
                                        <p:cTn id="27" dur="2000" fill="hold"/>
                                        <p:tgtEl>
                                          <p:spTgt spid="530435">
                                            <p:txEl>
                                              <p:pRg st="4" end="4"/>
                                            </p:txEl>
                                          </p:spTgt>
                                        </p:tgtEl>
                                        <p:attrNameLst>
                                          <p:attrName>ppt_w</p:attrName>
                                        </p:attrNameLst>
                                      </p:cBhvr>
                                      <p:tavLst>
                                        <p:tav tm="0">
                                          <p:val>
                                            <p:fltVal val="0"/>
                                          </p:val>
                                        </p:tav>
                                        <p:tav tm="100000">
                                          <p:val>
                                            <p:strVal val="#ppt_w"/>
                                          </p:val>
                                        </p:tav>
                                      </p:tavLst>
                                    </p:anim>
                                    <p:anim calcmode="lin" valueType="num">
                                      <p:cBhvr>
                                        <p:cTn id="28" dur="2000" fill="hold"/>
                                        <p:tgtEl>
                                          <p:spTgt spid="53043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0435">
                                            <p:txEl>
                                              <p:pRg st="5" end="5"/>
                                            </p:txEl>
                                          </p:spTgt>
                                        </p:tgtEl>
                                        <p:attrNameLst>
                                          <p:attrName>style.visibility</p:attrName>
                                        </p:attrNameLst>
                                      </p:cBhvr>
                                      <p:to>
                                        <p:strVal val="visible"/>
                                      </p:to>
                                    </p:set>
                                    <p:animEffect transition="in" filter="fade">
                                      <p:cBhvr>
                                        <p:cTn id="33" dur="500"/>
                                        <p:tgtEl>
                                          <p:spTgt spid="53043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5" name="Rectangle 3"/>
          <p:cNvSpPr>
            <a:spLocks noGrp="1" noChangeArrowheads="1"/>
          </p:cNvSpPr>
          <p:nvPr>
            <p:ph idx="1"/>
          </p:nvPr>
        </p:nvSpPr>
        <p:spPr/>
        <p:txBody>
          <a:bodyPr/>
          <a:lstStyle/>
          <a:p>
            <a:pPr marL="0" lvl="0" indent="0">
              <a:spcAft>
                <a:spcPts val="1800"/>
              </a:spcAft>
              <a:buClr>
                <a:srgbClr val="86D1EC"/>
              </a:buClr>
              <a:buNone/>
            </a:pPr>
            <a:r>
              <a:rPr lang="zh-CN" altLang="en-US" dirty="0">
                <a:solidFill>
                  <a:srgbClr val="FF0000"/>
                </a:solidFill>
              </a:rPr>
              <a:t>有限域</a:t>
            </a:r>
            <a:r>
              <a:rPr lang="en-US" altLang="zh-CN" dirty="0">
                <a:solidFill>
                  <a:srgbClr val="FF0000"/>
                </a:solidFill>
              </a:rPr>
              <a:t>GF(2</a:t>
            </a:r>
            <a:r>
              <a:rPr lang="en-US" altLang="zh-CN" baseline="30000" dirty="0">
                <a:solidFill>
                  <a:srgbClr val="FF0000"/>
                </a:solidFill>
              </a:rPr>
              <a:t>8</a:t>
            </a:r>
            <a:r>
              <a:rPr lang="en-US" altLang="zh-CN" dirty="0">
                <a:solidFill>
                  <a:srgbClr val="FF0000"/>
                </a:solidFill>
              </a:rPr>
              <a:t>)</a:t>
            </a:r>
            <a:r>
              <a:rPr lang="zh-CN" altLang="en-US" dirty="0">
                <a:solidFill>
                  <a:srgbClr val="FF0000"/>
                </a:solidFill>
              </a:rPr>
              <a:t>中的运算</a:t>
            </a:r>
            <a:endParaRPr lang="en-US" altLang="zh-CN" dirty="0">
              <a:sym typeface="ZapfDingbats" pitchFamily="82" charset="2"/>
            </a:endParaRPr>
          </a:p>
          <a:p>
            <a:r>
              <a:rPr lang="zh-CN" altLang="en-US" sz="2800" dirty="0">
                <a:sym typeface="ZapfDingbats" pitchFamily="82" charset="2"/>
              </a:rPr>
              <a:t>乘法</a:t>
            </a:r>
            <a:r>
              <a:rPr lang="en-US" altLang="zh-CN" sz="2800" dirty="0">
                <a:sym typeface="ZapfDingbats" pitchFamily="82" charset="2"/>
              </a:rPr>
              <a:t>×</a:t>
            </a:r>
            <a:r>
              <a:rPr lang="zh-CN" altLang="en-US" sz="2800" dirty="0">
                <a:sym typeface="ZapfDingbats" pitchFamily="82" charset="2"/>
              </a:rPr>
              <a:t>：多项式模乘，模为不可约多项式</a:t>
            </a:r>
            <a:endParaRPr lang="en-US" altLang="zh-CN" sz="2800" dirty="0">
              <a:sym typeface="ZapfDingbats" pitchFamily="82" charset="2"/>
            </a:endParaRPr>
          </a:p>
          <a:p>
            <a:pPr marL="0" indent="0">
              <a:buNone/>
            </a:pPr>
            <a:r>
              <a:rPr lang="zh-CN" altLang="en-US" sz="2800" dirty="0">
                <a:sym typeface="ZapfDingbats" pitchFamily="82" charset="2"/>
              </a:rPr>
              <a:t>    </a:t>
            </a:r>
            <a:r>
              <a:rPr lang="en-US" altLang="zh-CN" sz="2800" i="1" dirty="0">
                <a:sym typeface="ZapfDingbats" pitchFamily="82" charset="2"/>
              </a:rPr>
              <a:t>m</a:t>
            </a:r>
            <a:r>
              <a:rPr lang="en-US" altLang="zh-CN" sz="2800" dirty="0">
                <a:sym typeface="ZapfDingbats" pitchFamily="82" charset="2"/>
              </a:rPr>
              <a:t>(</a:t>
            </a:r>
            <a:r>
              <a:rPr lang="en-US" altLang="zh-CN" sz="2800" i="1" dirty="0">
                <a:sym typeface="ZapfDingbats" pitchFamily="82" charset="2"/>
              </a:rPr>
              <a:t>x</a:t>
            </a:r>
            <a:r>
              <a:rPr lang="en-US" altLang="zh-CN" sz="2800" dirty="0">
                <a:sym typeface="ZapfDingbats" pitchFamily="82" charset="2"/>
              </a:rPr>
              <a:t>) = </a:t>
            </a:r>
            <a:r>
              <a:rPr lang="en-US" altLang="zh-CN" sz="2800" i="1" dirty="0">
                <a:sym typeface="ZapfDingbats" pitchFamily="82" charset="2"/>
              </a:rPr>
              <a:t>x</a:t>
            </a:r>
            <a:r>
              <a:rPr lang="en-US" altLang="zh-CN" sz="2800" baseline="30000" dirty="0">
                <a:sym typeface="ZapfDingbats" pitchFamily="82" charset="2"/>
              </a:rPr>
              <a:t>8</a:t>
            </a:r>
            <a:r>
              <a:rPr lang="en-US" altLang="zh-CN" sz="2800" dirty="0">
                <a:sym typeface="ZapfDingbats" pitchFamily="82" charset="2"/>
              </a:rPr>
              <a:t>+</a:t>
            </a:r>
            <a:r>
              <a:rPr lang="en-US" altLang="zh-CN" sz="2800" i="1" dirty="0">
                <a:sym typeface="ZapfDingbats" pitchFamily="82" charset="2"/>
              </a:rPr>
              <a:t>x</a:t>
            </a:r>
            <a:r>
              <a:rPr lang="en-US" altLang="zh-CN" sz="2800" baseline="30000" dirty="0">
                <a:sym typeface="ZapfDingbats" pitchFamily="82" charset="2"/>
              </a:rPr>
              <a:t>4</a:t>
            </a:r>
            <a:r>
              <a:rPr lang="en-US" altLang="zh-CN" sz="2800" dirty="0">
                <a:sym typeface="ZapfDingbats" pitchFamily="82" charset="2"/>
              </a:rPr>
              <a:t>+</a:t>
            </a:r>
            <a:r>
              <a:rPr lang="en-US" altLang="zh-CN" sz="2800" i="1" dirty="0">
                <a:sym typeface="ZapfDingbats" pitchFamily="82" charset="2"/>
              </a:rPr>
              <a:t>x</a:t>
            </a:r>
            <a:r>
              <a:rPr lang="en-US" altLang="zh-CN" sz="2800" baseline="30000" dirty="0">
                <a:sym typeface="ZapfDingbats" pitchFamily="82" charset="2"/>
              </a:rPr>
              <a:t>3</a:t>
            </a:r>
            <a:r>
              <a:rPr lang="en-US" altLang="zh-CN" sz="2800" dirty="0">
                <a:sym typeface="ZapfDingbats" pitchFamily="82" charset="2"/>
              </a:rPr>
              <a:t>+</a:t>
            </a:r>
            <a:r>
              <a:rPr lang="en-US" altLang="zh-CN" sz="2800" i="1" dirty="0">
                <a:sym typeface="ZapfDingbats" pitchFamily="82" charset="2"/>
              </a:rPr>
              <a:t>x</a:t>
            </a:r>
            <a:r>
              <a:rPr lang="en-US" altLang="zh-CN" sz="2800" dirty="0">
                <a:sym typeface="ZapfDingbats" pitchFamily="82" charset="2"/>
              </a:rPr>
              <a:t>+1</a:t>
            </a:r>
            <a:endParaRPr lang="en-US" altLang="zh-CN" sz="2800" dirty="0">
              <a:sym typeface="ZapfDingbats" pitchFamily="82" charset="2"/>
            </a:endParaRPr>
          </a:p>
          <a:p>
            <a:pPr lvl="1"/>
            <a:r>
              <a:rPr lang="zh-CN" altLang="en-US" dirty="0">
                <a:sym typeface="ZapfDingbats" pitchFamily="82" charset="2"/>
              </a:rPr>
              <a:t>如： </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7</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6</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 ·(</a:t>
            </a:r>
            <a:r>
              <a:rPr lang="en-US" altLang="zh-CN" i="1" dirty="0">
                <a:sym typeface="ZapfDingbats" pitchFamily="82" charset="2"/>
              </a:rPr>
              <a:t>x</a:t>
            </a:r>
            <a:r>
              <a:rPr lang="en-US" altLang="zh-CN" baseline="30000" dirty="0">
                <a:sym typeface="ZapfDingbats" pitchFamily="82" charset="2"/>
              </a:rPr>
              <a:t>5</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 = </a:t>
            </a:r>
            <a:r>
              <a:rPr lang="zh-CN" altLang="en-US" dirty="0">
                <a:sym typeface="ZapfDingbats" pitchFamily="82" charset="2"/>
              </a:rPr>
              <a:t>？</a:t>
            </a:r>
            <a:endParaRPr lang="en-US" altLang="zh-CN" dirty="0">
              <a:sym typeface="ZapfDingbats" pitchFamily="82" charset="2"/>
            </a:endParaRPr>
          </a:p>
          <a:p>
            <a:pPr lvl="1">
              <a:buNone/>
            </a:pPr>
            <a:r>
              <a:rPr lang="en-US" altLang="zh-CN" dirty="0">
                <a:sym typeface="ZapfDingbats" pitchFamily="82" charset="2"/>
              </a:rPr>
              <a:t>          = </a:t>
            </a:r>
            <a:r>
              <a:rPr lang="en-US" altLang="zh-CN" i="1" dirty="0">
                <a:sym typeface="ZapfDingbats" pitchFamily="82" charset="2"/>
              </a:rPr>
              <a:t>x</a:t>
            </a:r>
            <a:r>
              <a:rPr lang="en-US" altLang="zh-CN" baseline="30000" dirty="0">
                <a:sym typeface="ZapfDingbats" pitchFamily="82" charset="2"/>
              </a:rPr>
              <a:t>12</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11</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8</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5</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2</a:t>
            </a:r>
            <a:r>
              <a:rPr lang="en-US" altLang="zh-CN" dirty="0">
                <a:sym typeface="ZapfDingbats" pitchFamily="82" charset="2"/>
              </a:rPr>
              <a:t>+1</a:t>
            </a:r>
            <a:endParaRPr lang="en-US" altLang="zh-CN" dirty="0">
              <a:sym typeface="ZapfDingbats" pitchFamily="82" charset="2"/>
            </a:endParaRPr>
          </a:p>
          <a:p>
            <a:pPr lvl="1">
              <a:buNone/>
            </a:pPr>
            <a:r>
              <a:rPr lang="en-US" altLang="zh-CN" dirty="0">
                <a:sym typeface="ZapfDingbats" pitchFamily="82" charset="2"/>
              </a:rPr>
              <a:t>          = </a:t>
            </a:r>
            <a:r>
              <a:rPr lang="en-US" altLang="zh-CN" i="1" dirty="0">
                <a:sym typeface="ZapfDingbats" pitchFamily="82" charset="2"/>
              </a:rPr>
              <a:t>x</a:t>
            </a:r>
            <a:r>
              <a:rPr lang="en-US" altLang="zh-CN" baseline="30000" dirty="0">
                <a:sym typeface="ZapfDingbats" pitchFamily="82" charset="2"/>
              </a:rPr>
              <a:t>6</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3</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2</a:t>
            </a:r>
            <a:r>
              <a:rPr lang="en-US" altLang="zh-CN" dirty="0">
                <a:sym typeface="ZapfDingbats" pitchFamily="82" charset="2"/>
              </a:rPr>
              <a:t>+1 mod (</a:t>
            </a:r>
            <a:r>
              <a:rPr lang="en-US" altLang="zh-CN" i="1" dirty="0">
                <a:sym typeface="ZapfDingbats" pitchFamily="82" charset="2"/>
              </a:rPr>
              <a:t>x</a:t>
            </a:r>
            <a:r>
              <a:rPr lang="en-US" altLang="zh-CN" baseline="30000" dirty="0">
                <a:sym typeface="ZapfDingbats" pitchFamily="82" charset="2"/>
              </a:rPr>
              <a:t>8</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4</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3</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a:t>
            </a:r>
            <a:endParaRPr lang="en-US" altLang="zh-CN" dirty="0">
              <a:sym typeface="ZapfDingbats" pitchFamily="82" charset="2"/>
            </a:endParaRPr>
          </a:p>
          <a:p>
            <a:pPr lvl="1">
              <a:buNone/>
            </a:pPr>
            <a:r>
              <a:rPr lang="zh-CN" altLang="en-US" dirty="0">
                <a:sym typeface="ZapfDingbats" pitchFamily="82" charset="2"/>
              </a:rPr>
              <a:t>  </a:t>
            </a:r>
            <a:r>
              <a:rPr lang="en-US" altLang="zh-CN" dirty="0">
                <a:sym typeface="Wingdings" panose="05000000000000000000" pitchFamily="2" charset="2"/>
              </a:rPr>
              <a:t></a:t>
            </a:r>
            <a:r>
              <a:rPr lang="zh-CN" altLang="en-US" dirty="0">
                <a:sym typeface="ZapfDingbats" pitchFamily="82" charset="2"/>
              </a:rPr>
              <a:t>    </a:t>
            </a:r>
            <a:r>
              <a:rPr lang="en-US" altLang="zh-CN" dirty="0">
                <a:sym typeface="Wingdings" panose="05000000000000000000" pitchFamily="2" charset="2"/>
              </a:rPr>
              <a:t>11000011 </a:t>
            </a:r>
            <a:r>
              <a:rPr lang="en-US" altLang="zh-CN" dirty="0">
                <a:sym typeface="ZapfDingbats" pitchFamily="82" charset="2"/>
              </a:rPr>
              <a:t>× </a:t>
            </a:r>
            <a:r>
              <a:rPr lang="en-US" altLang="zh-CN" dirty="0">
                <a:sym typeface="Wingdings" panose="05000000000000000000" pitchFamily="2" charset="2"/>
              </a:rPr>
              <a:t>00100011 = 01001101 </a:t>
            </a:r>
            <a:r>
              <a:rPr lang="zh-CN" altLang="en-US" dirty="0">
                <a:sym typeface="ZapfDingbats" pitchFamily="82" charset="2"/>
              </a:rPr>
              <a:t>  </a:t>
            </a:r>
            <a:r>
              <a:rPr lang="en-US" altLang="zh-CN" dirty="0">
                <a:sym typeface="Wingdings" panose="05000000000000000000" pitchFamily="2" charset="2"/>
              </a:rPr>
              <a:t> </a:t>
            </a:r>
            <a:endParaRPr lang="en-US" altLang="zh-CN" dirty="0">
              <a:sym typeface="Wingdings" panose="05000000000000000000" pitchFamily="2" charset="2"/>
            </a:endParaRPr>
          </a:p>
          <a:p>
            <a:pPr lvl="1">
              <a:buNone/>
            </a:pPr>
            <a:r>
              <a:rPr lang="en-US" altLang="zh-CN" dirty="0">
                <a:sym typeface="Wingdings" panose="05000000000000000000" pitchFamily="2" charset="2"/>
              </a:rPr>
              <a:t>      </a:t>
            </a:r>
            <a:r>
              <a:rPr lang="en-US" altLang="zh-CN" dirty="0">
                <a:sym typeface="ZapfDingbats" pitchFamily="82" charset="2"/>
              </a:rPr>
              <a:t>{C3}×{23} = {4D}</a:t>
            </a:r>
            <a:endParaRPr lang="en-US" altLang="zh-CN" dirty="0">
              <a:sym typeface="ZapfDingbats" pitchFamily="82" charset="2"/>
            </a:endParaRPr>
          </a:p>
        </p:txBody>
      </p:sp>
      <p:sp>
        <p:nvSpPr>
          <p:cNvPr id="4" name="矩形 3"/>
          <p:cNvSpPr/>
          <p:nvPr/>
        </p:nvSpPr>
        <p:spPr>
          <a:xfrm>
            <a:off x="4427984" y="2905780"/>
            <a:ext cx="885179" cy="523220"/>
          </a:xfrm>
          <a:prstGeom prst="rect">
            <a:avLst/>
          </a:prstGeom>
          <a:solidFill>
            <a:srgbClr val="FFC000"/>
          </a:solidFill>
        </p:spPr>
        <p:txBody>
          <a:bodyPr wrap="none">
            <a:spAutoFit/>
          </a:bodyPr>
          <a:lstStyle/>
          <a:p>
            <a:r>
              <a:rPr kumimoji="1" lang="en-US" altLang="zh-CN" u="none" dirty="0">
                <a:solidFill>
                  <a:schemeClr val="accent4">
                    <a:lumMod val="10000"/>
                  </a:schemeClr>
                </a:solidFill>
                <a:sym typeface="ZapfDingbats" pitchFamily="82" charset="2"/>
              </a:rPr>
              <a:t>{1B}</a:t>
            </a:r>
            <a:endParaRPr lang="zh-CN" altLang="en-US" u="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0435">
                                            <p:txEl>
                                              <p:pRg st="3" end="3"/>
                                            </p:txEl>
                                          </p:spTgt>
                                        </p:tgtEl>
                                        <p:attrNameLst>
                                          <p:attrName>style.visibility</p:attrName>
                                        </p:attrNameLst>
                                      </p:cBhvr>
                                      <p:to>
                                        <p:strVal val="visible"/>
                                      </p:to>
                                    </p:set>
                                    <p:animEffect transition="in" filter="wipe(left)">
                                      <p:cBhvr>
                                        <p:cTn id="7" dur="2000"/>
                                        <p:tgtEl>
                                          <p:spTgt spid="5304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0435">
                                            <p:txEl>
                                              <p:pRg st="4" end="4"/>
                                            </p:txEl>
                                          </p:spTgt>
                                        </p:tgtEl>
                                        <p:attrNameLst>
                                          <p:attrName>style.visibility</p:attrName>
                                        </p:attrNameLst>
                                      </p:cBhvr>
                                      <p:to>
                                        <p:strVal val="visible"/>
                                      </p:to>
                                    </p:set>
                                    <p:animEffect transition="in" filter="wipe(left)">
                                      <p:cBhvr>
                                        <p:cTn id="12" dur="2000"/>
                                        <p:tgtEl>
                                          <p:spTgt spid="5304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0435">
                                            <p:txEl>
                                              <p:pRg st="5" end="5"/>
                                            </p:txEl>
                                          </p:spTgt>
                                        </p:tgtEl>
                                        <p:attrNameLst>
                                          <p:attrName>style.visibility</p:attrName>
                                        </p:attrNameLst>
                                      </p:cBhvr>
                                      <p:to>
                                        <p:strVal val="visible"/>
                                      </p:to>
                                    </p:set>
                                    <p:animEffect transition="in" filter="wipe(left)">
                                      <p:cBhvr>
                                        <p:cTn id="17" dur="2000"/>
                                        <p:tgtEl>
                                          <p:spTgt spid="5304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0435">
                                            <p:txEl>
                                              <p:pRg st="6" end="6"/>
                                            </p:txEl>
                                          </p:spTgt>
                                        </p:tgtEl>
                                        <p:attrNameLst>
                                          <p:attrName>style.visibility</p:attrName>
                                        </p:attrNameLst>
                                      </p:cBhvr>
                                      <p:to>
                                        <p:strVal val="visible"/>
                                      </p:to>
                                    </p:set>
                                    <p:animEffect transition="in" filter="wipe(left)">
                                      <p:cBhvr>
                                        <p:cTn id="22" dur="2000"/>
                                        <p:tgtEl>
                                          <p:spTgt spid="5304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30435">
                                            <p:txEl>
                                              <p:pRg st="7" end="7"/>
                                            </p:txEl>
                                          </p:spTgt>
                                        </p:tgtEl>
                                        <p:attrNameLst>
                                          <p:attrName>style.visibility</p:attrName>
                                        </p:attrNameLst>
                                      </p:cBhvr>
                                      <p:to>
                                        <p:strVal val="visible"/>
                                      </p:to>
                                    </p:set>
                                    <p:animEffect transition="in" filter="wipe(left)">
                                      <p:cBhvr>
                                        <p:cTn id="27" dur="2000"/>
                                        <p:tgtEl>
                                          <p:spTgt spid="530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l="6223" t="41379" b="1"/>
          <a:stretch>
            <a:fillRect/>
          </a:stretch>
        </p:blipFill>
        <p:spPr>
          <a:xfrm>
            <a:off x="226314" y="2024844"/>
            <a:ext cx="8691371" cy="2556284"/>
          </a:xfrm>
        </p:spPr>
      </p:pic>
      <p:pic>
        <p:nvPicPr>
          <p:cNvPr id="6" name="图片 5"/>
          <p:cNvPicPr>
            <a:picLocks noChangeAspect="1"/>
          </p:cNvPicPr>
          <p:nvPr/>
        </p:nvPicPr>
        <p:blipFill>
          <a:blip r:embed="rId2"/>
          <a:stretch>
            <a:fillRect/>
          </a:stretch>
        </p:blipFill>
        <p:spPr>
          <a:xfrm>
            <a:off x="346929" y="4689140"/>
            <a:ext cx="8450142" cy="846911"/>
          </a:xfrm>
          <a:prstGeom prst="rect">
            <a:avLst/>
          </a:prstGeom>
        </p:spPr>
      </p:pic>
      <p:sp>
        <p:nvSpPr>
          <p:cNvPr id="2" name="标注: 上箭头 1"/>
          <p:cNvSpPr/>
          <p:nvPr/>
        </p:nvSpPr>
        <p:spPr bwMode="auto">
          <a:xfrm>
            <a:off x="3167843" y="5301208"/>
            <a:ext cx="1404156" cy="846911"/>
          </a:xfrm>
          <a:prstGeom prst="up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 name="文本框 2"/>
          <p:cNvSpPr txBox="1"/>
          <p:nvPr/>
        </p:nvSpPr>
        <p:spPr>
          <a:xfrm>
            <a:off x="3198322" y="5572527"/>
            <a:ext cx="1656184" cy="523220"/>
          </a:xfrm>
          <a:prstGeom prst="rect">
            <a:avLst/>
          </a:prstGeom>
          <a:noFill/>
        </p:spPr>
        <p:txBody>
          <a:bodyPr wrap="square" rtlCol="0">
            <a:spAutoFit/>
          </a:bodyPr>
          <a:lstStyle/>
          <a:p>
            <a:r>
              <a:rPr lang="en-US" altLang="zh-CN" dirty="0" err="1"/>
              <a:t>xtime</a:t>
            </a:r>
            <a:r>
              <a:rPr lang="en-US" altLang="zh-CN" dirty="0"/>
              <a:t>( )</a:t>
            </a:r>
            <a:endParaRPr lang="zh-CN" altLang="en-US" dirty="0"/>
          </a:p>
        </p:txBody>
      </p:sp>
      <p:sp>
        <p:nvSpPr>
          <p:cNvPr id="7" name="文本框 6"/>
          <p:cNvSpPr txBox="1"/>
          <p:nvPr/>
        </p:nvSpPr>
        <p:spPr>
          <a:xfrm>
            <a:off x="215762" y="1335217"/>
            <a:ext cx="4693920" cy="523220"/>
          </a:xfrm>
          <a:prstGeom prst="rect">
            <a:avLst/>
          </a:prstGeom>
          <a:noFill/>
        </p:spPr>
        <p:txBody>
          <a:bodyPr wrap="square">
            <a:spAutoFit/>
          </a:bodyPr>
          <a:lstStyle/>
          <a:p>
            <a:r>
              <a:rPr lang="zh-CN" altLang="en-US" dirty="0">
                <a:solidFill>
                  <a:srgbClr val="FF0000"/>
                </a:solidFill>
              </a:rPr>
              <a:t>列混合运算的快速实现：</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832" y="1232756"/>
            <a:ext cx="8229600" cy="4824000"/>
          </a:xfrm>
        </p:spPr>
        <p:txBody>
          <a:bodyPr/>
          <a:lstStyle/>
          <a:p>
            <a:pPr marL="0" indent="0">
              <a:buNone/>
            </a:pPr>
            <a:r>
              <a:rPr lang="zh-CN" altLang="en-US" dirty="0">
                <a:solidFill>
                  <a:srgbClr val="FF0000"/>
                </a:solidFill>
              </a:rPr>
              <a:t>列混合运算的快速实现：</a:t>
            </a:r>
            <a:endParaRPr lang="zh-CN" altLang="en-US" dirty="0">
              <a:solidFill>
                <a:srgbClr val="FF0000"/>
              </a:solidFill>
            </a:endParaRPr>
          </a:p>
        </p:txBody>
      </p:sp>
      <p:pic>
        <p:nvPicPr>
          <p:cNvPr id="4" name="图片 3"/>
          <p:cNvPicPr>
            <a:picLocks noChangeAspect="1"/>
          </p:cNvPicPr>
          <p:nvPr/>
        </p:nvPicPr>
        <p:blipFill rotWithShape="1">
          <a:blip r:embed="rId1"/>
          <a:srcRect l="5154" t="14775"/>
          <a:stretch>
            <a:fillRect/>
          </a:stretch>
        </p:blipFill>
        <p:spPr>
          <a:xfrm>
            <a:off x="320621" y="1815466"/>
            <a:ext cx="8642819" cy="3809777"/>
          </a:xfrm>
          <a:prstGeom prst="rect">
            <a:avLst/>
          </a:prstGeom>
        </p:spPr>
      </p:pic>
      <p:sp>
        <p:nvSpPr>
          <p:cNvPr id="3" name="矩形 2"/>
          <p:cNvSpPr/>
          <p:nvPr/>
        </p:nvSpPr>
        <p:spPr bwMode="auto">
          <a:xfrm>
            <a:off x="2915816" y="2942679"/>
            <a:ext cx="2664296" cy="468052"/>
          </a:xfrm>
          <a:prstGeom prst="rect">
            <a:avLst/>
          </a:prstGeom>
          <a:noFill/>
          <a:ln w="28575">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5" name="内容占位符 3"/>
          <p:cNvPicPr>
            <a:picLocks noChangeAspect="1"/>
          </p:cNvPicPr>
          <p:nvPr/>
        </p:nvPicPr>
        <p:blipFill rotWithShape="1">
          <a:blip r:embed="rId2"/>
          <a:srcRect l="24676" t="9630" b="75725"/>
          <a:stretch>
            <a:fillRect/>
          </a:stretch>
        </p:blipFill>
        <p:spPr bwMode="auto">
          <a:xfrm>
            <a:off x="1259632" y="5660712"/>
            <a:ext cx="7092788" cy="7920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l="24676" t="9630"/>
          <a:stretch>
            <a:fillRect/>
          </a:stretch>
        </p:blipFill>
        <p:spPr>
          <a:xfrm>
            <a:off x="1025606" y="1196752"/>
            <a:ext cx="7092788" cy="4887490"/>
          </a:xfr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r>
              <a:rPr lang="en-US" altLang="zh-CN" dirty="0">
                <a:solidFill>
                  <a:srgbClr val="FF0000"/>
                </a:solidFill>
                <a:latin typeface="黑体" panose="02010609060101010101" pitchFamily="49" charset="-122"/>
              </a:rPr>
              <a:t>—</a:t>
            </a:r>
            <a:r>
              <a:rPr lang="zh-CN" altLang="en-US" dirty="0">
                <a:solidFill>
                  <a:srgbClr val="FF0000"/>
                </a:solidFill>
                <a:latin typeface="黑体" panose="02010609060101010101" pitchFamily="49" charset="-122"/>
              </a:rPr>
              <a:t>轮函数</a:t>
            </a:r>
            <a:endParaRPr lang="en-US" altLang="zh-CN" dirty="0"/>
          </a:p>
          <a:p>
            <a:r>
              <a:rPr lang="zh-CN" altLang="en-US" sz="2800" dirty="0"/>
              <a:t>列混合</a:t>
            </a:r>
            <a:r>
              <a:rPr lang="en-US" altLang="zh-CN" sz="2800" dirty="0"/>
              <a:t>:  state</a:t>
            </a:r>
            <a:r>
              <a:rPr lang="zh-CN" altLang="en-US" sz="2800" dirty="0"/>
              <a:t>每列进行置换</a:t>
            </a:r>
            <a:endParaRPr lang="zh-CN" altLang="en-US" sz="2800" dirty="0"/>
          </a:p>
        </p:txBody>
      </p:sp>
      <p:graphicFrame>
        <p:nvGraphicFramePr>
          <p:cNvPr id="372745" name="Group 9"/>
          <p:cNvGraphicFramePr>
            <a:graphicFrameLocks noGrp="1"/>
          </p:cNvGraphicFramePr>
          <p:nvPr/>
        </p:nvGraphicFramePr>
        <p:xfrm>
          <a:off x="406711" y="3838389"/>
          <a:ext cx="2268537" cy="1908177"/>
        </p:xfrm>
        <a:graphic>
          <a:graphicData uri="http://schemas.openxmlformats.org/drawingml/2006/table">
            <a:tbl>
              <a:tblPr/>
              <a:tblGrid>
                <a:gridCol w="568325"/>
                <a:gridCol w="566737"/>
                <a:gridCol w="557213"/>
                <a:gridCol w="576262"/>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72772" name="Group 36"/>
          <p:cNvGraphicFramePr>
            <a:graphicFrameLocks noGrp="1"/>
          </p:cNvGraphicFramePr>
          <p:nvPr/>
        </p:nvGraphicFramePr>
        <p:xfrm>
          <a:off x="6455086" y="3838389"/>
          <a:ext cx="2376487" cy="1908177"/>
        </p:xfrm>
        <a:graphic>
          <a:graphicData uri="http://schemas.openxmlformats.org/drawingml/2006/table">
            <a:tbl>
              <a:tblPr/>
              <a:tblGrid>
                <a:gridCol w="595312"/>
                <a:gridCol w="593725"/>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72799" name="Group 63"/>
          <p:cNvGraphicFramePr>
            <a:graphicFrameLocks noGrp="1"/>
          </p:cNvGraphicFramePr>
          <p:nvPr/>
        </p:nvGraphicFramePr>
        <p:xfrm>
          <a:off x="1162361" y="3512951"/>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372811" name="Group 75"/>
          <p:cNvGraphicFramePr>
            <a:graphicFrameLocks noGrp="1"/>
          </p:cNvGraphicFramePr>
          <p:nvPr/>
        </p:nvGraphicFramePr>
        <p:xfrm>
          <a:off x="7282173" y="3514539"/>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sp>
        <p:nvSpPr>
          <p:cNvPr id="372823" name="Rectangle 87"/>
          <p:cNvSpPr>
            <a:spLocks noChangeArrowheads="1"/>
          </p:cNvSpPr>
          <p:nvPr/>
        </p:nvSpPr>
        <p:spPr bwMode="auto">
          <a:xfrm>
            <a:off x="3445186" y="2458851"/>
            <a:ext cx="2333625" cy="792163"/>
          </a:xfrm>
          <a:prstGeom prst="rect">
            <a:avLst/>
          </a:prstGeom>
          <a:solidFill>
            <a:srgbClr val="5A8800"/>
          </a:solidFill>
          <a:ln w="19050">
            <a:solidFill>
              <a:schemeClr val="tx1"/>
            </a:solidFill>
            <a:miter lim="800000"/>
          </a:ln>
        </p:spPr>
        <p:txBody>
          <a:bodyPr wrap="none" anchor="ctr"/>
          <a:lstStyle/>
          <a:p>
            <a:pPr algn="ctr"/>
            <a:r>
              <a:rPr lang="en-US" altLang="zh-CN" sz="2400" u="none" dirty="0" err="1">
                <a:ea typeface="宋体" panose="02010600030101010101" pitchFamily="2" charset="-122"/>
              </a:rPr>
              <a:t>MixColumns</a:t>
            </a:r>
            <a:endParaRPr lang="en-US" altLang="zh-CN" sz="2400" u="none" dirty="0">
              <a:ea typeface="宋体" panose="02010600030101010101" pitchFamily="2" charset="-122"/>
            </a:endParaRPr>
          </a:p>
        </p:txBody>
      </p:sp>
      <p:sp>
        <p:nvSpPr>
          <p:cNvPr id="372824" name="Arc 88"/>
          <p:cNvSpPr/>
          <p:nvPr/>
        </p:nvSpPr>
        <p:spPr bwMode="auto">
          <a:xfrm rot="10800000" flipV="1">
            <a:off x="1594161" y="2717614"/>
            <a:ext cx="1836737" cy="796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A50021"/>
            </a:solidFill>
            <a:round/>
          </a:ln>
        </p:spPr>
        <p:txBody>
          <a:bodyPr wrap="none" anchor="ctr"/>
          <a:lstStyle/>
          <a:p>
            <a:pPr algn="just">
              <a:lnSpc>
                <a:spcPct val="120000"/>
              </a:lnSpc>
              <a:spcBef>
                <a:spcPct val="20000"/>
              </a:spcBef>
              <a:buClr>
                <a:srgbClr val="00FF00"/>
              </a:buClr>
              <a:buFont typeface="Wingdings" panose="05000000000000000000" pitchFamily="2" charset="2"/>
              <a:buChar char="l"/>
            </a:pPr>
            <a:endParaRPr lang="zh-CN" altLang="en-US"/>
          </a:p>
        </p:txBody>
      </p:sp>
      <p:sp>
        <p:nvSpPr>
          <p:cNvPr id="372825" name="Arc 89"/>
          <p:cNvSpPr/>
          <p:nvPr/>
        </p:nvSpPr>
        <p:spPr bwMode="auto">
          <a:xfrm rot="10800000" flipH="1" flipV="1">
            <a:off x="5770873" y="2717614"/>
            <a:ext cx="1836738" cy="7969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A50021"/>
            </a:solidFill>
            <a:round/>
            <a:tailEnd type="stealth" w="lg" len="lg"/>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2" name="Rectangle 126"/>
          <p:cNvSpPr>
            <a:spLocks noChangeArrowheads="1"/>
          </p:cNvSpPr>
          <p:nvPr/>
        </p:nvSpPr>
        <p:spPr bwMode="auto">
          <a:xfrm>
            <a:off x="3851585" y="5625244"/>
            <a:ext cx="1387483" cy="461665"/>
          </a:xfrm>
          <a:prstGeom prst="rect">
            <a:avLst/>
          </a:prstGeom>
          <a:noFill/>
          <a:ln w="9525">
            <a:noFill/>
            <a:miter lim="800000"/>
          </a:ln>
          <a:effectLst/>
        </p:spPr>
        <p:txBody>
          <a:bodyPr wrap="square">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 3</a:t>
            </a:r>
            <a:endParaRPr lang="en-US" altLang="zh-CN" sz="2400" i="1" u="none" baseline="-25000" dirty="0">
              <a:solidFill>
                <a:schemeClr val="accent4">
                  <a:lumMod val="10000"/>
                </a:schemeClr>
              </a:solidFill>
              <a:ea typeface="宋体" panose="02010600030101010101" pitchFamily="2" charset="-122"/>
            </a:endParaRPr>
          </a:p>
        </p:txBody>
      </p:sp>
      <p:graphicFrame>
        <p:nvGraphicFramePr>
          <p:cNvPr id="38915" name="Object 4"/>
          <p:cNvGraphicFramePr>
            <a:graphicFrameLocks noChangeAspect="1"/>
          </p:cNvGraphicFramePr>
          <p:nvPr/>
        </p:nvGraphicFramePr>
        <p:xfrm>
          <a:off x="2719671" y="3986039"/>
          <a:ext cx="3687814" cy="1577527"/>
        </p:xfrm>
        <a:graphic>
          <a:graphicData uri="http://schemas.openxmlformats.org/presentationml/2006/ole">
            <mc:AlternateContent xmlns:mc="http://schemas.openxmlformats.org/markup-compatibility/2006">
              <mc:Choice xmlns:v="urn:schemas-microsoft-com:vml" Requires="v">
                <p:oleObj spid="_x0000_s14339" name="公式" r:id="rId1" imgW="2197100" imgH="939800" progId="Equation.3">
                  <p:embed/>
                </p:oleObj>
              </mc:Choice>
              <mc:Fallback>
                <p:oleObj name="公式" r:id="rId1" imgW="2197100" imgH="939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671" y="3986039"/>
                        <a:ext cx="3687814" cy="1577527"/>
                      </a:xfrm>
                      <a:prstGeom prst="rect">
                        <a:avLst/>
                      </a:prstGeom>
                      <a:solidFill>
                        <a:schemeClr val="tx2"/>
                      </a:solidFill>
                    </p:spPr>
                  </p:pic>
                </p:oleObj>
              </mc:Fallback>
            </mc:AlternateContent>
          </a:graphicData>
        </a:graphic>
      </p:graphicFrame>
      <p:graphicFrame>
        <p:nvGraphicFramePr>
          <p:cNvPr id="21" name="Group 86"/>
          <p:cNvGraphicFramePr>
            <a:graphicFrameLocks noGrp="1"/>
          </p:cNvGraphicFramePr>
          <p:nvPr/>
        </p:nvGraphicFramePr>
        <p:xfrm>
          <a:off x="6443996" y="3511371"/>
          <a:ext cx="2446372" cy="2541589"/>
        </p:xfrm>
        <a:graphic>
          <a:graphicData uri="http://schemas.openxmlformats.org/drawingml/2006/table">
            <a:tbl>
              <a:tblPr/>
              <a:tblGrid>
                <a:gridCol w="611593"/>
                <a:gridCol w="611593"/>
                <a:gridCol w="611593"/>
                <a:gridCol w="611593"/>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r>
            </a:tbl>
          </a:graphicData>
        </a:graphic>
      </p:graphicFrame>
      <p:graphicFrame>
        <p:nvGraphicFramePr>
          <p:cNvPr id="14" name="Group 75"/>
          <p:cNvGraphicFramePr>
            <a:graphicFrameLocks noGrp="1"/>
          </p:cNvGraphicFramePr>
          <p:nvPr/>
        </p:nvGraphicFramePr>
        <p:xfrm>
          <a:off x="6444000" y="3511371"/>
          <a:ext cx="620720" cy="2555876"/>
        </p:xfrm>
        <a:graphic>
          <a:graphicData uri="http://schemas.openxmlformats.org/drawingml/2006/table">
            <a:tbl>
              <a:tblPr/>
              <a:tblGrid>
                <a:gridCol w="62072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47</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37</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94</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ED</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r>
            </a:tbl>
          </a:graphicData>
        </a:graphic>
      </p:graphicFrame>
      <p:graphicFrame>
        <p:nvGraphicFramePr>
          <p:cNvPr id="20" name="Group 86"/>
          <p:cNvGraphicFramePr>
            <a:graphicFrameLocks noGrp="1"/>
          </p:cNvGraphicFramePr>
          <p:nvPr/>
        </p:nvGraphicFramePr>
        <p:xfrm>
          <a:off x="346327" y="3511371"/>
          <a:ext cx="2336832" cy="2541589"/>
        </p:xfrm>
        <a:graphic>
          <a:graphicData uri="http://schemas.openxmlformats.org/drawingml/2006/table">
            <a:tbl>
              <a:tblPr/>
              <a:tblGrid>
                <a:gridCol w="584208"/>
                <a:gridCol w="584208"/>
                <a:gridCol w="584208"/>
                <a:gridCol w="584208"/>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87</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F2</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4D</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97</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6E</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4C</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90</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EC</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46</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E7</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4A</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C3</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A6</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8C</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D8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95</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2799"/>
                                        </p:tgtEl>
                                        <p:attrNameLst>
                                          <p:attrName>style.visibility</p:attrName>
                                        </p:attrNameLst>
                                      </p:cBhvr>
                                      <p:to>
                                        <p:strVal val="visible"/>
                                      </p:to>
                                    </p:set>
                                    <p:anim calcmode="lin" valueType="num">
                                      <p:cBhvr>
                                        <p:cTn id="7" dur="500" fill="hold"/>
                                        <p:tgtEl>
                                          <p:spTgt spid="372799"/>
                                        </p:tgtEl>
                                        <p:attrNameLst>
                                          <p:attrName>ppt_w</p:attrName>
                                        </p:attrNameLst>
                                      </p:cBhvr>
                                      <p:tavLst>
                                        <p:tav tm="0">
                                          <p:val>
                                            <p:fltVal val="0"/>
                                          </p:val>
                                        </p:tav>
                                        <p:tav tm="100000">
                                          <p:val>
                                            <p:strVal val="#ppt_w"/>
                                          </p:val>
                                        </p:tav>
                                      </p:tavLst>
                                    </p:anim>
                                    <p:anim calcmode="lin" valueType="num">
                                      <p:cBhvr>
                                        <p:cTn id="8" dur="500" fill="hold"/>
                                        <p:tgtEl>
                                          <p:spTgt spid="372799"/>
                                        </p:tgtEl>
                                        <p:attrNameLst>
                                          <p:attrName>ppt_h</p:attrName>
                                        </p:attrNameLst>
                                      </p:cBhvr>
                                      <p:tavLst>
                                        <p:tav tm="0">
                                          <p:val>
                                            <p:fltVal val="0"/>
                                          </p:val>
                                        </p:tav>
                                        <p:tav tm="100000">
                                          <p:val>
                                            <p:strVal val="#ppt_h"/>
                                          </p:val>
                                        </p:tav>
                                      </p:tavLst>
                                    </p:anim>
                                    <p:animEffect transition="in" filter="fade">
                                      <p:cBhvr>
                                        <p:cTn id="9" dur="500"/>
                                        <p:tgtEl>
                                          <p:spTgt spid="37279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72824"/>
                                        </p:tgtEl>
                                        <p:attrNameLst>
                                          <p:attrName>style.visibility</p:attrName>
                                        </p:attrNameLst>
                                      </p:cBhvr>
                                      <p:to>
                                        <p:strVal val="visible"/>
                                      </p:to>
                                    </p:set>
                                    <p:animEffect transition="in" filter="wipe(left)">
                                      <p:cBhvr>
                                        <p:cTn id="13" dur="500"/>
                                        <p:tgtEl>
                                          <p:spTgt spid="3728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72823"/>
                                        </p:tgtEl>
                                        <p:attrNameLst>
                                          <p:attrName>style.visibility</p:attrName>
                                        </p:attrNameLst>
                                      </p:cBhvr>
                                      <p:to>
                                        <p:strVal val="visible"/>
                                      </p:to>
                                    </p:set>
                                    <p:animEffect transition="in" filter="wipe(left)">
                                      <p:cBhvr>
                                        <p:cTn id="17" dur="500"/>
                                        <p:tgtEl>
                                          <p:spTgt spid="37282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72825"/>
                                        </p:tgtEl>
                                        <p:attrNameLst>
                                          <p:attrName>style.visibility</p:attrName>
                                        </p:attrNameLst>
                                      </p:cBhvr>
                                      <p:to>
                                        <p:strVal val="visible"/>
                                      </p:to>
                                    </p:set>
                                    <p:animEffect transition="in" filter="wipe(left)">
                                      <p:cBhvr>
                                        <p:cTn id="21" dur="500"/>
                                        <p:tgtEl>
                                          <p:spTgt spid="37282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72811"/>
                                        </p:tgtEl>
                                        <p:attrNameLst>
                                          <p:attrName>style.visibility</p:attrName>
                                        </p:attrNameLst>
                                      </p:cBhvr>
                                      <p:to>
                                        <p:strVal val="visible"/>
                                      </p:to>
                                    </p:set>
                                    <p:anim calcmode="lin" valueType="num">
                                      <p:cBhvr>
                                        <p:cTn id="25" dur="500" fill="hold"/>
                                        <p:tgtEl>
                                          <p:spTgt spid="372811"/>
                                        </p:tgtEl>
                                        <p:attrNameLst>
                                          <p:attrName>ppt_w</p:attrName>
                                        </p:attrNameLst>
                                      </p:cBhvr>
                                      <p:tavLst>
                                        <p:tav tm="0">
                                          <p:val>
                                            <p:fltVal val="0"/>
                                          </p:val>
                                        </p:tav>
                                        <p:tav tm="100000">
                                          <p:val>
                                            <p:strVal val="#ppt_w"/>
                                          </p:val>
                                        </p:tav>
                                      </p:tavLst>
                                    </p:anim>
                                    <p:anim calcmode="lin" valueType="num">
                                      <p:cBhvr>
                                        <p:cTn id="26" dur="500" fill="hold"/>
                                        <p:tgtEl>
                                          <p:spTgt spid="372811"/>
                                        </p:tgtEl>
                                        <p:attrNameLst>
                                          <p:attrName>ppt_h</p:attrName>
                                        </p:attrNameLst>
                                      </p:cBhvr>
                                      <p:tavLst>
                                        <p:tav tm="0">
                                          <p:val>
                                            <p:fltVal val="0"/>
                                          </p:val>
                                        </p:tav>
                                        <p:tav tm="100000">
                                          <p:val>
                                            <p:strVal val="#ppt_h"/>
                                          </p:val>
                                        </p:tav>
                                      </p:tavLst>
                                    </p:anim>
                                    <p:animEffect transition="in" filter="fade">
                                      <p:cBhvr>
                                        <p:cTn id="27" dur="500"/>
                                        <p:tgtEl>
                                          <p:spTgt spid="372811"/>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38915"/>
                                        </p:tgtEl>
                                        <p:attrNameLst>
                                          <p:attrName>style.visibility</p:attrName>
                                        </p:attrNameLst>
                                      </p:cBhvr>
                                      <p:to>
                                        <p:strVal val="visible"/>
                                      </p:to>
                                    </p:set>
                                    <p:animEffect transition="in" filter="slide(fromBottom)">
                                      <p:cBhvr>
                                        <p:cTn id="31" dur="500"/>
                                        <p:tgtEl>
                                          <p:spTgt spid="3891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1000"/>
                                        <p:tgtEl>
                                          <p:spTgt spid="20"/>
                                        </p:tgtEl>
                                      </p:cBhvr>
                                    </p:animEffec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823" grpId="0" animBg="1"/>
      <p:bldP spid="37282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0" lvl="0" indent="0">
              <a:spcAft>
                <a:spcPts val="1800"/>
              </a:spcAft>
              <a:buNone/>
            </a:pPr>
            <a:r>
              <a:rPr lang="en-US" altLang="zh-CN" dirty="0">
                <a:solidFill>
                  <a:srgbClr val="FF0000"/>
                </a:solidFill>
              </a:rPr>
              <a:t>3.  AES</a:t>
            </a:r>
            <a:r>
              <a:rPr lang="zh-CN" altLang="en-US" dirty="0">
                <a:solidFill>
                  <a:srgbClr val="FF0000"/>
                </a:solidFill>
                <a:latin typeface="黑体" panose="02010609060101010101" pitchFamily="49" charset="-122"/>
              </a:rPr>
              <a:t>密钥扩展算法</a:t>
            </a:r>
            <a:endParaRPr lang="en-US" altLang="zh-CN" dirty="0">
              <a:solidFill>
                <a:srgbClr val="FF0000"/>
              </a:solidFill>
            </a:endParaRPr>
          </a:p>
        </p:txBody>
      </p:sp>
      <p:grpSp>
        <p:nvGrpSpPr>
          <p:cNvPr id="2" name="组合 37"/>
          <p:cNvGrpSpPr/>
          <p:nvPr/>
        </p:nvGrpSpPr>
        <p:grpSpPr>
          <a:xfrm>
            <a:off x="791580" y="1016732"/>
            <a:ext cx="7596844" cy="5400600"/>
            <a:chOff x="1139778" y="0"/>
            <a:chExt cx="7631217" cy="6858000"/>
          </a:xfrm>
        </p:grpSpPr>
        <p:grpSp>
          <p:nvGrpSpPr>
            <p:cNvPr id="3" name="组合 8"/>
            <p:cNvGrpSpPr/>
            <p:nvPr/>
          </p:nvGrpSpPr>
          <p:grpSpPr>
            <a:xfrm>
              <a:off x="1139778" y="0"/>
              <a:ext cx="7631217" cy="6858000"/>
              <a:chOff x="1139778" y="0"/>
              <a:chExt cx="7631217" cy="6858000"/>
            </a:xfrm>
          </p:grpSpPr>
          <p:pic>
            <p:nvPicPr>
              <p:cNvPr id="65" name="Picture 5"/>
              <p:cNvPicPr>
                <a:picLocks noChangeAspect="1" noChangeArrowheads="1"/>
              </p:cNvPicPr>
              <p:nvPr/>
            </p:nvPicPr>
            <p:blipFill>
              <a:blip r:embed="rId1"/>
              <a:srcRect/>
              <a:stretch>
                <a:fillRect/>
              </a:stretch>
            </p:blipFill>
            <p:spPr bwMode="auto">
              <a:xfrm>
                <a:off x="1139778" y="0"/>
                <a:ext cx="6716715" cy="6858000"/>
              </a:xfrm>
              <a:prstGeom prst="rect">
                <a:avLst/>
              </a:prstGeom>
              <a:noFill/>
              <a:ln w="9525">
                <a:noFill/>
                <a:miter lim="800000"/>
                <a:headEnd/>
                <a:tailEnd/>
              </a:ln>
            </p:spPr>
          </p:pic>
          <p:sp>
            <p:nvSpPr>
              <p:cNvPr id="67" name="矩形 66"/>
              <p:cNvSpPr/>
              <p:nvPr/>
            </p:nvSpPr>
            <p:spPr bwMode="auto">
              <a:xfrm>
                <a:off x="7858170" y="106317"/>
                <a:ext cx="912825" cy="66786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
          <p:nvSpPr>
            <p:cNvPr id="40" name="矩形 39"/>
            <p:cNvSpPr/>
            <p:nvPr/>
          </p:nvSpPr>
          <p:spPr bwMode="auto">
            <a:xfrm>
              <a:off x="1603584" y="46209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1" name="矩形 40"/>
            <p:cNvSpPr/>
            <p:nvPr/>
          </p:nvSpPr>
          <p:spPr bwMode="auto">
            <a:xfrm>
              <a:off x="1609920" y="9050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2" name="矩形 41"/>
            <p:cNvSpPr/>
            <p:nvPr/>
          </p:nvSpPr>
          <p:spPr bwMode="auto">
            <a:xfrm>
              <a:off x="1603584" y="1341783"/>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3" name="矩形 42"/>
            <p:cNvSpPr/>
            <p:nvPr/>
          </p:nvSpPr>
          <p:spPr bwMode="auto">
            <a:xfrm>
              <a:off x="1603584" y="177541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4" name="矩形 43"/>
            <p:cNvSpPr/>
            <p:nvPr/>
          </p:nvSpPr>
          <p:spPr bwMode="auto">
            <a:xfrm>
              <a:off x="1603584" y="220904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5" name="矩形 44"/>
            <p:cNvSpPr/>
            <p:nvPr/>
          </p:nvSpPr>
          <p:spPr bwMode="auto">
            <a:xfrm>
              <a:off x="3613311" y="904779"/>
              <a:ext cx="1116000" cy="216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密钥扩展</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6" name="矩形 45"/>
            <p:cNvSpPr/>
            <p:nvPr/>
          </p:nvSpPr>
          <p:spPr bwMode="auto">
            <a:xfrm>
              <a:off x="1608293" y="329652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7" name="矩形 46"/>
            <p:cNvSpPr/>
            <p:nvPr/>
          </p:nvSpPr>
          <p:spPr bwMode="auto">
            <a:xfrm>
              <a:off x="1601957" y="373323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8" name="矩形 47"/>
            <p:cNvSpPr/>
            <p:nvPr/>
          </p:nvSpPr>
          <p:spPr bwMode="auto">
            <a:xfrm>
              <a:off x="1601957" y="416686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9" name="矩形 48"/>
            <p:cNvSpPr/>
            <p:nvPr/>
          </p:nvSpPr>
          <p:spPr bwMode="auto">
            <a:xfrm>
              <a:off x="1601957" y="4600494"/>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0" name="矩形 49"/>
            <p:cNvSpPr/>
            <p:nvPr/>
          </p:nvSpPr>
          <p:spPr bwMode="auto">
            <a:xfrm>
              <a:off x="1611535" y="502854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1" name="矩形 50"/>
            <p:cNvSpPr/>
            <p:nvPr/>
          </p:nvSpPr>
          <p:spPr bwMode="auto">
            <a:xfrm>
              <a:off x="1605199" y="546524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2" name="矩形 51"/>
            <p:cNvSpPr/>
            <p:nvPr/>
          </p:nvSpPr>
          <p:spPr bwMode="auto">
            <a:xfrm>
              <a:off x="1605199"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3" name="矩形 52"/>
            <p:cNvSpPr/>
            <p:nvPr/>
          </p:nvSpPr>
          <p:spPr bwMode="auto">
            <a:xfrm>
              <a:off x="5608651" y="177325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4" name="矩形 53"/>
            <p:cNvSpPr/>
            <p:nvPr/>
          </p:nvSpPr>
          <p:spPr bwMode="auto">
            <a:xfrm>
              <a:off x="5602315" y="220996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5" name="矩形 54"/>
            <p:cNvSpPr/>
            <p:nvPr/>
          </p:nvSpPr>
          <p:spPr bwMode="auto">
            <a:xfrm>
              <a:off x="5602315" y="264359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6" name="矩形 55"/>
            <p:cNvSpPr/>
            <p:nvPr/>
          </p:nvSpPr>
          <p:spPr bwMode="auto">
            <a:xfrm>
              <a:off x="5602315" y="3077220"/>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7" name="矩形 56"/>
            <p:cNvSpPr/>
            <p:nvPr/>
          </p:nvSpPr>
          <p:spPr bwMode="auto">
            <a:xfrm>
              <a:off x="5611893" y="41672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8" name="矩形 57"/>
            <p:cNvSpPr/>
            <p:nvPr/>
          </p:nvSpPr>
          <p:spPr bwMode="auto">
            <a:xfrm>
              <a:off x="5605557" y="4603918"/>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9" name="矩形 58"/>
            <p:cNvSpPr/>
            <p:nvPr/>
          </p:nvSpPr>
          <p:spPr bwMode="auto">
            <a:xfrm>
              <a:off x="5605557" y="503754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0" name="矩形 59"/>
            <p:cNvSpPr/>
            <p:nvPr/>
          </p:nvSpPr>
          <p:spPr bwMode="auto">
            <a:xfrm>
              <a:off x="5605557" y="54711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1" name="矩形 60"/>
            <p:cNvSpPr/>
            <p:nvPr/>
          </p:nvSpPr>
          <p:spPr bwMode="auto">
            <a:xfrm>
              <a:off x="5605727" y="46767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2" name="矩形 61"/>
            <p:cNvSpPr/>
            <p:nvPr/>
          </p:nvSpPr>
          <p:spPr bwMode="auto">
            <a:xfrm>
              <a:off x="5605727" y="90130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3" name="矩形 62"/>
            <p:cNvSpPr/>
            <p:nvPr/>
          </p:nvSpPr>
          <p:spPr bwMode="auto">
            <a:xfrm>
              <a:off x="5605727" y="133493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4" name="矩形 63"/>
            <p:cNvSpPr/>
            <p:nvPr/>
          </p:nvSpPr>
          <p:spPr bwMode="auto">
            <a:xfrm>
              <a:off x="5604112"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xEl>
                                              <p:pRg st="0" end="0"/>
                                            </p:txEl>
                                          </p:spTgt>
                                        </p:tgtEl>
                                      </p:cBhvr>
                                    </p:animEffect>
                                    <p:set>
                                      <p:cBhvr>
                                        <p:cTn id="12" dur="1" fill="hold">
                                          <p:stCondLst>
                                            <p:cond delay="499"/>
                                          </p:stCondLst>
                                        </p:cTn>
                                        <p:tgtEl>
                                          <p:spTgt spid="4">
                                            <p:txEl>
                                              <p:pRg st="0" end="0"/>
                                            </p:txEl>
                                          </p:spTgt>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3.  AES</a:t>
            </a:r>
            <a:r>
              <a:rPr lang="zh-CN" altLang="en-US" dirty="0">
                <a:solidFill>
                  <a:srgbClr val="FF0000"/>
                </a:solidFill>
                <a:latin typeface="黑体" panose="02010609060101010101" pitchFamily="49" charset="-122"/>
              </a:rPr>
              <a:t>密钥扩展算法</a:t>
            </a:r>
            <a:endParaRPr lang="en-US" altLang="zh-CN" dirty="0"/>
          </a:p>
          <a:p>
            <a:r>
              <a:rPr lang="zh-CN" altLang="en-US" sz="2800" dirty="0"/>
              <a:t>轮密钥结构</a:t>
            </a:r>
            <a:endParaRPr lang="en-US" altLang="zh-CN" sz="2800" dirty="0"/>
          </a:p>
          <a:p>
            <a:pPr lvl="1"/>
            <a:r>
              <a:rPr lang="zh-CN" altLang="en-US" sz="2400" dirty="0"/>
              <a:t>每个轮密钥</a:t>
            </a:r>
            <a:r>
              <a:rPr lang="en-US" altLang="zh-CN" sz="2400" dirty="0"/>
              <a:t>128 bits(16</a:t>
            </a:r>
            <a:r>
              <a:rPr lang="zh-CN" altLang="en-US" sz="2400" dirty="0"/>
              <a:t>字节</a:t>
            </a:r>
            <a:r>
              <a:rPr lang="en-US" altLang="zh-CN" sz="2400" dirty="0"/>
              <a:t>)</a:t>
            </a:r>
            <a:endParaRPr lang="en-US" altLang="zh-CN" sz="2400" dirty="0"/>
          </a:p>
          <a:p>
            <a:pPr lvl="1">
              <a:spcBef>
                <a:spcPts val="1200"/>
              </a:spcBef>
            </a:pPr>
            <a:r>
              <a:rPr lang="zh-CN" altLang="en-US" sz="2400" dirty="0"/>
              <a:t>每个轮密钥包含</a:t>
            </a:r>
            <a:r>
              <a:rPr lang="en-US" altLang="zh-CN" sz="2400" dirty="0"/>
              <a:t>4</a:t>
            </a:r>
            <a:r>
              <a:rPr lang="zh-CN" altLang="en-US" sz="2400" dirty="0"/>
              <a:t>个字</a:t>
            </a:r>
            <a:r>
              <a:rPr lang="en-US" altLang="zh-CN" sz="2400" dirty="0"/>
              <a:t>(1</a:t>
            </a:r>
            <a:r>
              <a:rPr lang="zh-CN" altLang="en-US" sz="2400" dirty="0"/>
              <a:t>个字包含</a:t>
            </a:r>
            <a:r>
              <a:rPr lang="en-US" altLang="zh-CN" sz="2400" dirty="0"/>
              <a:t>4</a:t>
            </a:r>
            <a:r>
              <a:rPr lang="zh-CN" altLang="en-US" sz="2400" dirty="0"/>
              <a:t>字节</a:t>
            </a:r>
            <a:r>
              <a:rPr lang="en-US" altLang="zh-CN" sz="2400" dirty="0"/>
              <a:t>)</a:t>
            </a:r>
            <a:endParaRPr lang="en-US" altLang="zh-CN" sz="2400" dirty="0"/>
          </a:p>
          <a:p>
            <a:pPr lvl="1"/>
            <a:r>
              <a:rPr lang="zh-CN" altLang="en-US" sz="2400" dirty="0">
                <a:solidFill>
                  <a:srgbClr val="FF0000"/>
                </a:solidFill>
              </a:rPr>
              <a:t>？个字</a:t>
            </a:r>
            <a:endParaRPr lang="zh-CN" altLang="en-US" sz="2400" dirty="0">
              <a:solidFill>
                <a:srgbClr val="FF0000"/>
              </a:solidFill>
            </a:endParaRPr>
          </a:p>
          <a:p>
            <a:pPr lvl="2"/>
            <a:r>
              <a:rPr lang="en-US" altLang="zh-CN" sz="2400" dirty="0"/>
              <a:t>Nr+1=11</a:t>
            </a:r>
            <a:r>
              <a:rPr lang="zh-CN" altLang="en-US" sz="2400" dirty="0"/>
              <a:t>，</a:t>
            </a:r>
            <a:r>
              <a:rPr lang="en-US" altLang="zh-CN" sz="2400" dirty="0"/>
              <a:t>4 </a:t>
            </a:r>
            <a:r>
              <a:rPr lang="zh-CN" altLang="en-US" sz="2400" dirty="0"/>
              <a:t>个字</a:t>
            </a:r>
            <a:r>
              <a:rPr lang="en-US" altLang="zh-CN" sz="2400" dirty="0"/>
              <a:t>×11 → 44 </a:t>
            </a:r>
            <a:r>
              <a:rPr lang="zh-CN" altLang="en-US" sz="2400" dirty="0"/>
              <a:t>字：</a:t>
            </a:r>
            <a:r>
              <a:rPr lang="en-US" altLang="zh-CN" sz="2400" i="1" dirty="0"/>
              <a:t>w</a:t>
            </a:r>
            <a:r>
              <a:rPr lang="en-US" altLang="zh-CN" sz="2400" dirty="0"/>
              <a:t>[0, …, 43]</a:t>
            </a:r>
            <a:r>
              <a:rPr lang="zh-CN" altLang="en-US" sz="2400" dirty="0"/>
              <a:t> </a:t>
            </a:r>
            <a:endParaRPr lang="en-US" altLang="zh-CN" sz="2400" dirty="0"/>
          </a:p>
        </p:txBody>
      </p:sp>
      <p:graphicFrame>
        <p:nvGraphicFramePr>
          <p:cNvPr id="10" name="Group 124"/>
          <p:cNvGraphicFramePr>
            <a:graphicFrameLocks noGrp="1"/>
          </p:cNvGraphicFramePr>
          <p:nvPr/>
        </p:nvGraphicFramePr>
        <p:xfrm>
          <a:off x="6835114" y="1121721"/>
          <a:ext cx="2132010" cy="1763656"/>
        </p:xfrm>
        <a:graphic>
          <a:graphicData uri="http://schemas.openxmlformats.org/drawingml/2006/table">
            <a:tbl>
              <a:tblPr/>
              <a:tblGrid>
                <a:gridCol w="473619"/>
                <a:gridCol w="552797"/>
                <a:gridCol w="552797"/>
                <a:gridCol w="552797"/>
              </a:tblGrid>
              <a:tr h="1763656">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1" u="none" strike="noStrike" cap="none" normalizeH="0" baseline="0" dirty="0" err="1">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400" b="1" i="1" u="none" strike="noStrike" cap="none" normalizeH="0" baseline="-25000" dirty="0" err="1">
                          <a:ln>
                            <a:noFill/>
                          </a:ln>
                          <a:solidFill>
                            <a:schemeClr val="tx1"/>
                          </a:solidFill>
                          <a:effectLst/>
                          <a:latin typeface="Times New Roman" panose="02020603050405020304" pitchFamily="18" charset="0"/>
                          <a:ea typeface="Arial Unicode MS" pitchFamily="34" charset="-122"/>
                          <a:cs typeface="Arial Unicode MS" pitchFamily="34" charset="-122"/>
                        </a:rPr>
                        <a:t>l</a:t>
                      </a:r>
                      <a:endParaRPr kumimoji="0" lang="en-US" altLang="zh-CN" sz="24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90000" marR="90000" marT="46800" marB="46800" anchor="ctr" anchorCtr="1" horzOverflow="overflow">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4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1</a:t>
                      </a:r>
                      <a:endPar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4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2</a:t>
                      </a:r>
                      <a:endPar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4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3</a:t>
                      </a:r>
                      <a:endParaRPr kumimoji="0" lang="en-US" altLang="zh-CN" sz="24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pic>
        <p:nvPicPr>
          <p:cNvPr id="6" name="Picture 5"/>
          <p:cNvPicPr>
            <a:picLocks noChangeAspect="1" noChangeArrowheads="1"/>
          </p:cNvPicPr>
          <p:nvPr/>
        </p:nvPicPr>
        <p:blipFill>
          <a:blip r:embed="rId1"/>
          <a:srcRect/>
          <a:stretch>
            <a:fillRect/>
          </a:stretch>
        </p:blipFill>
        <p:spPr bwMode="auto">
          <a:xfrm>
            <a:off x="13564" y="4703891"/>
            <a:ext cx="9141936" cy="1910096"/>
          </a:xfrm>
          <a:prstGeom prst="rect">
            <a:avLst/>
          </a:prstGeom>
          <a:noFill/>
          <a:ln w="9525">
            <a:noFill/>
            <a:miter lim="800000"/>
            <a:headEnd/>
            <a:tailEnd/>
          </a:ln>
        </p:spPr>
      </p:pic>
      <p:sp>
        <p:nvSpPr>
          <p:cNvPr id="12" name="矩形 11"/>
          <p:cNvSpPr/>
          <p:nvPr/>
        </p:nvSpPr>
        <p:spPr>
          <a:xfrm>
            <a:off x="5790493" y="1789987"/>
            <a:ext cx="958917" cy="400110"/>
          </a:xfrm>
          <a:prstGeom prst="rect">
            <a:avLst/>
          </a:prstGeom>
        </p:spPr>
        <p:txBody>
          <a:bodyPr wrap="none">
            <a:spAutoFit/>
          </a:bodyPr>
          <a:lstStyle/>
          <a:p>
            <a:r>
              <a:rPr lang="zh-CN" altLang="en-US" sz="2000" u="none" dirty="0">
                <a:solidFill>
                  <a:schemeClr val="bg1">
                    <a:lumMod val="60000"/>
                    <a:lumOff val="40000"/>
                  </a:schemeClr>
                </a:solidFill>
                <a:latin typeface="黑体" panose="02010609060101010101" pitchFamily="49" charset="-122"/>
                <a:ea typeface="黑体" panose="02010609060101010101" pitchFamily="49" charset="-122"/>
              </a:rPr>
              <a:t>轮密钥</a:t>
            </a:r>
            <a:endParaRPr lang="zh-CN" altLang="en-US" sz="2000" u="none" dirty="0">
              <a:solidFill>
                <a:schemeClr val="bg1">
                  <a:lumMod val="60000"/>
                  <a:lumOff val="40000"/>
                </a:schemeClr>
              </a:solidFill>
              <a:latin typeface="黑体" panose="02010609060101010101" pitchFamily="49" charset="-122"/>
              <a:ea typeface="黑体" panose="02010609060101010101" pitchFamily="49" charset="-122"/>
            </a:endParaRPr>
          </a:p>
        </p:txBody>
      </p:sp>
      <p:sp>
        <p:nvSpPr>
          <p:cNvPr id="13" name="矩形 12"/>
          <p:cNvSpPr/>
          <p:nvPr/>
        </p:nvSpPr>
        <p:spPr>
          <a:xfrm>
            <a:off x="6751446" y="1242292"/>
            <a:ext cx="572593" cy="400110"/>
          </a:xfrm>
          <a:prstGeom prst="rect">
            <a:avLst/>
          </a:prstGeom>
        </p:spPr>
        <p:txBody>
          <a:bodyPr wrap="none">
            <a:spAutoFit/>
          </a:bodyPr>
          <a:lstStyle/>
          <a:p>
            <a:r>
              <a:rPr lang="zh-CN" altLang="en-US" sz="2000" u="none" dirty="0">
                <a:latin typeface="黑体" panose="02010609060101010101" pitchFamily="49" charset="-122"/>
                <a:ea typeface="黑体" panose="02010609060101010101" pitchFamily="49" charset="-122"/>
              </a:rPr>
              <a:t>字</a:t>
            </a:r>
            <a:r>
              <a:rPr lang="en-US" altLang="zh-CN" sz="2000" u="none" dirty="0">
                <a:latin typeface="黑体" panose="02010609060101010101" pitchFamily="49" charset="-122"/>
                <a:ea typeface="黑体" panose="02010609060101010101" pitchFamily="49" charset="-122"/>
              </a:rPr>
              <a:t>1</a:t>
            </a:r>
            <a:endParaRPr lang="zh-CN" altLang="en-US" sz="2000" u="none" dirty="0">
              <a:latin typeface="黑体" panose="02010609060101010101" pitchFamily="49" charset="-122"/>
              <a:ea typeface="黑体" panose="02010609060101010101" pitchFamily="49" charset="-122"/>
            </a:endParaRPr>
          </a:p>
        </p:txBody>
      </p:sp>
      <p:sp>
        <p:nvSpPr>
          <p:cNvPr id="14" name="矩形 13"/>
          <p:cNvSpPr/>
          <p:nvPr/>
        </p:nvSpPr>
        <p:spPr>
          <a:xfrm>
            <a:off x="7251013" y="1243825"/>
            <a:ext cx="572593" cy="400110"/>
          </a:xfrm>
          <a:prstGeom prst="rect">
            <a:avLst/>
          </a:prstGeom>
        </p:spPr>
        <p:txBody>
          <a:bodyPr wrap="none">
            <a:spAutoFit/>
          </a:bodyPr>
          <a:lstStyle/>
          <a:p>
            <a:r>
              <a:rPr lang="zh-CN" altLang="en-US" sz="2000" u="none" dirty="0">
                <a:latin typeface="黑体" panose="02010609060101010101" pitchFamily="49" charset="-122"/>
                <a:ea typeface="黑体" panose="02010609060101010101" pitchFamily="49" charset="-122"/>
              </a:rPr>
              <a:t>字</a:t>
            </a:r>
            <a:r>
              <a:rPr lang="en-US" altLang="zh-CN" sz="2000" u="none" dirty="0">
                <a:latin typeface="黑体" panose="02010609060101010101" pitchFamily="49" charset="-122"/>
                <a:ea typeface="黑体" panose="02010609060101010101" pitchFamily="49" charset="-122"/>
              </a:rPr>
              <a:t>2</a:t>
            </a:r>
            <a:endParaRPr lang="zh-CN" altLang="en-US" sz="2000" u="none" dirty="0">
              <a:latin typeface="黑体" panose="02010609060101010101" pitchFamily="49" charset="-122"/>
              <a:ea typeface="黑体" panose="02010609060101010101" pitchFamily="49" charset="-122"/>
            </a:endParaRPr>
          </a:p>
        </p:txBody>
      </p:sp>
      <p:sp>
        <p:nvSpPr>
          <p:cNvPr id="15" name="矩形 14"/>
          <p:cNvSpPr/>
          <p:nvPr/>
        </p:nvSpPr>
        <p:spPr>
          <a:xfrm>
            <a:off x="7835221" y="1243825"/>
            <a:ext cx="572593" cy="400110"/>
          </a:xfrm>
          <a:prstGeom prst="rect">
            <a:avLst/>
          </a:prstGeom>
        </p:spPr>
        <p:txBody>
          <a:bodyPr wrap="none">
            <a:spAutoFit/>
          </a:bodyPr>
          <a:lstStyle/>
          <a:p>
            <a:r>
              <a:rPr lang="zh-CN" altLang="en-US" sz="2000" u="none" dirty="0">
                <a:latin typeface="黑体" panose="02010609060101010101" pitchFamily="49" charset="-122"/>
                <a:ea typeface="黑体" panose="02010609060101010101" pitchFamily="49" charset="-122"/>
              </a:rPr>
              <a:t>字</a:t>
            </a:r>
            <a:r>
              <a:rPr lang="en-US" altLang="zh-CN" sz="2000" u="none" dirty="0">
                <a:latin typeface="黑体" panose="02010609060101010101" pitchFamily="49" charset="-122"/>
                <a:ea typeface="黑体" panose="02010609060101010101" pitchFamily="49" charset="-122"/>
              </a:rPr>
              <a:t>3</a:t>
            </a:r>
            <a:endParaRPr lang="zh-CN" altLang="en-US" sz="2000" u="none" dirty="0">
              <a:latin typeface="黑体" panose="02010609060101010101" pitchFamily="49" charset="-122"/>
              <a:ea typeface="黑体" panose="02010609060101010101" pitchFamily="49" charset="-122"/>
            </a:endParaRPr>
          </a:p>
        </p:txBody>
      </p:sp>
      <p:sp>
        <p:nvSpPr>
          <p:cNvPr id="16" name="矩形 15"/>
          <p:cNvSpPr/>
          <p:nvPr/>
        </p:nvSpPr>
        <p:spPr>
          <a:xfrm>
            <a:off x="8382916" y="1242292"/>
            <a:ext cx="572593" cy="400110"/>
          </a:xfrm>
          <a:prstGeom prst="rect">
            <a:avLst/>
          </a:prstGeom>
        </p:spPr>
        <p:txBody>
          <a:bodyPr wrap="none">
            <a:spAutoFit/>
          </a:bodyPr>
          <a:lstStyle/>
          <a:p>
            <a:r>
              <a:rPr lang="zh-CN" altLang="en-US" sz="2000" u="none" dirty="0">
                <a:latin typeface="黑体" panose="02010609060101010101" pitchFamily="49" charset="-122"/>
                <a:ea typeface="黑体" panose="02010609060101010101" pitchFamily="49" charset="-122"/>
              </a:rPr>
              <a:t>字</a:t>
            </a:r>
            <a:r>
              <a:rPr lang="en-US" altLang="zh-CN" sz="2000" u="none" dirty="0">
                <a:latin typeface="黑体" panose="02010609060101010101" pitchFamily="49" charset="-122"/>
                <a:ea typeface="黑体" panose="02010609060101010101" pitchFamily="49" charset="-122"/>
              </a:rPr>
              <a:t>4</a:t>
            </a:r>
            <a:endParaRPr lang="zh-CN" altLang="en-US" sz="2000" u="none"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4787">
                                            <p:txEl>
                                              <p:pRg st="5" end="5"/>
                                            </p:txEl>
                                          </p:spTgt>
                                        </p:tgtEl>
                                        <p:attrNameLst>
                                          <p:attrName>style.visibility</p:attrName>
                                        </p:attrNameLst>
                                      </p:cBhvr>
                                      <p:to>
                                        <p:strVal val="visible"/>
                                      </p:to>
                                    </p:set>
                                    <p:animEffect transition="in" filter="wipe(left)">
                                      <p:cBhvr>
                                        <p:cTn id="7" dur="1000"/>
                                        <p:tgtEl>
                                          <p:spTgt spid="374787">
                                            <p:txEl>
                                              <p:pRg st="5" end="5"/>
                                            </p:txEl>
                                          </p:spTgt>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3.  AES</a:t>
            </a:r>
            <a:r>
              <a:rPr lang="zh-CN" altLang="en-US" dirty="0">
                <a:solidFill>
                  <a:srgbClr val="FF0000"/>
                </a:solidFill>
                <a:latin typeface="黑体" panose="02010609060101010101" pitchFamily="49" charset="-122"/>
              </a:rPr>
              <a:t>密钥扩展算法</a:t>
            </a:r>
            <a:endParaRPr lang="en-US" altLang="zh-CN" dirty="0"/>
          </a:p>
          <a:p>
            <a:r>
              <a:rPr lang="zh-CN" altLang="en-US" sz="2800" dirty="0"/>
              <a:t>轮密钥结构</a:t>
            </a:r>
            <a:endParaRPr lang="en-US" altLang="zh-CN" sz="2800" dirty="0"/>
          </a:p>
          <a:p>
            <a:pPr lvl="1"/>
            <a:r>
              <a:rPr lang="zh-CN" altLang="en-US" sz="2400" dirty="0"/>
              <a:t>轮密钥字：</a:t>
            </a:r>
            <a:r>
              <a:rPr lang="en-US" altLang="zh-CN" sz="2400" i="1" dirty="0"/>
              <a:t>w</a:t>
            </a:r>
            <a:r>
              <a:rPr lang="en-US" altLang="zh-CN" sz="2400" dirty="0"/>
              <a:t>[0, …, 43]</a:t>
            </a:r>
            <a:endParaRPr lang="en-US" altLang="zh-CN" sz="2400" dirty="0"/>
          </a:p>
          <a:p>
            <a:pPr lvl="2"/>
            <a:r>
              <a:rPr lang="zh-CN" altLang="en-US" sz="2400" dirty="0"/>
              <a:t>轮密钥加：</a:t>
            </a:r>
            <a:r>
              <a:rPr lang="en-US" altLang="zh-CN" sz="2400" i="1" dirty="0"/>
              <a:t>w</a:t>
            </a:r>
            <a:r>
              <a:rPr lang="en-US" altLang="zh-CN" sz="2400" dirty="0"/>
              <a:t>[0, 1, 2, 3]</a:t>
            </a:r>
            <a:endParaRPr lang="en-US" altLang="zh-CN" sz="2400" dirty="0"/>
          </a:p>
          <a:p>
            <a:pPr lvl="2"/>
            <a:r>
              <a:rPr lang="en-US" altLang="zh-CN" sz="2400" dirty="0"/>
              <a:t>9</a:t>
            </a:r>
            <a:r>
              <a:rPr lang="zh-CN" altLang="en-US" sz="2400" dirty="0"/>
              <a:t>轮迭代：</a:t>
            </a:r>
            <a:r>
              <a:rPr lang="en-US" altLang="zh-CN" sz="2400" i="1" dirty="0"/>
              <a:t>w</a:t>
            </a:r>
            <a:r>
              <a:rPr lang="en-US" altLang="zh-CN" sz="2400" dirty="0"/>
              <a:t>[4, 5, 6, 7], …, </a:t>
            </a:r>
            <a:r>
              <a:rPr lang="en-US" altLang="zh-CN" sz="2400" i="1" dirty="0"/>
              <a:t>w</a:t>
            </a:r>
            <a:r>
              <a:rPr lang="en-US" altLang="zh-CN" sz="2400" dirty="0"/>
              <a:t>[36, 37, 38, 39]</a:t>
            </a:r>
            <a:endParaRPr lang="en-US" altLang="zh-CN" sz="2400" dirty="0"/>
          </a:p>
          <a:p>
            <a:pPr lvl="2"/>
            <a:r>
              <a:rPr lang="zh-CN" altLang="en-US" sz="2400" dirty="0"/>
              <a:t>最后</a:t>
            </a:r>
            <a:r>
              <a:rPr lang="en-US" altLang="zh-CN" sz="2400" dirty="0"/>
              <a:t>1</a:t>
            </a:r>
            <a:r>
              <a:rPr lang="zh-CN" altLang="en-US" sz="2400" dirty="0"/>
              <a:t>轮：</a:t>
            </a:r>
            <a:r>
              <a:rPr lang="en-US" altLang="zh-CN" sz="2400" i="1" dirty="0"/>
              <a:t>w</a:t>
            </a:r>
            <a:r>
              <a:rPr lang="en-US" altLang="zh-CN" sz="2400" dirty="0"/>
              <a:t>[40, 41, 42, 43] </a:t>
            </a:r>
            <a:endParaRPr lang="en-US" altLang="zh-CN" sz="2400" dirty="0"/>
          </a:p>
        </p:txBody>
      </p:sp>
      <p:pic>
        <p:nvPicPr>
          <p:cNvPr id="7" name="Picture 5"/>
          <p:cNvPicPr>
            <a:picLocks noChangeAspect="1" noChangeArrowheads="1"/>
          </p:cNvPicPr>
          <p:nvPr/>
        </p:nvPicPr>
        <p:blipFill>
          <a:blip r:embed="rId1"/>
          <a:srcRect/>
          <a:stretch>
            <a:fillRect/>
          </a:stretch>
        </p:blipFill>
        <p:spPr bwMode="auto">
          <a:xfrm>
            <a:off x="6493" y="4667887"/>
            <a:ext cx="9141936" cy="1910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marL="0" lvl="0" indent="0">
              <a:spcAft>
                <a:spcPts val="1800"/>
              </a:spcAft>
              <a:buClr>
                <a:srgbClr val="86D1EC"/>
              </a:buClr>
              <a:buNone/>
            </a:pPr>
            <a:r>
              <a:rPr lang="en-US" altLang="zh-CN" dirty="0">
                <a:solidFill>
                  <a:srgbClr val="FF0000"/>
                </a:solidFill>
              </a:rPr>
              <a:t>3.  AES</a:t>
            </a:r>
            <a:r>
              <a:rPr lang="zh-CN" altLang="en-US" dirty="0">
                <a:solidFill>
                  <a:srgbClr val="FF0000"/>
                </a:solidFill>
                <a:latin typeface="黑体" panose="02010609060101010101" pitchFamily="49" charset="-122"/>
              </a:rPr>
              <a:t>密钥扩展算法</a:t>
            </a:r>
            <a:endParaRPr lang="en-US" altLang="zh-CN" sz="2400" i="1" dirty="0"/>
          </a:p>
          <a:p>
            <a:r>
              <a:rPr lang="en-US" altLang="zh-CN" sz="2400" i="1" dirty="0"/>
              <a:t>w</a:t>
            </a:r>
            <a:r>
              <a:rPr lang="en-US" altLang="zh-CN" sz="2400" dirty="0"/>
              <a:t>[0] ~ </a:t>
            </a:r>
            <a:r>
              <a:rPr lang="en-US" altLang="zh-CN" sz="2400" i="1" dirty="0"/>
              <a:t>w</a:t>
            </a:r>
            <a:r>
              <a:rPr lang="en-US" altLang="zh-CN" sz="2400" dirty="0"/>
              <a:t>[3]</a:t>
            </a:r>
            <a:r>
              <a:rPr lang="zh-CN" altLang="en-US" sz="2400" dirty="0"/>
              <a:t>：初始密钥</a:t>
            </a:r>
            <a:r>
              <a:rPr lang="en-US" altLang="zh-CN" sz="2400" dirty="0"/>
              <a:t>K</a:t>
            </a:r>
            <a:r>
              <a:rPr lang="zh-CN" altLang="en-US" sz="2400" dirty="0"/>
              <a:t>依字节按列分组</a:t>
            </a:r>
            <a:r>
              <a:rPr lang="en-US" altLang="zh-CN" sz="2400" dirty="0"/>
              <a:t>, </a:t>
            </a:r>
            <a:r>
              <a:rPr lang="zh-CN" altLang="en-US" sz="2400" dirty="0"/>
              <a:t>作为初始轮密钥</a:t>
            </a:r>
            <a:endParaRPr lang="en-US" altLang="zh-CN" sz="2400" dirty="0"/>
          </a:p>
          <a:p>
            <a:r>
              <a:rPr lang="en-US" altLang="zh-CN" sz="2400" i="1" dirty="0"/>
              <a:t>w</a:t>
            </a:r>
            <a:r>
              <a:rPr lang="en-US" altLang="zh-CN" sz="2400" dirty="0"/>
              <a:t>[</a:t>
            </a:r>
            <a:r>
              <a:rPr lang="en-US" altLang="zh-CN" sz="2400" i="1" dirty="0" err="1"/>
              <a:t>i</a:t>
            </a:r>
            <a:r>
              <a:rPr lang="en-US" altLang="zh-CN" sz="2400" dirty="0"/>
              <a:t>]</a:t>
            </a:r>
            <a:r>
              <a:rPr lang="zh-CN" altLang="en-US" sz="2400" dirty="0"/>
              <a:t>（</a:t>
            </a:r>
            <a:r>
              <a:rPr lang="en-US" altLang="zh-CN" sz="2400" dirty="0"/>
              <a:t>4</a:t>
            </a:r>
            <a:r>
              <a:rPr lang="zh-CN" altLang="zh-CN" sz="2400" dirty="0"/>
              <a:t>≤</a:t>
            </a:r>
            <a:r>
              <a:rPr lang="zh-CN" altLang="en-US" sz="2400" i="1" dirty="0"/>
              <a:t>i</a:t>
            </a:r>
            <a:r>
              <a:rPr lang="zh-CN" altLang="zh-CN" sz="2400" dirty="0"/>
              <a:t>≤</a:t>
            </a:r>
            <a:r>
              <a:rPr lang="en-US" altLang="zh-CN" sz="2400" dirty="0"/>
              <a:t>43</a:t>
            </a:r>
            <a:r>
              <a:rPr lang="zh-CN" altLang="en-US" sz="2400" dirty="0"/>
              <a:t>）</a:t>
            </a:r>
            <a:endParaRPr lang="zh-CN" altLang="en-US" sz="2400" dirty="0"/>
          </a:p>
          <a:p>
            <a:pPr lvl="1">
              <a:lnSpc>
                <a:spcPct val="100000"/>
              </a:lnSpc>
            </a:pPr>
            <a:r>
              <a:rPr lang="en-US" altLang="zh-CN" sz="2400" dirty="0"/>
              <a:t> </a:t>
            </a:r>
            <a:r>
              <a:rPr lang="en-US" altLang="zh-CN" sz="2400" i="1" dirty="0" err="1"/>
              <a:t>i</a:t>
            </a:r>
            <a:r>
              <a:rPr lang="zh-CN" altLang="en-US" sz="2400" dirty="0"/>
              <a:t>不为</a:t>
            </a:r>
            <a:r>
              <a:rPr lang="en-US" altLang="zh-CN" sz="2400" dirty="0"/>
              <a:t>4</a:t>
            </a:r>
            <a:r>
              <a:rPr lang="zh-CN" altLang="en-US" sz="2400" dirty="0"/>
              <a:t>的倍数</a:t>
            </a:r>
            <a:r>
              <a:rPr lang="en-US" altLang="zh-CN" sz="2400" dirty="0"/>
              <a:t> </a:t>
            </a:r>
            <a:endParaRPr lang="en-US" altLang="zh-CN" sz="2400" dirty="0"/>
          </a:p>
          <a:p>
            <a:pPr lvl="1">
              <a:lnSpc>
                <a:spcPct val="100000"/>
              </a:lnSpc>
            </a:pPr>
            <a:r>
              <a:rPr lang="en-US" altLang="zh-CN" sz="2400" dirty="0"/>
              <a:t> </a:t>
            </a:r>
            <a:r>
              <a:rPr lang="en-US" altLang="zh-CN" sz="2400" i="1" dirty="0" err="1"/>
              <a:t>i</a:t>
            </a:r>
            <a:r>
              <a:rPr lang="zh-CN" altLang="en-US" sz="2400" dirty="0"/>
              <a:t>为</a:t>
            </a:r>
            <a:r>
              <a:rPr lang="en-US" altLang="zh-CN" sz="2400" dirty="0"/>
              <a:t>4</a:t>
            </a:r>
            <a:r>
              <a:rPr lang="zh-CN" altLang="en-US" sz="2400" dirty="0"/>
              <a:t>的倍数</a:t>
            </a:r>
            <a:endParaRPr lang="zh-CN" altLang="en-US" sz="2400" dirty="0"/>
          </a:p>
          <a:p>
            <a:pPr lvl="2">
              <a:lnSpc>
                <a:spcPct val="100000"/>
              </a:lnSpc>
            </a:pPr>
            <a:endParaRPr lang="en-US" altLang="zh-CN" dirty="0"/>
          </a:p>
          <a:p>
            <a:pPr marL="1371600" lvl="2" indent="-457200">
              <a:lnSpc>
                <a:spcPct val="100000"/>
              </a:lnSpc>
              <a:buFont typeface="+mj-ea"/>
              <a:buAutoNum type="circleNumDbPlain"/>
            </a:pPr>
            <a:r>
              <a:rPr lang="en-US" altLang="zh-CN" sz="2400" dirty="0" err="1"/>
              <a:t>RotWord</a:t>
            </a:r>
            <a:r>
              <a:rPr lang="zh-CN" altLang="en-US" sz="2400" dirty="0"/>
              <a:t>：将</a:t>
            </a:r>
            <a:r>
              <a:rPr lang="en-US" altLang="zh-CN" sz="2400" i="1" dirty="0"/>
              <a:t>w</a:t>
            </a:r>
            <a:r>
              <a:rPr lang="en-US" altLang="zh-CN" sz="2400" dirty="0"/>
              <a:t>[</a:t>
            </a:r>
            <a:r>
              <a:rPr lang="en-US" altLang="zh-CN" sz="2400" i="1" dirty="0"/>
              <a:t>i</a:t>
            </a:r>
            <a:r>
              <a:rPr lang="en-US" altLang="zh-CN" sz="2400" dirty="0"/>
              <a:t>-1]</a:t>
            </a:r>
            <a:r>
              <a:rPr lang="zh-CN" altLang="en-US" sz="2400" dirty="0"/>
              <a:t>的</a:t>
            </a:r>
            <a:r>
              <a:rPr lang="en-US" altLang="zh-CN" sz="2400" dirty="0"/>
              <a:t>4</a:t>
            </a:r>
            <a:r>
              <a:rPr lang="zh-CN" altLang="en-US" sz="2400" dirty="0"/>
              <a:t>个字节循环上移一个字节</a:t>
            </a:r>
            <a:endParaRPr lang="zh-CN" altLang="en-US" sz="2400" dirty="0"/>
          </a:p>
          <a:p>
            <a:pPr marL="1371600" lvl="2" indent="-457200">
              <a:lnSpc>
                <a:spcPct val="100000"/>
              </a:lnSpc>
              <a:buFont typeface="+mj-ea"/>
              <a:buAutoNum type="circleNumDbPlain"/>
            </a:pPr>
            <a:r>
              <a:rPr lang="en-US" altLang="zh-CN" sz="2400" dirty="0" err="1"/>
              <a:t>SubWord</a:t>
            </a:r>
            <a:r>
              <a:rPr lang="zh-CN" altLang="en-US" sz="2400" dirty="0"/>
              <a:t>：基于</a:t>
            </a:r>
            <a:r>
              <a:rPr lang="en-US" altLang="zh-CN" sz="2400" dirty="0"/>
              <a:t>S</a:t>
            </a:r>
            <a:r>
              <a:rPr lang="zh-CN" altLang="en-US" sz="2400" dirty="0"/>
              <a:t>盒对输入字的每个字节进行代换</a:t>
            </a:r>
            <a:endParaRPr lang="zh-CN" altLang="en-US" sz="2400" dirty="0"/>
          </a:p>
          <a:p>
            <a:pPr marL="1371600" lvl="2" indent="-457200">
              <a:lnSpc>
                <a:spcPct val="100000"/>
              </a:lnSpc>
              <a:buFont typeface="+mj-ea"/>
              <a:buAutoNum type="circleNumDbPlain"/>
            </a:pPr>
            <a:r>
              <a:rPr lang="zh-CN" altLang="en-US" sz="2400" dirty="0"/>
              <a:t>将步骤</a:t>
            </a:r>
            <a:r>
              <a:rPr lang="en-US" altLang="zh-CN" sz="2400" dirty="0"/>
              <a:t>②</a:t>
            </a:r>
            <a:r>
              <a:rPr lang="zh-CN" altLang="en-US" sz="2400" dirty="0"/>
              <a:t>的结果与</a:t>
            </a:r>
            <a:r>
              <a:rPr lang="en-US" altLang="zh-CN" sz="2400" i="1" dirty="0"/>
              <a:t>w</a:t>
            </a:r>
            <a:r>
              <a:rPr lang="en-US" altLang="zh-CN" sz="2400" dirty="0"/>
              <a:t>[</a:t>
            </a:r>
            <a:r>
              <a:rPr lang="en-US" altLang="zh-CN" sz="2400" i="1" dirty="0"/>
              <a:t>i</a:t>
            </a:r>
            <a:r>
              <a:rPr lang="en-US" altLang="zh-CN" sz="2400" dirty="0"/>
              <a:t>-4]</a:t>
            </a:r>
            <a:r>
              <a:rPr lang="zh-CN" altLang="en-US" sz="2400" dirty="0"/>
              <a:t>异或</a:t>
            </a:r>
            <a:endParaRPr lang="zh-CN" altLang="en-US" sz="2400" dirty="0"/>
          </a:p>
          <a:p>
            <a:pPr marL="1371600" lvl="2" indent="-457200">
              <a:lnSpc>
                <a:spcPct val="100000"/>
              </a:lnSpc>
              <a:buFont typeface="+mj-ea"/>
              <a:buAutoNum type="circleNumDbPlain"/>
            </a:pPr>
            <a:r>
              <a:rPr lang="zh-CN" altLang="en-US" sz="2400" dirty="0"/>
              <a:t>将步骤</a:t>
            </a:r>
            <a:r>
              <a:rPr lang="en-US" altLang="zh-CN" sz="2400" dirty="0"/>
              <a:t>③</a:t>
            </a:r>
            <a:r>
              <a:rPr lang="zh-CN" altLang="en-US" sz="2400" dirty="0"/>
              <a:t>的结果再与轮常量</a:t>
            </a:r>
            <a:r>
              <a:rPr lang="en-US" altLang="zh-CN" sz="2400" dirty="0" err="1"/>
              <a:t>R</a:t>
            </a:r>
            <a:r>
              <a:rPr lang="en-US" altLang="zh-CN" sz="2400" baseline="-25000" dirty="0" err="1"/>
              <a:t>con</a:t>
            </a:r>
            <a:r>
              <a:rPr lang="en-US" altLang="zh-CN" sz="2400" dirty="0"/>
              <a:t>[</a:t>
            </a:r>
            <a:r>
              <a:rPr lang="en-US" altLang="zh-CN" sz="2400" i="1" dirty="0" err="1"/>
              <a:t>i</a:t>
            </a:r>
            <a:r>
              <a:rPr lang="en-US" altLang="zh-CN" sz="2400" dirty="0"/>
              <a:t>/4]</a:t>
            </a:r>
            <a:r>
              <a:rPr lang="zh-CN" altLang="en-US" sz="2400" dirty="0"/>
              <a:t>异或</a:t>
            </a:r>
            <a:endParaRPr lang="zh-CN" altLang="en-US" sz="2400" dirty="0"/>
          </a:p>
        </p:txBody>
      </p:sp>
      <p:sp>
        <p:nvSpPr>
          <p:cNvPr id="6" name="矩形 5"/>
          <p:cNvSpPr/>
          <p:nvPr/>
        </p:nvSpPr>
        <p:spPr>
          <a:xfrm>
            <a:off x="3239852" y="3429053"/>
            <a:ext cx="3105337" cy="461665"/>
          </a:xfrm>
          <a:prstGeom prst="rect">
            <a:avLst/>
          </a:prstGeom>
          <a:solidFill>
            <a:srgbClr val="FFC000"/>
          </a:solidFill>
        </p:spPr>
        <p:txBody>
          <a:bodyPr wrap="none">
            <a:spAutoFit/>
          </a:bodyPr>
          <a:lstStyle/>
          <a:p>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 = </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-1] ⊕ </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-4] </a:t>
            </a:r>
            <a:endParaRPr lang="zh-CN" altLang="en-US" sz="2400" u="none" dirty="0">
              <a:solidFill>
                <a:schemeClr val="accent4">
                  <a:lumMod val="10000"/>
                </a:schemeClr>
              </a:solidFill>
            </a:endParaRPr>
          </a:p>
        </p:txBody>
      </p:sp>
      <p:sp>
        <p:nvSpPr>
          <p:cNvPr id="7" name="矩形 6"/>
          <p:cNvSpPr/>
          <p:nvPr/>
        </p:nvSpPr>
        <p:spPr>
          <a:xfrm>
            <a:off x="1529843" y="4257092"/>
            <a:ext cx="6998711" cy="461665"/>
          </a:xfrm>
          <a:prstGeom prst="rect">
            <a:avLst/>
          </a:prstGeom>
          <a:solidFill>
            <a:srgbClr val="FFC000"/>
          </a:solidFill>
        </p:spPr>
        <p:txBody>
          <a:bodyPr wrap="none">
            <a:spAutoFit/>
          </a:bodyPr>
          <a:lstStyle/>
          <a:p>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a:t>
            </a:r>
            <a:r>
              <a:rPr lang="en-US" altLang="zh-CN" sz="2400" u="none" dirty="0" err="1">
                <a:solidFill>
                  <a:schemeClr val="accent4">
                    <a:lumMod val="10000"/>
                  </a:schemeClr>
                </a:solidFill>
              </a:rPr>
              <a:t>SubWord</a:t>
            </a:r>
            <a:r>
              <a:rPr lang="en-US" altLang="zh-CN" sz="2400" u="none" dirty="0">
                <a:solidFill>
                  <a:schemeClr val="accent4">
                    <a:lumMod val="10000"/>
                  </a:schemeClr>
                </a:solidFill>
              </a:rPr>
              <a:t>(</a:t>
            </a:r>
            <a:r>
              <a:rPr lang="en-US" altLang="zh-CN" sz="2400" u="none" dirty="0" err="1">
                <a:solidFill>
                  <a:schemeClr val="accent4">
                    <a:lumMod val="10000"/>
                  </a:schemeClr>
                </a:solidFill>
              </a:rPr>
              <a:t>RotWord</a:t>
            </a:r>
            <a:r>
              <a:rPr lang="en-US" altLang="zh-CN" sz="2400" u="none" dirty="0">
                <a:solidFill>
                  <a:schemeClr val="accent4">
                    <a:lumMod val="10000"/>
                  </a:schemeClr>
                </a:solidFill>
              </a:rPr>
              <a:t>(</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-1]))⊕</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-4]⊕</a:t>
            </a:r>
            <a:r>
              <a:rPr lang="en-US" altLang="zh-CN" sz="2400" u="none" dirty="0" err="1">
                <a:solidFill>
                  <a:schemeClr val="accent4">
                    <a:lumMod val="10000"/>
                  </a:schemeClr>
                </a:solidFill>
              </a:rPr>
              <a:t>R</a:t>
            </a:r>
            <a:r>
              <a:rPr lang="en-US" altLang="zh-CN" sz="2400" u="none" baseline="-25000" dirty="0" err="1">
                <a:solidFill>
                  <a:schemeClr val="accent4">
                    <a:lumMod val="10000"/>
                  </a:schemeClr>
                </a:solidFill>
              </a:rPr>
              <a:t>con</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/4]</a:t>
            </a:r>
            <a:endParaRPr lang="zh-CN" altLang="en-US" sz="2400" u="none" dirty="0">
              <a:solidFill>
                <a:schemeClr val="accent4">
                  <a:lumMod val="10000"/>
                </a:schemeClr>
              </a:solidFill>
            </a:endParaRPr>
          </a:p>
        </p:txBody>
      </p:sp>
      <p:graphicFrame>
        <p:nvGraphicFramePr>
          <p:cNvPr id="8" name="Group 60"/>
          <p:cNvGraphicFramePr/>
          <p:nvPr/>
        </p:nvGraphicFramePr>
        <p:xfrm>
          <a:off x="575556" y="664088"/>
          <a:ext cx="8229601" cy="1641391"/>
        </p:xfrm>
        <a:graphic>
          <a:graphicData uri="http://schemas.openxmlformats.org/drawingml/2006/table">
            <a:tbl>
              <a:tblPr/>
              <a:tblGrid>
                <a:gridCol w="1185504"/>
                <a:gridCol w="1409126"/>
                <a:gridCol w="1409126"/>
                <a:gridCol w="1409126"/>
                <a:gridCol w="1445885"/>
                <a:gridCol w="1370834"/>
              </a:tblGrid>
              <a:tr h="37946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err="1">
                          <a:ln>
                            <a:noFill/>
                          </a:ln>
                          <a:solidFill>
                            <a:schemeClr val="accent4">
                              <a:lumMod val="10000"/>
                            </a:schemeClr>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/4</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1</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2</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3</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4</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5</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r>
              <a:tr h="38980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000" b="1" i="0"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8224" marR="882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02000000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04000000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08000000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8463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err="1">
                          <a:ln>
                            <a:noFill/>
                          </a:ln>
                          <a:solidFill>
                            <a:schemeClr val="accent4">
                              <a:lumMod val="10000"/>
                            </a:schemeClr>
                          </a:solidFill>
                          <a:effectLst/>
                          <a:latin typeface="Times New Roman" panose="02020603050405020304" pitchFamily="18" charset="0"/>
                          <a:ea typeface="宋体" panose="02010600030101010101" pitchFamily="2" charset="-122"/>
                        </a:rPr>
                        <a:t>i</a:t>
                      </a: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/4</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6</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7</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8</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9</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0" dirty="0">
                        <a:ln>
                          <a:noFill/>
                        </a:ln>
                        <a:solidFill>
                          <a:schemeClr val="accent4">
                            <a:lumMod val="10000"/>
                          </a:schemeClr>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tr>
              <a:tr h="45267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000" b="1" i="0"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8224" marR="882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40000000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1B000000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36000000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8224" marR="882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strVal val="#ppt_w*0.05"/>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anim calcmode="lin" valueType="num">
                                      <p:cBhvr>
                                        <p:cTn id="16" dur="500" fill="hold"/>
                                        <p:tgtEl>
                                          <p:spTgt spid="7"/>
                                        </p:tgtEl>
                                        <p:attrNameLst>
                                          <p:attrName>ppt_x</p:attrName>
                                        </p:attrNameLst>
                                      </p:cBhvr>
                                      <p:tavLst>
                                        <p:tav tm="0">
                                          <p:val>
                                            <p:strVal val="#ppt_x-.2"/>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 calcmode="lin" valueType="num">
                                      <p:cBhvr additive="base">
                                        <p:cTn id="2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 calcmode="lin" valueType="num">
                                      <p:cBhvr additive="base">
                                        <p:cTn id="28"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 calcmode="lin" valueType="num">
                                      <p:cBhvr additive="base">
                                        <p:cTn id="3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nodeType="after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 calcmode="lin" valueType="num">
                                      <p:cBhvr additive="base">
                                        <p:cTn id="38"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0-#ppt_w/2"/>
                                          </p:val>
                                        </p:tav>
                                        <p:tav tm="100000">
                                          <p:val>
                                            <p:strVal val="#ppt_x"/>
                                          </p:val>
                                        </p:tav>
                                      </p:tavLst>
                                    </p:anim>
                                    <p:anim calcmode="lin" valueType="num">
                                      <p:cBhvr additive="base">
                                        <p:cTn id="4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idx="1"/>
          </p:nvPr>
        </p:nvSpPr>
        <p:spPr>
          <a:xfrm>
            <a:off x="152400" y="1124744"/>
            <a:ext cx="8686800" cy="4824000"/>
          </a:xfrm>
        </p:spPr>
        <p:txBody>
          <a:bodyPr/>
          <a:lstStyle/>
          <a:p>
            <a:pPr marL="457200" lvl="1" indent="0">
              <a:spcAft>
                <a:spcPts val="1800"/>
              </a:spcAft>
              <a:buNone/>
            </a:pPr>
            <a:r>
              <a:rPr lang="en-US" altLang="zh-CN" sz="3200" dirty="0">
                <a:solidFill>
                  <a:srgbClr val="FF0000"/>
                </a:solidFill>
              </a:rPr>
              <a:t>1. </a:t>
            </a:r>
            <a:r>
              <a:rPr lang="zh-CN" altLang="en-US" sz="3200" dirty="0">
                <a:solidFill>
                  <a:srgbClr val="FF0000"/>
                </a:solidFill>
              </a:rPr>
              <a:t>序列密码 </a:t>
            </a:r>
            <a:r>
              <a:rPr lang="en-US" altLang="zh-CN" sz="3200" dirty="0">
                <a:solidFill>
                  <a:srgbClr val="FF0000"/>
                </a:solidFill>
              </a:rPr>
              <a:t>/ </a:t>
            </a:r>
            <a:r>
              <a:rPr lang="zh-CN" altLang="en-US" sz="3200" dirty="0">
                <a:solidFill>
                  <a:srgbClr val="FF0000"/>
                </a:solidFill>
              </a:rPr>
              <a:t>流密码</a:t>
            </a:r>
            <a:endParaRPr lang="en-US" altLang="zh-CN" sz="3200" dirty="0">
              <a:solidFill>
                <a:srgbClr val="FF0000"/>
              </a:solidFill>
            </a:endParaRPr>
          </a:p>
          <a:p>
            <a:pPr lvl="2">
              <a:lnSpc>
                <a:spcPct val="100000"/>
              </a:lnSpc>
            </a:pPr>
            <a:r>
              <a:rPr lang="zh-CN" altLang="en-US" dirty="0"/>
              <a:t>明、密文序列的</a:t>
            </a:r>
            <a:r>
              <a:rPr lang="en-US" altLang="zh-CN" dirty="0"/>
              <a:t>1</a:t>
            </a:r>
            <a:r>
              <a:rPr lang="zh-CN" altLang="en-US" dirty="0"/>
              <a:t>位</a:t>
            </a:r>
            <a:r>
              <a:rPr lang="en-US" altLang="zh-CN" dirty="0"/>
              <a:t>(1 bit</a:t>
            </a:r>
            <a:r>
              <a:rPr lang="zh-CN" altLang="en-US" dirty="0"/>
              <a:t>或</a:t>
            </a:r>
            <a:r>
              <a:rPr lang="en-US" altLang="zh-CN" dirty="0"/>
              <a:t>1 byte)</a:t>
            </a:r>
            <a:r>
              <a:rPr lang="zh-CN" altLang="en-US" dirty="0"/>
              <a:t>进行加解密</a:t>
            </a:r>
            <a:endParaRPr lang="zh-CN" altLang="en-US" dirty="0"/>
          </a:p>
          <a:p>
            <a:pPr lvl="2"/>
            <a:r>
              <a:rPr lang="zh-CN" altLang="en-US" dirty="0"/>
              <a:t>相同的明文流加密得到的密文流？</a:t>
            </a:r>
            <a:endParaRPr lang="zh-CN" altLang="en-US" dirty="0"/>
          </a:p>
        </p:txBody>
      </p:sp>
      <p:sp>
        <p:nvSpPr>
          <p:cNvPr id="2052" name="AutoShape 4" descr="data:image/jpeg;base64,/9j/4AAQSkZJRgABAQAAAQABAAD/2wCEAAkGBhAQEBAQEREQDxARERARDxIYEBgSEBAWFRAXFRcSEhYXHiYfGhkkGRIVHy8kIycpLCwtFx42OTAqNScrMCkBCQoKBQUFDQUFDSkYEhgpKSkpKSkpKSkpKSkpKSkpKSkpKSkpKSkpKSkpKSkpKSkpKSkpKSkpKSkpKSkpKSkpKf/AABEIAI0BZgMBIgACEQEDEQH/xAAbAAEAAgMBAQAAAAAAAAAAAAAABQYBAwQCB//EAEQQAAICAgECAwQDDAkCBwAAAAECAAMEERIFIQYTMRQiQVEjMmEHFjRSVXOBkpS00tMVM0JTcXSRk7MkoURUYmSCwfH/xAAUAQEAAAAAAAAAAAAAAAAAAAAA/8QAFBEBAAAAAAAAAAAAAAAAAAAAAP/aAAwDAQACEQMRAD8A+4xEQEREBERAREQEREBERAREQEREBERAREQEREBESK8NdUfJxxc4UMbMhNKCBqvJsrHqT8EH6dwN3VOu0Y2vNcB2BNdQBe63X9mqtds7fYoM21dRraw1DkHFdVhBUr7thsC+vx+hfY9RqVvx30+25sQI71KMirlYLrFUkuAiGut133PItsEBNAgttYXpXhS0dTDWVYbNS9eU9oLNcRZb1HgV5Jvlt0B23YVr3OoF0y/EdNTMrrk+5vkwwsh0GvU81rKkfaDqYo8T4rULkNZ5NLsURrlOPzPfXEWhSQQpI+YkF4j6Y5OPU+dY7WZFJ8tqsbZUWD3+PlbIDFfXY2ROjrdTY1KWWXmzjk0nzrTXSMcO6VKPokXdfIryGwSCQW4kiBI4njLAtPFMqgsbBUo81ffYkBQnf3tlgBrfc69QQN2V4jxqmtR7ArUoljjRJ03LQVRss2l3oAnTL8xKV4fyA9mPT7dj5BFrIClnm22tQxfzbKuWlRkqvJbbk2XK+9hda+uYLjNzK+KM+RTR5P097MTbfcgIAXgjEVoCRoqtZIJ0xgXzp3Xab3srQXBq1RnD49tOg5YLrzVXf1D6SQlM6K9lF+X7nnMThIQmTZkFQXuUlnvPIEHfu+g+zuZbcQuV240xLnXbsC54g67bC6B18d+sDdERAREQEREBERAREQEREBERAREQEREBERAREQEREBERAREQEREBERAREQEREBK/4E/Al/P5v79dLBK/4E/Al/P5v79dAnnrDa2AdEEbG9EehH2wKl2W0ORABOu5AJIBPyHJv9TPUQPLVKSCQCVO1JGyp0RsfI6JH6TM6mYgeGqUkEgEqdqSNlTojY+R0SP0mZNSkhiASu+J13G/XR+E9RA8JUoLEAAsdsQNFjoLs/M6UD9AnuIgIiICIiAiIgIiICIiAiIgIiICIiAiIgIiICIiAiIgIiICIiAiIgIiICJD5eXkHJNNJoULStrM6uxJaxl0OLD8X/vPXl5/95h/7Nv8yBLRIjhn/wB5h/7Nv8yZNef/AHmJ/s2/zIHN436zk4eFdlY1SXvSA71sWANY+uRx+IHf/AGUr7i3jHMzluraiqvFoNjGwF+bWXXvaK12daAZt/Zx+cvb05zAqz4ZBBDA02EEEdwff+UifC3hO/puP7PjtiBOdlhJqsLEu2+55/AcVH2KIFuEzIjjn/3mH/s2/wAyOOf/AHmH/s2/zIEvEifLz/7zD/2bf5k0ZuVm0KLHbFdRZUrKK7FYh7VQ6Jcjfvb9PhAnYiICIiAiIgIiICIiAiIgIiICIiAiIgIiICIiAiIgIiICIiAiIgIiICIiAiIgRNf4e/8AlKv+eySjGRdf4e/+Uq/57JKkQPnHUurWm1A2dcmrbXFg8hcVSraADio60r7FZsdmUgHu3JerrHWMivpru9zBms2HuK47eV5a2KlRSscmZdAniCC1g2pUET9nhU+YHry8mlRc16VoKOCs1bIwHKonjp2OiT3P2CdNfQR7H7G1tjA1NU1o0tjct7b0IDd/lr7IFEzeqNY7q+SrucjAVWr6lfSSHGMWFNFahHXk9nvEqTs9hqSvi3Nv8zJAyb6qqVrbhXiNf9WsWcudabrOx6swB18NGWI+HPovK819tdXfc/1mtKMpC7YkgfRoBskgIAS3ffvI6DzTKXzCHyth34ghV4hAiqfhwHc72SzHt2ChAdC6iWpvOTfl32lagahRbjFAzHy1qIrrPmN32VbWtfAcjFY+XbXi2Fi5vauyi6323IyEYf0ZflAoLeIrsDBd6XYB+3tf7cNvL4VOKjpQX4BzoaBIHYcuI7E7AIGwR2nNmeH63x2x19wEMA5AscFwyu+27l2V3Bbezzbv3gdNWWqqgJ94+WCPUguO2/l6Gc3ib8HP53F/eq50UdIpRzYqL5jBQz6948V4738Dr5Tn8Tfg5/O4v71XAlYiICIiAiIgIiICIiAiIgIiICIiAiIgIiICIiAiIgIiICIiAiIgIiICIiAiIgRNf4e/+Uq/57JLSJr/AA9/8pV/z2SVJgR2T4jxK24vk46Hn5ejaoIbv7rd/dOxrvrvoepAm5OrUlGsW6pkT67ixSq9t+8QdCV7+jsnJtvtrtxqFSzJx0HsZt5dwDaxNoVnDKwB49jyB3N9nQLlxmx3tqsRioKhDjl61QDyTYXsb3yvvOdtp2130QE9TmK7WKp2anCWDR91jWj6Pz92xT2+f2TVZ1elbPJa2tLeKuEZgpKszKpG/Xujeny/wlK6Rg6ychrK61rTNpLs3V8h+BGJjlCFYAWNzKfWI9SPgNxXjnHVs4BVyLA6MvZW/rFaw2aLjRXgUUce2hqB9Ex/EeLZV56X12VBFsLK3LijejsB3Ua7kkdtHetGdJ6jX9H74PmqWqI7q4C8uQYdtaO97lD8NdRSrpduQVv8xS2YxCMLrFD86xY/HTKURVbudL8tDXnq3St3cra+mXnGrYZORbQbOTGtEXzwF76U8yAdIqjZAIMD6OJF+Jvwc/ncX96rkhjE8F5ceXEcuP1N6G+O/hv0kf4m/Bz+dxf3quBKxEQEREBERAREQEREBERAREQEREBERAREQEREBERAREQEREBERAREQEREBERAr+X1SmjOZrrFqDYtYUsdAkXWbAPz7j/WdB8WYH/mqP1xJiIEHj+JOnVqETIoVR6AMABPGb17pdwC224tqg7Afi4B1rYDA9+8n4gVUX9E+XT+3p9FV/DOijxD0vm1yZGMXfQawOCW49tb+ziP9Pslilf8Cn/ol/P5v79dAf070zyvI87G8ny/K8vY8vhx48OPpx49tfKcz5PRCzOfYC7tzdjXWWZj/aYkbJ7DvJ3qPUUoUM/NuTKiKiGyxmOzpVXueysT8gCfQSHq8aVFnVqstAr8FJx323dVJ465DTOB6fFSNhhA6MbxL06tFrryMdERVRFDAKiqAFVQPQAACcvW/EWJbUK6767Ha7G4qrbY6yaz2A+wGdHU/FlOPZcjeY3k0Nc/FS3dUZzXvXEPwUN7zDsy+gYE4xvFAZ8hbKLqFx6EyLHZ6nHFjb2Apsc71Sx+37O2wngZmVF/ukYYsZDzHEAD6oYvyINZQsCGGh6/P4aklneIzV7P/wBNkt7RoIAaVKua3sNbiy1SGC1t8x8N7gTkSHwuveZbXQyFLTVa9yc1Y0PWMcmpiuwTrLQ7B1r/AB7S4MDMREBERAREQEREBERAREQEREBERuAiIgIiICJjczuAiY3M7gIiNwETG5mAiIgIiICIiAiIgQ3izxF/R+LZlml70q4mxUIDBSdF/e+A2JTvuQ+PVzkfGrx7UFJutsuLL5Y87JssRO3flpj+oZcM3qaXrZTXQ+YjK9dpHFaCCCrKbHIDfEHjy19kq/3N+ljpmGUXFuZXuuey1WS1jxtatQyAh9KqKPdDd9nXeBaPFKOaAUBYpbQ7AVNa+ltU8kRfVlOn0QwPD09CKp0nCVba6N57Vm81VNZi2UEIuObK7Ta1KgcGDVqvu92J7lju/YmUlqB0YOp3oj7Dog/Ig9iD3Bm4KPlAoPiXw/Ycq7ggb2vFtx0cYteke3mhD2fX0Axc637qt9gPv+iTQOqooDeZh49C8MVaA1rnJUIAgAY/TVd+/wBYS98RGoFPzOi3PmVquXlqVx77N8KmqpfzKlq1urTdmu+PLQPcbO/fXOhrlMuMztk2Cry3NldbV1VunF7XAQAWvra8dHY7cV5btvGNQKl7FdXn3WVAOzUZNqbDBFLV9PqRXcjRJOJaex9B8JY8BbdFrCOTFTxB2qaUDQOh8QT+mdWhEDMRuNwEREBExuZgIiICIiAiNxuAiIgYafOsbxb1G1qRx4C4YjoteOnmlbqMy0lDZeysv/Sp3bidb90fH6K0qv3j4wdQuLirTWqlVK8/aLFrdEbIBXvwFtvclixfZ0VED3gdUzBgV3hEyreFz2h7PZ7DxZuKKtdbqW0OPwGwO53PHTuq5zWirjiWBwuT5gyLG4UWWe6uhQoLEB+JJG+B3vRM7sDBycfGooqXH2qkOSzBKve2BWir74GyPVPQf4Txg9GvxteQ1Dq7obldGr49grGjhsKoRQFrIOta5a9Al+oZq0U2XNsrWjO2vUhRvQ+2R+bkZNdCMPL857a1b6NnSoO+tBVYNZrYG9rvux0BqSeVjLbW9bjkjqysPTYI0RIrqXRbL8byWdXdWUozKeFgVhpb0B0+12G7cSTsAdgArmJ4ozGHmi7Espd14P7Oy1Be29OL96Chnb3X4Hfcj6s11zqGcrCqqvHTzuaUXtkP7tgXmq2Vihh34v8A2tHiRyBZZzYPhrIryhfxwF5XtZa1dHl3eW1BU1B+O2Bt1YdkEkn5SU6jg35BNTeVVQHU81LPe3EggrsKKmBH1hzPy16gPHQ8/KyVax66KamDrSyXPc5K2unme9WilGUKy/Zr1327Ok5zWCxXAFtNhqtA+qSEVwy/IMliNrZ1y1skGaOm4+VUDUTjtTXUq0MqsjkjsFsTuoUAL3U9+/ZZ09NwfJVtnm7s1lr60XdgNnXwAAVQNnSqo2dQIjxb1q+h6q6WoTnVc7PZoa4vUoCs1iKD9KT336Dt6zh8JeI8jKfVuRicFVl0qKLL2CjbqBexQKQ2wUG+/wAACZ67p7vkG5vLISlqqFIJ2XdXdrO3puqoDXyb12OPN07w+tVHvVUWX8MhdH+rIusaw08ip9wkqpPHvxB12AgQmH4iyA9lll1ttSea9A8mmurLqV66TZzUsw1ZZsdl2Neu5Yem9YVcXz8m1EVXuVrHZa0AGQ6LsnQHYATzX0IFLzYEa7IC+bra1jiSURSum0CSSx7tsnt2C9XRsBqqFrs4s27HbXdQXsZ9DYG9ctb0N69BA5fv26Z+UMH9rq/ij79umflDB/a6v4pLezp+Kv6oj2dPxV/VECJ+/bpn5Qwf2ur+KPv26Z+UMH9rq/ikt7On4q/qiPZ0/FX9UQIn79umflDB/a6v4o+/bpn5Qwf2ur+KS3s6fir+qI9nT8Vf1RAo/iz7ruDgnHZHqza7XdbfJyEsspAUENxB7+uu5E6R496fnJQtGXUK7nIyNuKrK0VC7IwbRUsQF38i2j6GdPjH7n+N1Q44vLrXQ7uUTSmzkoGi3qB2+Hf7RNo8MY+GlDYmMlaUOWetE96xHQo5PxdhsN3JJ4a+IgSNfiDBUBVysRQAAAL6wAB2AAB7CRvhzr+IMdQcrGB8zIOjeg/8TYR8ZPYxqsRXTg6sAVYaKsPmCJHeGql9mX3R/WZPw/8Ac2QI/L8RYdF9doy8UV3sar/p6woYVlq7T37H3OBPx5J+KJ3/AH7dM/KGD+11fxTFqJfkVBVU1Yzu9jgDTW+W1YqHz4ixy3yPEeu9S/s6fir+qIET9+3TPyhg/tdX8Ufft0z8oYP7XV/FJb2dPxV/VEezp+Kv6ogRP37dM/KGD+11fxTm6j4+6dXTbYmbhWOldjogy69uVQkKNHfcjX6ZP+zp+Kv6onN1PpaXUXU6CebVZXy4gleaFdgfZvcCn+Dfux9O6hxrLeyZDaHlWkAMT8K7Pqt3Pp2J+UtfXMu2urlUF5l602yGwKGcAngpUse+gNjuQd6BkH4Q+5h07pumqpFt4H4RZp7d/wDp7aT/AOIH6ZN9f6V7TQ1QKhuxXkCa9g+lig+8pGwVOwd+kCp0+KMzT3C/DspZ9I/s7LSAPXTi/egiO7dn4BSe4Pac691DNVhVSmOnmlkova9/cs4clD1ihh34t25aPHWwWWcuL4ZyEyfP44Clr/MsZKOFwrNPBqlfiSQzjmdkb5HvJXqWFfkE1N5VVHJDzBZ734kMCmwoqYMNhtvrQ9IHjoHUsm/b2VUV0/SKnC97XZkuZOXvVoODBdjXf/Xt09VzHDVU1a824vokbWtEAL2kduWuSqB8S6/AMR46RiX0kVN5Bx661SllVkt7dgrp3UAKPUHufgs3dU6ebODoeF1RLVP3I7jTI4HqjA9x8wp9VBAQfiPr2VVk100qnDeD5rmrzOIyM3yCCfNTj2B1pW2d/V1ucvhXrGbe9bWF9WYAyEreuqqp3Yppkess/D3iPeG9MOxMmetdAruYXCmmzJXylqts7+R5dhsWxPdPvK7ctDXLQBIE5+keGFxLC+PVQiLirSgUcHuYaIa9gp77X63vH3z8u4cef1/PR7G8nFUY5VXq9rcnI84KKvLPs2wTZtB8zyGu4ImbbctcfzGWo3IWd6q2LLYg5aRHcLpyuu50OQ+AJ1zW9GvusW+xqKrq9GpVRrKx69rmPE2aDtx0E4lmPfep1WYuRdR5drV1M5ZbjUX/AKs8hqpjoqxHHv8A2dnXcAwJDFyFsrSxDyR1V0OtbVhsHR7+hEo3W/F2XXY5W3ErrrudQrAGxwrtWFYNcpOz32qjvrv2O75VWFUKoCqoAUAaCgDQAHwGpX7PD7tQEPlGx8pci49yEHtIuKVnWzriq99b7nt6QOI9byD0+3IORj+0bPkrUiPpyukxm+mdWZm0dhh2b7NzSniC9VRTZa723AHzKqq2o8rPxMayoLWCGDDIY75Ejvo9xxnszo68SlNVCmxrDY7IGKeYuncKQQ7Ee7okDWvUDjNGf4aUrQtQUGp095mYnh7VVkWdvRnZ6E9fm3pAmXyFTXIgb3rZA3r/APRE5MXoyKXLNZZydm99iQvLWwP9Nf4CIEjERAREQEREBERAREQEREBERAREQETXkW8VLa3rX/cgf/c2CAiIgJgiZiBGXdBQsbK3tx3Y7c1MFDn5ujAoT9pXf2zmxfCwRfLbIyra9ueBsVFPJix5GpVYjbHsTo/KTkQNePQtahEVUVRpVA0qj5ACbIiAiIgIiICIiAiIgIiICIiAiIgIiICIiAiIgf/Z"/>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7" name="圆角矩形 56"/>
          <p:cNvSpPr/>
          <p:nvPr/>
        </p:nvSpPr>
        <p:spPr>
          <a:xfrm>
            <a:off x="6963601" y="2564665"/>
            <a:ext cx="912825" cy="510778"/>
          </a:xfrm>
          <a:prstGeom prst="roundRect">
            <a:avLst/>
          </a:prstGeom>
          <a:solidFill>
            <a:srgbClr val="FFC000"/>
          </a:solidFill>
        </p:spPr>
        <p:txBody>
          <a:bodyPr wrap="square">
            <a:spAutoFit/>
          </a:bodyPr>
          <a:lstStyle/>
          <a:p>
            <a:pPr algn="ctr"/>
            <a:r>
              <a:rPr lang="zh-CN" altLang="en-US" sz="2400" u="none" dirty="0">
                <a:solidFill>
                  <a:schemeClr val="accent4">
                    <a:lumMod val="10000"/>
                  </a:schemeClr>
                </a:solidFill>
              </a:rPr>
              <a:t>不同</a:t>
            </a:r>
            <a:endParaRPr lang="zh-CN" altLang="en-US" sz="2400" u="none" dirty="0">
              <a:solidFill>
                <a:schemeClr val="accent4">
                  <a:lumMod val="10000"/>
                </a:schemeClr>
              </a:solidFill>
              <a:ea typeface="宋体" panose="02010600030101010101" pitchFamily="2" charset="-122"/>
            </a:endParaRPr>
          </a:p>
        </p:txBody>
      </p:sp>
      <p:grpSp>
        <p:nvGrpSpPr>
          <p:cNvPr id="67" name="组合 66"/>
          <p:cNvGrpSpPr/>
          <p:nvPr/>
        </p:nvGrpSpPr>
        <p:grpSpPr>
          <a:xfrm>
            <a:off x="665110" y="3821616"/>
            <a:ext cx="3979915" cy="1860630"/>
            <a:chOff x="665110" y="4013208"/>
            <a:chExt cx="3979915" cy="1860630"/>
          </a:xfrm>
        </p:grpSpPr>
        <p:sp>
          <p:nvSpPr>
            <p:cNvPr id="7" name="矩形 6"/>
            <p:cNvSpPr/>
            <p:nvPr/>
          </p:nvSpPr>
          <p:spPr bwMode="auto">
            <a:xfrm>
              <a:off x="1833524" y="4122747"/>
              <a:ext cx="1716111" cy="619188"/>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000" u="none" dirty="0">
                  <a:solidFill>
                    <a:schemeClr val="accent4">
                      <a:lumMod val="10000"/>
                    </a:schemeClr>
                  </a:solidFill>
                  <a:latin typeface="华文中宋" panose="02010600040101010101" pitchFamily="2" charset="-122"/>
                </a:rPr>
                <a:t>密钥流生成器</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8" name="直接箭头连接符 7"/>
            <p:cNvCxnSpPr/>
            <p:nvPr/>
          </p:nvCxnSpPr>
          <p:spPr bwMode="auto">
            <a:xfrm>
              <a:off x="957213" y="4451364"/>
              <a:ext cx="876312"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9" name="矩形 8"/>
            <p:cNvSpPr/>
            <p:nvPr/>
          </p:nvSpPr>
          <p:spPr>
            <a:xfrm>
              <a:off x="900613" y="4013208"/>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10" name="直接箭头连接符 9"/>
            <p:cNvCxnSpPr>
              <a:stCxn id="7" idx="2"/>
              <a:endCxn id="29" idx="0"/>
            </p:cNvCxnSpPr>
            <p:nvPr/>
          </p:nvCxnSpPr>
          <p:spPr bwMode="auto">
            <a:xfrm rot="16200000" flipH="1">
              <a:off x="2326450" y="5107064"/>
              <a:ext cx="730260"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11" name="矩形 10"/>
            <p:cNvSpPr/>
            <p:nvPr/>
          </p:nvSpPr>
          <p:spPr>
            <a:xfrm>
              <a:off x="3476610" y="5110131"/>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密文流</a:t>
              </a:r>
              <a:endParaRPr lang="zh-CN" altLang="en-US" sz="2400" u="none" dirty="0">
                <a:solidFill>
                  <a:schemeClr val="bg1">
                    <a:lumMod val="60000"/>
                    <a:lumOff val="40000"/>
                  </a:schemeClr>
                </a:solidFill>
                <a:latin typeface="华文中宋" panose="02010600040101010101" pitchFamily="2" charset="-122"/>
              </a:endParaRPr>
            </a:p>
          </p:txBody>
        </p:sp>
        <p:sp>
          <p:nvSpPr>
            <p:cNvPr id="21" name="矩形 20"/>
            <p:cNvSpPr/>
            <p:nvPr/>
          </p:nvSpPr>
          <p:spPr bwMode="auto">
            <a:xfrm>
              <a:off x="920699" y="5508708"/>
              <a:ext cx="1131903" cy="328617"/>
            </a:xfrm>
            <a:prstGeom prst="rect">
              <a:avLst/>
            </a:prstGeom>
            <a:solidFill>
              <a:srgbClr val="FFFF00"/>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rgbClr val="FFFF00"/>
                </a:solidFill>
                <a:latin typeface="华文中宋" panose="02010600040101010101" pitchFamily="2" charset="-122"/>
              </a:endParaRPr>
            </a:p>
          </p:txBody>
        </p:sp>
        <p:cxnSp>
          <p:nvCxnSpPr>
            <p:cNvPr id="23" name="直接连接符 22"/>
            <p:cNvCxnSpPr/>
            <p:nvPr/>
          </p:nvCxnSpPr>
          <p:spPr bwMode="auto">
            <a:xfrm rot="5400000">
              <a:off x="1061686" y="5672299"/>
              <a:ext cx="328618" cy="1437"/>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cxnSp>
          <p:nvCxnSpPr>
            <p:cNvPr id="24" name="直接连接符 23"/>
            <p:cNvCxnSpPr/>
            <p:nvPr/>
          </p:nvCxnSpPr>
          <p:spPr bwMode="auto">
            <a:xfrm rot="5400000">
              <a:off x="1325971" y="5672300"/>
              <a:ext cx="328618" cy="1437"/>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cxnSp>
          <p:nvCxnSpPr>
            <p:cNvPr id="25" name="直接连接符 24"/>
            <p:cNvCxnSpPr/>
            <p:nvPr/>
          </p:nvCxnSpPr>
          <p:spPr bwMode="auto">
            <a:xfrm rot="5400000">
              <a:off x="1623291" y="5672300"/>
              <a:ext cx="328618" cy="1437"/>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sp>
          <p:nvSpPr>
            <p:cNvPr id="16" name="矩形 15"/>
            <p:cNvSpPr/>
            <p:nvPr/>
          </p:nvSpPr>
          <p:spPr bwMode="auto">
            <a:xfrm>
              <a:off x="3513122" y="5508708"/>
              <a:ext cx="1131903" cy="328617"/>
            </a:xfrm>
            <a:prstGeom prst="rect">
              <a:avLst/>
            </a:prstGeom>
            <a:solidFill>
              <a:srgbClr val="9900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18" name="直接连接符 17"/>
            <p:cNvCxnSpPr/>
            <p:nvPr/>
          </p:nvCxnSpPr>
          <p:spPr bwMode="auto">
            <a:xfrm rot="5400000">
              <a:off x="3654109" y="5672299"/>
              <a:ext cx="328618" cy="1437"/>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cxnSp>
          <p:nvCxnSpPr>
            <p:cNvPr id="19" name="直接连接符 18"/>
            <p:cNvCxnSpPr/>
            <p:nvPr/>
          </p:nvCxnSpPr>
          <p:spPr bwMode="auto">
            <a:xfrm rot="5400000">
              <a:off x="3918394" y="5672300"/>
              <a:ext cx="328618" cy="1437"/>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cxnSp>
          <p:nvCxnSpPr>
            <p:cNvPr id="20" name="直接连接符 19"/>
            <p:cNvCxnSpPr/>
            <p:nvPr/>
          </p:nvCxnSpPr>
          <p:spPr bwMode="auto">
            <a:xfrm rot="5400000">
              <a:off x="4215714" y="5672300"/>
              <a:ext cx="328618" cy="1437"/>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cxnSp>
          <p:nvCxnSpPr>
            <p:cNvPr id="14" name="直接箭头连接符 13"/>
            <p:cNvCxnSpPr>
              <a:endCxn id="29" idx="2"/>
            </p:cNvCxnSpPr>
            <p:nvPr/>
          </p:nvCxnSpPr>
          <p:spPr bwMode="auto">
            <a:xfrm>
              <a:off x="2052603" y="5673017"/>
              <a:ext cx="438156"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15" name="矩形 14"/>
            <p:cNvSpPr/>
            <p:nvPr/>
          </p:nvSpPr>
          <p:spPr>
            <a:xfrm>
              <a:off x="769879" y="5107065"/>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明文流</a:t>
              </a:r>
              <a:endParaRPr lang="zh-CN" altLang="en-US" sz="2400" u="none" dirty="0">
                <a:solidFill>
                  <a:schemeClr val="bg1">
                    <a:lumMod val="60000"/>
                    <a:lumOff val="40000"/>
                  </a:schemeClr>
                </a:solidFill>
                <a:latin typeface="华文中宋" panose="02010600040101010101" pitchFamily="2" charset="-122"/>
              </a:endParaRPr>
            </a:p>
          </p:txBody>
        </p:sp>
        <p:sp>
          <p:nvSpPr>
            <p:cNvPr id="29" name="流程图: 或者 28"/>
            <p:cNvSpPr/>
            <p:nvPr/>
          </p:nvSpPr>
          <p:spPr bwMode="auto">
            <a:xfrm>
              <a:off x="2490759" y="5472195"/>
              <a:ext cx="401643" cy="401643"/>
            </a:xfrm>
            <a:prstGeom prst="flowChartOr">
              <a:avLst/>
            </a:prstGeom>
            <a:no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4" name="直接箭头连接符 33"/>
            <p:cNvCxnSpPr>
              <a:stCxn id="29" idx="6"/>
            </p:cNvCxnSpPr>
            <p:nvPr/>
          </p:nvCxnSpPr>
          <p:spPr bwMode="auto">
            <a:xfrm>
              <a:off x="2892402" y="5673017"/>
              <a:ext cx="365130"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cxnSp>
          <p:nvCxnSpPr>
            <p:cNvPr id="59" name="直接连接符 58"/>
            <p:cNvCxnSpPr/>
            <p:nvPr/>
          </p:nvCxnSpPr>
          <p:spPr bwMode="auto">
            <a:xfrm rot="10800000">
              <a:off x="665110" y="5510241"/>
              <a:ext cx="255590"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60" name="直接连接符 59"/>
            <p:cNvCxnSpPr/>
            <p:nvPr/>
          </p:nvCxnSpPr>
          <p:spPr bwMode="auto">
            <a:xfrm rot="10800000">
              <a:off x="676223" y="5830920"/>
              <a:ext cx="255590"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62" name="直接连接符 61"/>
            <p:cNvCxnSpPr/>
            <p:nvPr/>
          </p:nvCxnSpPr>
          <p:spPr bwMode="auto">
            <a:xfrm rot="10800000">
              <a:off x="3221021" y="5510241"/>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63" name="直接连接符 62"/>
            <p:cNvCxnSpPr/>
            <p:nvPr/>
          </p:nvCxnSpPr>
          <p:spPr bwMode="auto">
            <a:xfrm rot="10800000">
              <a:off x="3221021" y="5826158"/>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sp>
          <p:nvSpPr>
            <p:cNvPr id="64" name="矩形 63"/>
            <p:cNvSpPr/>
            <p:nvPr/>
          </p:nvSpPr>
          <p:spPr>
            <a:xfrm>
              <a:off x="1719217" y="4816494"/>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密钥流</a:t>
              </a:r>
              <a:endParaRPr lang="zh-CN" altLang="en-US" sz="2400" u="none" dirty="0">
                <a:solidFill>
                  <a:schemeClr val="bg1">
                    <a:lumMod val="60000"/>
                    <a:lumOff val="40000"/>
                  </a:schemeClr>
                </a:solidFill>
                <a:latin typeface="华文中宋" panose="02010600040101010101" pitchFamily="2" charset="-122"/>
              </a:endParaRPr>
            </a:p>
          </p:txBody>
        </p:sp>
      </p:grpSp>
      <p:grpSp>
        <p:nvGrpSpPr>
          <p:cNvPr id="74" name="组合 73"/>
          <p:cNvGrpSpPr/>
          <p:nvPr/>
        </p:nvGrpSpPr>
        <p:grpSpPr>
          <a:xfrm>
            <a:off x="4973643" y="3821616"/>
            <a:ext cx="3760839" cy="1862163"/>
            <a:chOff x="4973643" y="4013208"/>
            <a:chExt cx="3760839" cy="1862163"/>
          </a:xfrm>
        </p:grpSpPr>
        <p:cxnSp>
          <p:nvCxnSpPr>
            <p:cNvPr id="37" name="直接箭头连接符 36"/>
            <p:cNvCxnSpPr/>
            <p:nvPr/>
          </p:nvCxnSpPr>
          <p:spPr bwMode="auto">
            <a:xfrm>
              <a:off x="5156208" y="4451364"/>
              <a:ext cx="876312"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38" name="矩形 37"/>
            <p:cNvSpPr/>
            <p:nvPr/>
          </p:nvSpPr>
          <p:spPr>
            <a:xfrm>
              <a:off x="5083182" y="4013208"/>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39" name="直接箭头连接符 38"/>
            <p:cNvCxnSpPr>
              <a:endCxn id="55" idx="0"/>
            </p:cNvCxnSpPr>
            <p:nvPr/>
          </p:nvCxnSpPr>
          <p:spPr bwMode="auto">
            <a:xfrm rot="16200000" flipH="1">
              <a:off x="6525445" y="5108596"/>
              <a:ext cx="730261"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40" name="矩形 39"/>
            <p:cNvSpPr/>
            <p:nvPr/>
          </p:nvSpPr>
          <p:spPr>
            <a:xfrm>
              <a:off x="7602579" y="5108598"/>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明文流</a:t>
              </a:r>
              <a:endParaRPr lang="zh-CN" altLang="en-US" sz="2400" u="none" dirty="0">
                <a:solidFill>
                  <a:schemeClr val="bg1">
                    <a:lumMod val="60000"/>
                    <a:lumOff val="40000"/>
                  </a:schemeClr>
                </a:solidFill>
                <a:latin typeface="华文中宋" panose="02010600040101010101" pitchFamily="2" charset="-122"/>
              </a:endParaRPr>
            </a:p>
          </p:txBody>
        </p:sp>
        <p:sp>
          <p:nvSpPr>
            <p:cNvPr id="42" name="矩形 41"/>
            <p:cNvSpPr/>
            <p:nvPr/>
          </p:nvSpPr>
          <p:spPr bwMode="auto">
            <a:xfrm>
              <a:off x="5265747" y="5510241"/>
              <a:ext cx="1022364" cy="328617"/>
            </a:xfrm>
            <a:prstGeom prst="rect">
              <a:avLst/>
            </a:prstGeom>
            <a:solidFill>
              <a:srgbClr val="9900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44" name="直接连接符 43"/>
            <p:cNvCxnSpPr/>
            <p:nvPr/>
          </p:nvCxnSpPr>
          <p:spPr bwMode="auto">
            <a:xfrm rot="5400000">
              <a:off x="5362453" y="5673888"/>
              <a:ext cx="328618" cy="1323"/>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cxnSp>
          <p:nvCxnSpPr>
            <p:cNvPr id="45" name="直接连接符 44"/>
            <p:cNvCxnSpPr/>
            <p:nvPr/>
          </p:nvCxnSpPr>
          <p:spPr bwMode="auto">
            <a:xfrm rot="5400000">
              <a:off x="5605873" y="5673889"/>
              <a:ext cx="328618" cy="1323"/>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cxnSp>
          <p:nvCxnSpPr>
            <p:cNvPr id="46" name="直接连接符 45"/>
            <p:cNvCxnSpPr/>
            <p:nvPr/>
          </p:nvCxnSpPr>
          <p:spPr bwMode="auto">
            <a:xfrm rot="5400000">
              <a:off x="5879720" y="5673889"/>
              <a:ext cx="328618" cy="1323"/>
            </a:xfrm>
            <a:prstGeom prst="line">
              <a:avLst/>
            </a:prstGeom>
            <a:solidFill>
              <a:srgbClr val="9900FF"/>
            </a:solidFill>
            <a:ln w="25400" cap="flat" cmpd="sng" algn="ctr">
              <a:solidFill>
                <a:schemeClr val="accent4">
                  <a:lumMod val="10000"/>
                </a:schemeClr>
              </a:solidFill>
              <a:prstDash val="solid"/>
              <a:round/>
              <a:headEnd type="none" w="med" len="med"/>
              <a:tailEnd type="none" w="med" len="med"/>
            </a:ln>
            <a:effectLst/>
          </p:spPr>
        </p:cxnSp>
        <p:sp>
          <p:nvSpPr>
            <p:cNvPr id="48" name="矩形 47"/>
            <p:cNvSpPr/>
            <p:nvPr/>
          </p:nvSpPr>
          <p:spPr bwMode="auto">
            <a:xfrm>
              <a:off x="7712118" y="5510241"/>
              <a:ext cx="1022364" cy="328617"/>
            </a:xfrm>
            <a:prstGeom prst="rect">
              <a:avLst/>
            </a:prstGeom>
            <a:solidFill>
              <a:srgbClr val="FFFF00"/>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50" name="直接连接符 49"/>
            <p:cNvCxnSpPr/>
            <p:nvPr/>
          </p:nvCxnSpPr>
          <p:spPr bwMode="auto">
            <a:xfrm rot="5400000">
              <a:off x="7830577" y="5673907"/>
              <a:ext cx="328618" cy="1286"/>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cxnSp>
          <p:nvCxnSpPr>
            <p:cNvPr id="51" name="直接连接符 50"/>
            <p:cNvCxnSpPr/>
            <p:nvPr/>
          </p:nvCxnSpPr>
          <p:spPr bwMode="auto">
            <a:xfrm rot="5400000">
              <a:off x="8067042" y="5673908"/>
              <a:ext cx="328618" cy="1286"/>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cxnSp>
          <p:nvCxnSpPr>
            <p:cNvPr id="52" name="直接连接符 51"/>
            <p:cNvCxnSpPr/>
            <p:nvPr/>
          </p:nvCxnSpPr>
          <p:spPr bwMode="auto">
            <a:xfrm rot="5400000">
              <a:off x="8333065" y="5673908"/>
              <a:ext cx="328618" cy="1286"/>
            </a:xfrm>
            <a:prstGeom prst="line">
              <a:avLst/>
            </a:prstGeom>
            <a:solidFill>
              <a:srgbClr val="FFFF00"/>
            </a:solidFill>
            <a:ln w="25400" cap="flat" cmpd="sng" algn="ctr">
              <a:solidFill>
                <a:schemeClr val="accent4">
                  <a:lumMod val="10000"/>
                </a:schemeClr>
              </a:solidFill>
              <a:prstDash val="solid"/>
              <a:round/>
              <a:headEnd type="none" w="med" len="med"/>
              <a:tailEnd type="none" w="med" len="med"/>
            </a:ln>
            <a:effectLst/>
          </p:spPr>
        </p:cxnSp>
        <p:cxnSp>
          <p:nvCxnSpPr>
            <p:cNvPr id="53" name="直接箭头连接符 52"/>
            <p:cNvCxnSpPr>
              <a:endCxn id="55" idx="2"/>
            </p:cNvCxnSpPr>
            <p:nvPr/>
          </p:nvCxnSpPr>
          <p:spPr bwMode="auto">
            <a:xfrm>
              <a:off x="6288111" y="5674550"/>
              <a:ext cx="401643"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54" name="矩形 53"/>
            <p:cNvSpPr/>
            <p:nvPr/>
          </p:nvSpPr>
          <p:spPr>
            <a:xfrm>
              <a:off x="5114926" y="5108598"/>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密文流</a:t>
              </a:r>
              <a:endParaRPr lang="zh-CN" altLang="en-US" sz="2400" u="none" dirty="0">
                <a:solidFill>
                  <a:schemeClr val="bg1">
                    <a:lumMod val="60000"/>
                    <a:lumOff val="40000"/>
                  </a:schemeClr>
                </a:solidFill>
                <a:latin typeface="华文中宋" panose="02010600040101010101" pitchFamily="2" charset="-122"/>
              </a:endParaRPr>
            </a:p>
          </p:txBody>
        </p:sp>
        <p:sp>
          <p:nvSpPr>
            <p:cNvPr id="55" name="流程图: 或者 54"/>
            <p:cNvSpPr/>
            <p:nvPr/>
          </p:nvSpPr>
          <p:spPr bwMode="auto">
            <a:xfrm>
              <a:off x="6689754" y="5473728"/>
              <a:ext cx="401643" cy="401643"/>
            </a:xfrm>
            <a:prstGeom prst="flowChartOr">
              <a:avLst/>
            </a:prstGeom>
            <a:no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6" name="直接箭头连接符 55"/>
            <p:cNvCxnSpPr>
              <a:stCxn id="55" idx="6"/>
            </p:cNvCxnSpPr>
            <p:nvPr/>
          </p:nvCxnSpPr>
          <p:spPr bwMode="auto">
            <a:xfrm>
              <a:off x="7091397" y="5674550"/>
              <a:ext cx="401643"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75" name="矩形 74"/>
            <p:cNvSpPr/>
            <p:nvPr/>
          </p:nvSpPr>
          <p:spPr bwMode="auto">
            <a:xfrm>
              <a:off x="6032520" y="4122747"/>
              <a:ext cx="1716111" cy="620721"/>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000" u="none" dirty="0">
                  <a:solidFill>
                    <a:schemeClr val="accent4">
                      <a:lumMod val="10000"/>
                    </a:schemeClr>
                  </a:solidFill>
                  <a:latin typeface="华文中宋" panose="02010600040101010101" pitchFamily="2" charset="-122"/>
                </a:rPr>
                <a:t>密钥流生成器</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68" name="直接连接符 67"/>
            <p:cNvCxnSpPr/>
            <p:nvPr/>
          </p:nvCxnSpPr>
          <p:spPr bwMode="auto">
            <a:xfrm rot="10800000">
              <a:off x="4973643" y="5510241"/>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69" name="直接连接符 68"/>
            <p:cNvCxnSpPr/>
            <p:nvPr/>
          </p:nvCxnSpPr>
          <p:spPr bwMode="auto">
            <a:xfrm rot="10800000">
              <a:off x="4979993" y="5832508"/>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70" name="直接连接符 69"/>
            <p:cNvCxnSpPr/>
            <p:nvPr/>
          </p:nvCxnSpPr>
          <p:spPr bwMode="auto">
            <a:xfrm rot="10800000">
              <a:off x="7420015" y="5510241"/>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71" name="直接连接符 70"/>
            <p:cNvCxnSpPr/>
            <p:nvPr/>
          </p:nvCxnSpPr>
          <p:spPr bwMode="auto">
            <a:xfrm rot="10800000">
              <a:off x="7431128" y="5832508"/>
              <a:ext cx="292103" cy="1588"/>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sp>
          <p:nvSpPr>
            <p:cNvPr id="65" name="矩形 64"/>
            <p:cNvSpPr/>
            <p:nvPr/>
          </p:nvSpPr>
          <p:spPr>
            <a:xfrm>
              <a:off x="5922981" y="4816494"/>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密钥流</a:t>
              </a:r>
              <a:endParaRPr lang="zh-CN" altLang="en-US" sz="2400" u="none" dirty="0">
                <a:solidFill>
                  <a:schemeClr val="bg1">
                    <a:lumMod val="60000"/>
                    <a:lumOff val="40000"/>
                  </a:schemeClr>
                </a:solidFill>
                <a:latin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000" fill="hold"/>
                                        <p:tgtEl>
                                          <p:spTgt spid="67"/>
                                        </p:tgtEl>
                                        <p:attrNameLst>
                                          <p:attrName>ppt_x</p:attrName>
                                        </p:attrNameLst>
                                      </p:cBhvr>
                                      <p:tavLst>
                                        <p:tav tm="0">
                                          <p:val>
                                            <p:strVal val="#ppt_x"/>
                                          </p:val>
                                        </p:tav>
                                        <p:tav tm="100000">
                                          <p:val>
                                            <p:strVal val="#ppt_x"/>
                                          </p:val>
                                        </p:tav>
                                      </p:tavLst>
                                    </p:anim>
                                    <p:anim calcmode="lin" valueType="num">
                                      <p:cBhvr additive="base">
                                        <p:cTn id="8" dur="10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1000" fill="hold"/>
                                        <p:tgtEl>
                                          <p:spTgt spid="74"/>
                                        </p:tgtEl>
                                        <p:attrNameLst>
                                          <p:attrName>ppt_x</p:attrName>
                                        </p:attrNameLst>
                                      </p:cBhvr>
                                      <p:tavLst>
                                        <p:tav tm="0">
                                          <p:val>
                                            <p:strVal val="#ppt_x"/>
                                          </p:val>
                                        </p:tav>
                                        <p:tav tm="100000">
                                          <p:val>
                                            <p:strVal val="#ppt_x"/>
                                          </p:val>
                                        </p:tav>
                                      </p:tavLst>
                                    </p:anim>
                                    <p:anim calcmode="lin" valueType="num">
                                      <p:cBhvr additive="base">
                                        <p:cTn id="12" dur="10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93219">
                                            <p:txEl>
                                              <p:pRg st="2" end="2"/>
                                            </p:txEl>
                                          </p:spTgt>
                                        </p:tgtEl>
                                        <p:attrNameLst>
                                          <p:attrName>style.visibility</p:attrName>
                                        </p:attrNameLst>
                                      </p:cBhvr>
                                      <p:to>
                                        <p:strVal val="visible"/>
                                      </p:to>
                                    </p:set>
                                    <p:anim calcmode="lin" valueType="num">
                                      <p:cBhvr>
                                        <p:cTn id="17" dur="2000" fill="hold"/>
                                        <p:tgtEl>
                                          <p:spTgt spid="393219">
                                            <p:txEl>
                                              <p:pRg st="2" end="2"/>
                                            </p:txEl>
                                          </p:spTgt>
                                        </p:tgtEl>
                                        <p:attrNameLst>
                                          <p:attrName>ppt_w</p:attrName>
                                        </p:attrNameLst>
                                      </p:cBhvr>
                                      <p:tavLst>
                                        <p:tav tm="0">
                                          <p:val>
                                            <p:fltVal val="0"/>
                                          </p:val>
                                        </p:tav>
                                        <p:tav tm="100000">
                                          <p:val>
                                            <p:strVal val="#ppt_w"/>
                                          </p:val>
                                        </p:tav>
                                      </p:tavLst>
                                    </p:anim>
                                    <p:anim calcmode="lin" valueType="num">
                                      <p:cBhvr>
                                        <p:cTn id="18" dur="2000" fill="hold"/>
                                        <p:tgtEl>
                                          <p:spTgt spid="393219">
                                            <p:txEl>
                                              <p:pRg st="2" end="2"/>
                                            </p:txEl>
                                          </p:spTgt>
                                        </p:tgtEl>
                                        <p:attrNameLst>
                                          <p:attrName>ppt_h</p:attrName>
                                        </p:attrNameLst>
                                      </p:cBhvr>
                                      <p:tavLst>
                                        <p:tav tm="0">
                                          <p:val>
                                            <p:fltVal val="0"/>
                                          </p:val>
                                        </p:tav>
                                        <p:tav tm="100000">
                                          <p:val>
                                            <p:strVal val="#ppt_h"/>
                                          </p:val>
                                        </p:tav>
                                      </p:tavLst>
                                    </p:anim>
                                    <p:animEffect transition="in" filter="fade">
                                      <p:cBhvr>
                                        <p:cTn id="19" dur="2000"/>
                                        <p:tgtEl>
                                          <p:spTgt spid="39321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1+#ppt_w/2"/>
                                          </p:val>
                                        </p:tav>
                                        <p:tav tm="100000">
                                          <p:val>
                                            <p:strVal val="#ppt_x"/>
                                          </p:val>
                                        </p:tav>
                                      </p:tavLst>
                                    </p:anim>
                                    <p:anim calcmode="lin" valueType="num">
                                      <p:cBhvr additive="base">
                                        <p:cTn id="25"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rotWithShape="1">
          <a:blip r:embed="rId1">
            <a:extLst>
              <a:ext uri="{28A0092B-C50C-407E-A947-70E740481C1C}">
                <a14:useLocalDpi xmlns:a14="http://schemas.microsoft.com/office/drawing/2010/main" val="0"/>
              </a:ext>
            </a:extLst>
          </a:blip>
          <a:srcRect l="4201" t="6307" r="5883"/>
          <a:stretch>
            <a:fillRect/>
          </a:stretch>
        </p:blipFill>
        <p:spPr>
          <a:xfrm>
            <a:off x="2796036" y="3621011"/>
            <a:ext cx="3312368" cy="2759132"/>
          </a:xfrm>
        </p:spPr>
      </p:pic>
      <p:pic>
        <p:nvPicPr>
          <p:cNvPr id="4" name="图片 3"/>
          <p:cNvPicPr>
            <a:picLocks noChangeAspect="1"/>
          </p:cNvPicPr>
          <p:nvPr/>
        </p:nvPicPr>
        <p:blipFill>
          <a:blip r:embed="rId2"/>
          <a:stretch>
            <a:fillRect/>
          </a:stretch>
        </p:blipFill>
        <p:spPr>
          <a:xfrm>
            <a:off x="1762223" y="2064242"/>
            <a:ext cx="5379995" cy="1476164"/>
          </a:xfrm>
          <a:prstGeom prst="rect">
            <a:avLst/>
          </a:prstGeom>
        </p:spPr>
      </p:pic>
      <p:sp>
        <p:nvSpPr>
          <p:cNvPr id="10" name="矩形 9"/>
          <p:cNvSpPr/>
          <p:nvPr/>
        </p:nvSpPr>
        <p:spPr>
          <a:xfrm>
            <a:off x="863587" y="927798"/>
            <a:ext cx="6998711" cy="461665"/>
          </a:xfrm>
          <a:prstGeom prst="rect">
            <a:avLst/>
          </a:prstGeom>
          <a:solidFill>
            <a:srgbClr val="FFC000"/>
          </a:solidFill>
        </p:spPr>
        <p:txBody>
          <a:bodyPr wrap="none">
            <a:spAutoFit/>
          </a:bodyPr>
          <a:lstStyle/>
          <a:p>
            <a:pPr algn="ct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a:t>
            </a:r>
            <a:r>
              <a:rPr lang="en-US" altLang="zh-CN" sz="2400" u="none" dirty="0" err="1">
                <a:solidFill>
                  <a:schemeClr val="accent4">
                    <a:lumMod val="10000"/>
                  </a:schemeClr>
                </a:solidFill>
              </a:rPr>
              <a:t>SubWord</a:t>
            </a:r>
            <a:r>
              <a:rPr lang="en-US" altLang="zh-CN" sz="2400" u="none" dirty="0">
                <a:solidFill>
                  <a:schemeClr val="accent4">
                    <a:lumMod val="10000"/>
                  </a:schemeClr>
                </a:solidFill>
              </a:rPr>
              <a:t>(</a:t>
            </a:r>
            <a:r>
              <a:rPr lang="en-US" altLang="zh-CN" sz="2400" u="none" dirty="0" err="1">
                <a:solidFill>
                  <a:schemeClr val="accent4">
                    <a:lumMod val="10000"/>
                  </a:schemeClr>
                </a:solidFill>
              </a:rPr>
              <a:t>RotWord</a:t>
            </a:r>
            <a:r>
              <a:rPr lang="en-US" altLang="zh-CN" sz="2400" u="none" dirty="0">
                <a:solidFill>
                  <a:schemeClr val="accent4">
                    <a:lumMod val="10000"/>
                  </a:schemeClr>
                </a:solidFill>
              </a:rPr>
              <a:t>(</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-1]))⊕</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-4]⊕</a:t>
            </a:r>
            <a:r>
              <a:rPr lang="en-US" altLang="zh-CN" sz="2400" u="none" dirty="0" err="1">
                <a:solidFill>
                  <a:schemeClr val="accent4">
                    <a:lumMod val="10000"/>
                  </a:schemeClr>
                </a:solidFill>
              </a:rPr>
              <a:t>R</a:t>
            </a:r>
            <a:r>
              <a:rPr lang="en-US" altLang="zh-CN" sz="2400" u="none" baseline="-25000" dirty="0" err="1">
                <a:solidFill>
                  <a:schemeClr val="accent4">
                    <a:lumMod val="10000"/>
                  </a:schemeClr>
                </a:solidFill>
              </a:rPr>
              <a:t>con</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/4]</a:t>
            </a:r>
            <a:endParaRPr lang="zh-CN" altLang="en-US" sz="2400" u="none" dirty="0">
              <a:solidFill>
                <a:schemeClr val="accent4">
                  <a:lumMod val="10000"/>
                </a:schemeClr>
              </a:solidFill>
            </a:endParaRPr>
          </a:p>
        </p:txBody>
      </p:sp>
      <p:sp>
        <p:nvSpPr>
          <p:cNvPr id="11" name="矩形 10"/>
          <p:cNvSpPr/>
          <p:nvPr/>
        </p:nvSpPr>
        <p:spPr>
          <a:xfrm>
            <a:off x="863588" y="1507695"/>
            <a:ext cx="6998711" cy="461665"/>
          </a:xfrm>
          <a:prstGeom prst="rect">
            <a:avLst/>
          </a:prstGeom>
          <a:solidFill>
            <a:srgbClr val="99FF66"/>
          </a:solidFill>
        </p:spPr>
        <p:txBody>
          <a:bodyPr wrap="square">
            <a:spAutoFit/>
          </a:bodyPr>
          <a:lstStyle/>
          <a:p>
            <a:pPr algn="ct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4</a:t>
            </a:r>
            <a:r>
              <a:rPr lang="en-US" altLang="zh-CN" sz="2400" u="none" dirty="0" smtClean="0">
                <a:solidFill>
                  <a:schemeClr val="accent4">
                    <a:lumMod val="10000"/>
                  </a:schemeClr>
                </a:solidFill>
              </a:rPr>
              <a:t>]=</a:t>
            </a:r>
            <a:r>
              <a:rPr lang="en-US" altLang="zh-CN" sz="2400" u="none" dirty="0" err="1" smtClean="0">
                <a:solidFill>
                  <a:schemeClr val="accent4">
                    <a:lumMod val="10000"/>
                  </a:schemeClr>
                </a:solidFill>
              </a:rPr>
              <a:t>SubWord</a:t>
            </a:r>
            <a:r>
              <a:rPr lang="en-US" altLang="zh-CN" sz="2400" u="none" dirty="0" smtClean="0">
                <a:solidFill>
                  <a:schemeClr val="accent4">
                    <a:lumMod val="10000"/>
                  </a:schemeClr>
                </a:solidFill>
              </a:rPr>
              <a:t>(</a:t>
            </a:r>
            <a:r>
              <a:rPr lang="en-US" altLang="zh-CN" sz="2400" u="none" dirty="0" err="1" smtClean="0">
                <a:solidFill>
                  <a:schemeClr val="accent4">
                    <a:lumMod val="10000"/>
                  </a:schemeClr>
                </a:solidFill>
              </a:rPr>
              <a:t>RotWord</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3</a:t>
            </a:r>
            <a:r>
              <a:rPr lang="en-US" altLang="zh-CN" sz="2400" u="none" dirty="0" smtClean="0">
                <a:solidFill>
                  <a:schemeClr val="accent4">
                    <a:lumMod val="10000"/>
                  </a:schemeClr>
                </a:solidFill>
              </a:rPr>
              <a:t>]))</a:t>
            </a:r>
            <a:r>
              <a:rPr lang="en-US" altLang="zh-CN" sz="2400" u="none" dirty="0">
                <a:solidFill>
                  <a:schemeClr val="accent4">
                    <a:lumMod val="10000"/>
                  </a:schemeClr>
                </a:solidFill>
              </a:rPr>
              <a:t>⊕</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0</a:t>
            </a:r>
            <a:r>
              <a:rPr lang="en-US" altLang="zh-CN" sz="2400" u="none" dirty="0" smtClean="0">
                <a:solidFill>
                  <a:schemeClr val="accent4">
                    <a:lumMod val="10000"/>
                  </a:schemeClr>
                </a:solidFill>
              </a:rPr>
              <a:t>]</a:t>
            </a:r>
            <a:r>
              <a:rPr lang="en-US" altLang="zh-CN" sz="2400" u="none" dirty="0">
                <a:solidFill>
                  <a:schemeClr val="accent4">
                    <a:lumMod val="10000"/>
                  </a:schemeClr>
                </a:solidFill>
              </a:rPr>
              <a:t>⊕</a:t>
            </a:r>
            <a:r>
              <a:rPr lang="en-US" altLang="zh-CN" sz="2400" u="none" dirty="0" err="1" smtClean="0">
                <a:solidFill>
                  <a:schemeClr val="accent4">
                    <a:lumMod val="10000"/>
                  </a:schemeClr>
                </a:solidFill>
              </a:rPr>
              <a:t>R</a:t>
            </a:r>
            <a:r>
              <a:rPr lang="en-US" altLang="zh-CN" sz="2400" u="none" baseline="-25000" dirty="0" err="1" smtClean="0">
                <a:solidFill>
                  <a:schemeClr val="accent4">
                    <a:lumMod val="10000"/>
                  </a:schemeClr>
                </a:solidFill>
              </a:rPr>
              <a:t>con</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1</a:t>
            </a:r>
            <a:r>
              <a:rPr lang="en-US" altLang="zh-CN" sz="2400" u="none" dirty="0" smtClean="0">
                <a:solidFill>
                  <a:schemeClr val="accent4">
                    <a:lumMod val="10000"/>
                  </a:schemeClr>
                </a:solidFill>
              </a:rPr>
              <a:t>]</a:t>
            </a:r>
            <a:endParaRPr lang="zh-CN" altLang="en-US" sz="2400" u="none" dirty="0">
              <a:solidFill>
                <a:schemeClr val="accent4">
                  <a:lumMod val="10000"/>
                </a:schemeClr>
              </a:solidFill>
            </a:endParaRPr>
          </a:p>
        </p:txBody>
      </p:sp>
      <p:sp>
        <p:nvSpPr>
          <p:cNvPr id="12" name="椭圆 11"/>
          <p:cNvSpPr/>
          <p:nvPr/>
        </p:nvSpPr>
        <p:spPr bwMode="auto">
          <a:xfrm>
            <a:off x="2951820" y="4672536"/>
            <a:ext cx="460094" cy="33606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w="38100">
                <a:solidFill>
                  <a:srgbClr val="99FF66"/>
                </a:solidFill>
              </a:ln>
              <a:no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05"/>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 calcmode="lin" valueType="num">
                                      <p:cBhvr>
                                        <p:cTn id="9" dur="500" fill="hold"/>
                                        <p:tgtEl>
                                          <p:spTgt spid="11"/>
                                        </p:tgtEl>
                                        <p:attrNameLst>
                                          <p:attrName>ppt_x</p:attrName>
                                        </p:attrNameLst>
                                      </p:cBhvr>
                                      <p:tavLst>
                                        <p:tav tm="0">
                                          <p:val>
                                            <p:strVal val="#ppt_x-.2"/>
                                          </p:val>
                                        </p:tav>
                                        <p:tav tm="100000">
                                          <p:val>
                                            <p:strVal val="#ppt_x"/>
                                          </p:val>
                                        </p:tav>
                                      </p:tavLst>
                                    </p:anim>
                                    <p:anim calcmode="lin" valueType="num">
                                      <p:cBhvr>
                                        <p:cTn id="10" dur="500" fill="hold"/>
                                        <p:tgtEl>
                                          <p:spTgt spid="11"/>
                                        </p:tgtEl>
                                        <p:attrNameLst>
                                          <p:attrName>ppt_y</p:attrName>
                                        </p:attrNameLst>
                                      </p:cBhvr>
                                      <p:tavLst>
                                        <p:tav tm="0">
                                          <p:val>
                                            <p:strVal val="#ppt_y"/>
                                          </p:val>
                                        </p:tav>
                                        <p:tav tm="100000">
                                          <p:val>
                                            <p:strVal val="#ppt_y"/>
                                          </p:val>
                                        </p:tav>
                                      </p:tavLst>
                                    </p:anim>
                                    <p:animEffect transition="in" filter="fade">
                                      <p:cBhvr>
                                        <p:cTn id="11" dur="500"/>
                                        <p:tgtEl>
                                          <p:spTgt spid="11"/>
                                        </p:tgtEl>
                                      </p:cBhvr>
                                    </p:animEffec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rotWithShape="1">
          <a:blip r:embed="rId1">
            <a:extLst>
              <a:ext uri="{28A0092B-C50C-407E-A947-70E740481C1C}">
                <a14:useLocalDpi xmlns:a14="http://schemas.microsoft.com/office/drawing/2010/main" val="0"/>
              </a:ext>
            </a:extLst>
          </a:blip>
          <a:srcRect l="4201" t="6307" r="5883"/>
          <a:stretch>
            <a:fillRect/>
          </a:stretch>
        </p:blipFill>
        <p:spPr>
          <a:xfrm>
            <a:off x="4572000" y="1192315"/>
            <a:ext cx="4192649" cy="3492388"/>
          </a:xfrm>
        </p:spPr>
      </p:pic>
      <p:pic>
        <p:nvPicPr>
          <p:cNvPr id="5" name="图片 4"/>
          <p:cNvPicPr>
            <a:picLocks noChangeAspect="1"/>
          </p:cNvPicPr>
          <p:nvPr/>
        </p:nvPicPr>
        <p:blipFill>
          <a:blip r:embed="rId2"/>
          <a:stretch>
            <a:fillRect/>
          </a:stretch>
        </p:blipFill>
        <p:spPr>
          <a:xfrm>
            <a:off x="258160" y="2270117"/>
            <a:ext cx="3737776" cy="2262434"/>
          </a:xfrm>
          <a:prstGeom prst="rect">
            <a:avLst/>
          </a:prstGeom>
        </p:spPr>
      </p:pic>
      <p:sp>
        <p:nvSpPr>
          <p:cNvPr id="6" name="矩形 5"/>
          <p:cNvSpPr/>
          <p:nvPr/>
        </p:nvSpPr>
        <p:spPr>
          <a:xfrm>
            <a:off x="249517" y="1088740"/>
            <a:ext cx="3105337" cy="461665"/>
          </a:xfrm>
          <a:prstGeom prst="rect">
            <a:avLst/>
          </a:prstGeom>
          <a:solidFill>
            <a:srgbClr val="FFC000"/>
          </a:solidFill>
        </p:spPr>
        <p:txBody>
          <a:bodyPr wrap="none">
            <a:spAutoFit/>
          </a:bodyPr>
          <a:lstStyle/>
          <a:p>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err="1">
                <a:solidFill>
                  <a:schemeClr val="accent4">
                    <a:lumMod val="10000"/>
                  </a:schemeClr>
                </a:solidFill>
              </a:rPr>
              <a:t>i</a:t>
            </a:r>
            <a:r>
              <a:rPr lang="en-US" altLang="zh-CN" sz="2400" u="none" dirty="0">
                <a:solidFill>
                  <a:schemeClr val="accent4">
                    <a:lumMod val="10000"/>
                  </a:schemeClr>
                </a:solidFill>
              </a:rPr>
              <a:t>] = </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-1] ⊕ </a:t>
            </a:r>
            <a:r>
              <a:rPr lang="en-US" altLang="zh-CN" sz="2400" i="1" u="none" dirty="0">
                <a:solidFill>
                  <a:schemeClr val="accent4">
                    <a:lumMod val="10000"/>
                  </a:schemeClr>
                </a:solidFill>
              </a:rPr>
              <a:t>w</a:t>
            </a:r>
            <a:r>
              <a:rPr lang="en-US" altLang="zh-CN" sz="2400" u="none" dirty="0">
                <a:solidFill>
                  <a:schemeClr val="accent4">
                    <a:lumMod val="10000"/>
                  </a:schemeClr>
                </a:solidFill>
              </a:rPr>
              <a:t>[</a:t>
            </a:r>
            <a:r>
              <a:rPr lang="en-US" altLang="zh-CN" sz="2400" i="1" u="none" dirty="0">
                <a:solidFill>
                  <a:schemeClr val="accent4">
                    <a:lumMod val="10000"/>
                  </a:schemeClr>
                </a:solidFill>
              </a:rPr>
              <a:t>i</a:t>
            </a:r>
            <a:r>
              <a:rPr lang="en-US" altLang="zh-CN" sz="2400" u="none" dirty="0">
                <a:solidFill>
                  <a:schemeClr val="accent4">
                    <a:lumMod val="10000"/>
                  </a:schemeClr>
                </a:solidFill>
              </a:rPr>
              <a:t>-4] </a:t>
            </a:r>
            <a:endParaRPr lang="zh-CN" altLang="en-US" sz="2400" u="none" dirty="0">
              <a:solidFill>
                <a:schemeClr val="accent4">
                  <a:lumMod val="10000"/>
                </a:schemeClr>
              </a:solidFill>
            </a:endParaRPr>
          </a:p>
        </p:txBody>
      </p:sp>
      <p:sp>
        <p:nvSpPr>
          <p:cNvPr id="7" name="矩形 6"/>
          <p:cNvSpPr/>
          <p:nvPr/>
        </p:nvSpPr>
        <p:spPr>
          <a:xfrm>
            <a:off x="258160" y="1710187"/>
            <a:ext cx="2746265" cy="461665"/>
          </a:xfrm>
          <a:prstGeom prst="rect">
            <a:avLst/>
          </a:prstGeom>
          <a:solidFill>
            <a:srgbClr val="99FF66"/>
          </a:solidFill>
        </p:spPr>
        <p:txBody>
          <a:bodyPr wrap="none">
            <a:spAutoFit/>
          </a:bodyPr>
          <a:lstStyle/>
          <a:p>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5</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4</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1</a:t>
            </a:r>
            <a:r>
              <a:rPr lang="en-US" altLang="zh-CN" sz="2400" u="none" dirty="0" smtClean="0">
                <a:solidFill>
                  <a:schemeClr val="accent4">
                    <a:lumMod val="10000"/>
                  </a:schemeClr>
                </a:solidFill>
              </a:rPr>
              <a:t>] </a:t>
            </a:r>
            <a:endParaRPr lang="zh-CN" altLang="en-US" sz="2400" u="none" dirty="0">
              <a:solidFill>
                <a:schemeClr val="accent4">
                  <a:lumMod val="10000"/>
                </a:schemeClr>
              </a:solidFill>
            </a:endParaRPr>
          </a:p>
        </p:txBody>
      </p:sp>
      <p:sp>
        <p:nvSpPr>
          <p:cNvPr id="8" name="矩形 7"/>
          <p:cNvSpPr/>
          <p:nvPr/>
        </p:nvSpPr>
        <p:spPr>
          <a:xfrm>
            <a:off x="249517" y="4647163"/>
            <a:ext cx="2746265" cy="461665"/>
          </a:xfrm>
          <a:prstGeom prst="rect">
            <a:avLst/>
          </a:prstGeom>
          <a:solidFill>
            <a:srgbClr val="99FF66"/>
          </a:solidFill>
        </p:spPr>
        <p:txBody>
          <a:bodyPr wrap="none">
            <a:spAutoFit/>
          </a:bodyPr>
          <a:lstStyle/>
          <a:p>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6</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5</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2</a:t>
            </a:r>
            <a:r>
              <a:rPr lang="en-US" altLang="zh-CN" sz="2400" u="none" dirty="0" smtClean="0">
                <a:solidFill>
                  <a:schemeClr val="accent4">
                    <a:lumMod val="10000"/>
                  </a:schemeClr>
                </a:solidFill>
              </a:rPr>
              <a:t>] </a:t>
            </a:r>
            <a:endParaRPr lang="zh-CN" altLang="en-US" sz="2400" u="none" dirty="0">
              <a:solidFill>
                <a:schemeClr val="accent4">
                  <a:lumMod val="10000"/>
                </a:schemeClr>
              </a:solidFill>
            </a:endParaRPr>
          </a:p>
        </p:txBody>
      </p:sp>
      <p:sp>
        <p:nvSpPr>
          <p:cNvPr id="9" name="矩形 8"/>
          <p:cNvSpPr/>
          <p:nvPr/>
        </p:nvSpPr>
        <p:spPr>
          <a:xfrm>
            <a:off x="236318" y="5337212"/>
            <a:ext cx="2746265" cy="461665"/>
          </a:xfrm>
          <a:prstGeom prst="rect">
            <a:avLst/>
          </a:prstGeom>
          <a:solidFill>
            <a:srgbClr val="99FF66"/>
          </a:solidFill>
        </p:spPr>
        <p:txBody>
          <a:bodyPr wrap="none">
            <a:spAutoFit/>
          </a:bodyPr>
          <a:lstStyle/>
          <a:p>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7</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6</a:t>
            </a:r>
            <a:r>
              <a:rPr lang="en-US" altLang="zh-CN" sz="2400" u="none" dirty="0" smtClean="0">
                <a:solidFill>
                  <a:schemeClr val="accent4">
                    <a:lumMod val="10000"/>
                  </a:schemeClr>
                </a:solidFill>
              </a:rPr>
              <a:t>] </a:t>
            </a:r>
            <a:r>
              <a:rPr lang="en-US" altLang="zh-CN" sz="2400" u="none" dirty="0">
                <a:solidFill>
                  <a:schemeClr val="accent4">
                    <a:lumMod val="10000"/>
                  </a:schemeClr>
                </a:solidFill>
              </a:rPr>
              <a:t>⊕ </a:t>
            </a:r>
            <a:r>
              <a:rPr lang="en-US" altLang="zh-CN" sz="2400" i="1" u="none" dirty="0" smtClean="0">
                <a:solidFill>
                  <a:schemeClr val="accent4">
                    <a:lumMod val="10000"/>
                  </a:schemeClr>
                </a:solidFill>
              </a:rPr>
              <a:t>w</a:t>
            </a:r>
            <a:r>
              <a:rPr lang="en-US" altLang="zh-CN" sz="2400" u="none" dirty="0" smtClean="0">
                <a:solidFill>
                  <a:schemeClr val="accent4">
                    <a:lumMod val="10000"/>
                  </a:schemeClr>
                </a:solidFill>
              </a:rPr>
              <a:t>[</a:t>
            </a:r>
            <a:r>
              <a:rPr lang="en-US" altLang="zh-CN" sz="2400" i="1" u="none" dirty="0" smtClean="0">
                <a:solidFill>
                  <a:schemeClr val="accent4">
                    <a:lumMod val="10000"/>
                  </a:schemeClr>
                </a:solidFill>
              </a:rPr>
              <a:t>3</a:t>
            </a:r>
            <a:r>
              <a:rPr lang="en-US" altLang="zh-CN" sz="2400" u="none" dirty="0" smtClean="0">
                <a:solidFill>
                  <a:schemeClr val="accent4">
                    <a:lumMod val="10000"/>
                  </a:schemeClr>
                </a:solidFill>
              </a:rPr>
              <a:t>] </a:t>
            </a:r>
            <a:endParaRPr lang="zh-CN" altLang="en-US" sz="2400" u="none" dirty="0">
              <a:solidFill>
                <a:schemeClr val="accent4">
                  <a:lumMod val="10000"/>
                </a:schemeClr>
              </a:solidFill>
            </a:endParaRPr>
          </a:p>
        </p:txBody>
      </p:sp>
      <p:sp>
        <p:nvSpPr>
          <p:cNvPr id="2" name="椭圆 1"/>
          <p:cNvSpPr/>
          <p:nvPr/>
        </p:nvSpPr>
        <p:spPr bwMode="auto">
          <a:xfrm>
            <a:off x="5605076" y="2816931"/>
            <a:ext cx="460094" cy="33606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w="38100">
                <a:solidFill>
                  <a:srgbClr val="99FF66"/>
                </a:solidFill>
              </a:ln>
              <a:no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 name="椭圆 9"/>
          <p:cNvSpPr/>
          <p:nvPr/>
        </p:nvSpPr>
        <p:spPr bwMode="auto">
          <a:xfrm>
            <a:off x="6438277" y="2888940"/>
            <a:ext cx="460094" cy="33606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w="38100">
                <a:solidFill>
                  <a:srgbClr val="99FF66"/>
                </a:solidFill>
              </a:ln>
              <a:no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1" name="椭圆 10"/>
          <p:cNvSpPr/>
          <p:nvPr/>
        </p:nvSpPr>
        <p:spPr bwMode="auto">
          <a:xfrm>
            <a:off x="7890160" y="2984963"/>
            <a:ext cx="460094" cy="33606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w="38100">
                <a:solidFill>
                  <a:srgbClr val="99FF66"/>
                </a:solidFill>
              </a:ln>
              <a:no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latin typeface="黑体" panose="02010609060101010101" pitchFamily="49" charset="-122"/>
              </a:rPr>
              <a:t>解密算法</a:t>
            </a:r>
            <a:endParaRPr lang="zh-CN" altLang="en-US" dirty="0">
              <a:solidFill>
                <a:srgbClr val="FF0000"/>
              </a:solidFill>
              <a:latin typeface="黑体" panose="02010609060101010101" pitchFamily="49" charset="-122"/>
            </a:endParaRPr>
          </a:p>
          <a:p>
            <a:pPr marL="0" indent="0">
              <a:buNone/>
            </a:pPr>
            <a:endParaRPr lang="zh-CN" altLang="en-US" dirty="0"/>
          </a:p>
        </p:txBody>
      </p:sp>
      <p:grpSp>
        <p:nvGrpSpPr>
          <p:cNvPr id="38" name="组合 37"/>
          <p:cNvGrpSpPr/>
          <p:nvPr/>
        </p:nvGrpSpPr>
        <p:grpSpPr>
          <a:xfrm>
            <a:off x="395536" y="836712"/>
            <a:ext cx="8352928" cy="5580352"/>
            <a:chOff x="226953" y="0"/>
            <a:chExt cx="8544042" cy="6858000"/>
          </a:xfrm>
        </p:grpSpPr>
        <p:grpSp>
          <p:nvGrpSpPr>
            <p:cNvPr id="39" name="组合 8"/>
            <p:cNvGrpSpPr/>
            <p:nvPr/>
          </p:nvGrpSpPr>
          <p:grpSpPr>
            <a:xfrm>
              <a:off x="226953" y="0"/>
              <a:ext cx="8544042" cy="6858000"/>
              <a:chOff x="226953" y="0"/>
              <a:chExt cx="8544042" cy="6858000"/>
            </a:xfrm>
          </p:grpSpPr>
          <p:pic>
            <p:nvPicPr>
              <p:cNvPr id="65" name="Picture 5"/>
              <p:cNvPicPr>
                <a:picLocks noChangeAspect="1" noChangeArrowheads="1"/>
              </p:cNvPicPr>
              <p:nvPr/>
            </p:nvPicPr>
            <p:blipFill>
              <a:blip r:embed="rId1"/>
              <a:srcRect/>
              <a:stretch>
                <a:fillRect/>
              </a:stretch>
            </p:blipFill>
            <p:spPr bwMode="auto">
              <a:xfrm>
                <a:off x="1139778" y="0"/>
                <a:ext cx="6716715" cy="6858000"/>
              </a:xfrm>
              <a:prstGeom prst="rect">
                <a:avLst/>
              </a:prstGeom>
              <a:noFill/>
              <a:ln w="9525">
                <a:noFill/>
                <a:miter lim="800000"/>
                <a:headEnd/>
                <a:tailEnd/>
              </a:ln>
            </p:spPr>
          </p:pic>
          <p:sp>
            <p:nvSpPr>
              <p:cNvPr id="66" name="矩形 65"/>
              <p:cNvSpPr/>
              <p:nvPr/>
            </p:nvSpPr>
            <p:spPr bwMode="auto">
              <a:xfrm>
                <a:off x="226953" y="0"/>
                <a:ext cx="912825" cy="66786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7" name="矩形 66"/>
              <p:cNvSpPr/>
              <p:nvPr/>
            </p:nvSpPr>
            <p:spPr bwMode="auto">
              <a:xfrm>
                <a:off x="7858170" y="106317"/>
                <a:ext cx="912825" cy="66786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
          <p:nvSpPr>
            <p:cNvPr id="40" name="矩形 39"/>
            <p:cNvSpPr/>
            <p:nvPr/>
          </p:nvSpPr>
          <p:spPr bwMode="auto">
            <a:xfrm>
              <a:off x="1603584" y="46209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1" name="矩形 40"/>
            <p:cNvSpPr/>
            <p:nvPr/>
          </p:nvSpPr>
          <p:spPr bwMode="auto">
            <a:xfrm>
              <a:off x="1609920" y="9050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2" name="矩形 41"/>
            <p:cNvSpPr/>
            <p:nvPr/>
          </p:nvSpPr>
          <p:spPr bwMode="auto">
            <a:xfrm>
              <a:off x="1603584" y="1341783"/>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3" name="矩形 42"/>
            <p:cNvSpPr/>
            <p:nvPr/>
          </p:nvSpPr>
          <p:spPr bwMode="auto">
            <a:xfrm>
              <a:off x="1603584" y="177541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4" name="矩形 43"/>
            <p:cNvSpPr/>
            <p:nvPr/>
          </p:nvSpPr>
          <p:spPr bwMode="auto">
            <a:xfrm>
              <a:off x="1603584" y="220904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5" name="矩形 44"/>
            <p:cNvSpPr/>
            <p:nvPr/>
          </p:nvSpPr>
          <p:spPr bwMode="auto">
            <a:xfrm>
              <a:off x="3613311" y="904779"/>
              <a:ext cx="1116000" cy="216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密钥扩展</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6" name="矩形 45"/>
            <p:cNvSpPr/>
            <p:nvPr/>
          </p:nvSpPr>
          <p:spPr bwMode="auto">
            <a:xfrm>
              <a:off x="1608293" y="329652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7" name="矩形 46"/>
            <p:cNvSpPr/>
            <p:nvPr/>
          </p:nvSpPr>
          <p:spPr bwMode="auto">
            <a:xfrm>
              <a:off x="1601957" y="373323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8" name="矩形 47"/>
            <p:cNvSpPr/>
            <p:nvPr/>
          </p:nvSpPr>
          <p:spPr bwMode="auto">
            <a:xfrm>
              <a:off x="1601957" y="416686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49" name="矩形 48"/>
            <p:cNvSpPr/>
            <p:nvPr/>
          </p:nvSpPr>
          <p:spPr bwMode="auto">
            <a:xfrm>
              <a:off x="1601957" y="4600494"/>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0" name="矩形 49"/>
            <p:cNvSpPr/>
            <p:nvPr/>
          </p:nvSpPr>
          <p:spPr bwMode="auto">
            <a:xfrm>
              <a:off x="1611535" y="502854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1" name="矩形 50"/>
            <p:cNvSpPr/>
            <p:nvPr/>
          </p:nvSpPr>
          <p:spPr bwMode="auto">
            <a:xfrm>
              <a:off x="1605199" y="546524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2" name="矩形 51"/>
            <p:cNvSpPr/>
            <p:nvPr/>
          </p:nvSpPr>
          <p:spPr bwMode="auto">
            <a:xfrm>
              <a:off x="1605199"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3" name="矩形 52"/>
            <p:cNvSpPr/>
            <p:nvPr/>
          </p:nvSpPr>
          <p:spPr bwMode="auto">
            <a:xfrm>
              <a:off x="5608651" y="177325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4" name="矩形 53"/>
            <p:cNvSpPr/>
            <p:nvPr/>
          </p:nvSpPr>
          <p:spPr bwMode="auto">
            <a:xfrm>
              <a:off x="5602315" y="220996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5" name="矩形 54"/>
            <p:cNvSpPr/>
            <p:nvPr/>
          </p:nvSpPr>
          <p:spPr bwMode="auto">
            <a:xfrm>
              <a:off x="5602315" y="264359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6" name="矩形 55"/>
            <p:cNvSpPr/>
            <p:nvPr/>
          </p:nvSpPr>
          <p:spPr bwMode="auto">
            <a:xfrm>
              <a:off x="5602315" y="3077220"/>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7" name="矩形 56"/>
            <p:cNvSpPr/>
            <p:nvPr/>
          </p:nvSpPr>
          <p:spPr bwMode="auto">
            <a:xfrm>
              <a:off x="5611893" y="41672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8" name="矩形 57"/>
            <p:cNvSpPr/>
            <p:nvPr/>
          </p:nvSpPr>
          <p:spPr bwMode="auto">
            <a:xfrm>
              <a:off x="5605557" y="4603918"/>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59" name="矩形 58"/>
            <p:cNvSpPr/>
            <p:nvPr/>
          </p:nvSpPr>
          <p:spPr bwMode="auto">
            <a:xfrm>
              <a:off x="5605557" y="503754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0" name="矩形 59"/>
            <p:cNvSpPr/>
            <p:nvPr/>
          </p:nvSpPr>
          <p:spPr bwMode="auto">
            <a:xfrm>
              <a:off x="5605557" y="54711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1" name="矩形 60"/>
            <p:cNvSpPr/>
            <p:nvPr/>
          </p:nvSpPr>
          <p:spPr bwMode="auto">
            <a:xfrm>
              <a:off x="5605727" y="46767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2" name="矩形 61"/>
            <p:cNvSpPr/>
            <p:nvPr/>
          </p:nvSpPr>
          <p:spPr bwMode="auto">
            <a:xfrm>
              <a:off x="5605727" y="90130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3" name="矩形 62"/>
            <p:cNvSpPr/>
            <p:nvPr/>
          </p:nvSpPr>
          <p:spPr bwMode="auto">
            <a:xfrm>
              <a:off x="5605727" y="133493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64" name="矩形 63"/>
            <p:cNvSpPr/>
            <p:nvPr/>
          </p:nvSpPr>
          <p:spPr bwMode="auto">
            <a:xfrm>
              <a:off x="5604112"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l="2984" r="36"/>
          <a:stretch>
            <a:fillRect/>
          </a:stretch>
        </p:blipFill>
        <p:spPr>
          <a:xfrm>
            <a:off x="1367644" y="1016732"/>
            <a:ext cx="6120680" cy="5356257"/>
          </a:xfr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691680" y="120519"/>
            <a:ext cx="6516724" cy="6737481"/>
          </a:xfrm>
        </p:spPr>
      </p:pic>
      <p:cxnSp>
        <p:nvCxnSpPr>
          <p:cNvPr id="6" name="直接连接符 5"/>
          <p:cNvCxnSpPr/>
          <p:nvPr/>
        </p:nvCxnSpPr>
        <p:spPr bwMode="auto">
          <a:xfrm>
            <a:off x="1835696" y="3104964"/>
            <a:ext cx="6012668"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1835696" y="5085184"/>
            <a:ext cx="6012668"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latin typeface="黑体" panose="02010609060101010101" pitchFamily="49" charset="-122"/>
              </a:rPr>
              <a:t>解密算法</a:t>
            </a:r>
            <a:endParaRPr lang="en-US" altLang="zh-CN" dirty="0">
              <a:solidFill>
                <a:srgbClr val="FF0000"/>
              </a:solidFill>
            </a:endParaRPr>
          </a:p>
          <a:p>
            <a:pPr marL="514350" indent="-514350">
              <a:lnSpc>
                <a:spcPct val="100000"/>
              </a:lnSpc>
              <a:buClr>
                <a:schemeClr val="bg1">
                  <a:lumMod val="60000"/>
                  <a:lumOff val="40000"/>
                </a:schemeClr>
              </a:buClr>
              <a:buFont typeface="+mj-ea"/>
              <a:buAutoNum type="circleNumDbPlain"/>
            </a:pPr>
            <a:r>
              <a:rPr lang="zh-CN" altLang="en-US" sz="2800" dirty="0"/>
              <a:t>密文分组</a:t>
            </a:r>
            <a:endParaRPr lang="en-US" altLang="zh-CN" sz="2800" dirty="0"/>
          </a:p>
          <a:p>
            <a:pPr lvl="1">
              <a:lnSpc>
                <a:spcPct val="100000"/>
              </a:lnSpc>
            </a:pPr>
            <a:r>
              <a:rPr lang="en-US" altLang="zh-CN" sz="2400" dirty="0"/>
              <a:t>128 bits(16</a:t>
            </a:r>
            <a:r>
              <a:rPr lang="zh-CN" altLang="en-US" sz="2400" dirty="0"/>
              <a:t>字节</a:t>
            </a:r>
            <a:r>
              <a:rPr lang="en-US" altLang="zh-CN" sz="2400" dirty="0"/>
              <a:t>)</a:t>
            </a:r>
            <a:r>
              <a:rPr lang="en-US" altLang="zh-CN" sz="2400" dirty="0">
                <a:sym typeface="Wingdings" panose="05000000000000000000" pitchFamily="2" charset="2"/>
              </a:rPr>
              <a:t></a:t>
            </a:r>
            <a:r>
              <a:rPr lang="en-US" altLang="zh-CN" sz="2400" dirty="0"/>
              <a:t>4×4 state</a:t>
            </a:r>
            <a:r>
              <a:rPr lang="zh-CN" altLang="en-US" sz="2400" dirty="0"/>
              <a:t>矩阵</a:t>
            </a:r>
            <a:endParaRPr lang="en-US" altLang="zh-CN" sz="2400" dirty="0"/>
          </a:p>
          <a:p>
            <a:pPr marL="514350" indent="-514350">
              <a:lnSpc>
                <a:spcPct val="100000"/>
              </a:lnSpc>
              <a:buClr>
                <a:schemeClr val="bg1">
                  <a:lumMod val="60000"/>
                  <a:lumOff val="40000"/>
                </a:schemeClr>
              </a:buClr>
              <a:buFont typeface="+mj-ea"/>
              <a:buAutoNum type="circleNumDbPlain"/>
            </a:pPr>
            <a:r>
              <a:rPr lang="zh-CN" altLang="en-US" sz="2800" dirty="0"/>
              <a:t>轮密钥加</a:t>
            </a:r>
            <a:endParaRPr lang="en-US" altLang="zh-CN" sz="2800" dirty="0"/>
          </a:p>
          <a:p>
            <a:pPr lvl="1">
              <a:lnSpc>
                <a:spcPct val="100000"/>
              </a:lnSpc>
            </a:pPr>
            <a:r>
              <a:rPr lang="en-US" altLang="zh-CN" sz="2400" dirty="0"/>
              <a:t>state</a:t>
            </a:r>
            <a:r>
              <a:rPr lang="zh-CN" altLang="en-US" sz="2400" dirty="0"/>
              <a:t>与最后</a:t>
            </a:r>
            <a:r>
              <a:rPr lang="en-US" altLang="zh-CN" sz="2400" dirty="0"/>
              <a:t>1</a:t>
            </a:r>
            <a:r>
              <a:rPr lang="zh-CN" altLang="en-US" sz="2400" dirty="0"/>
              <a:t>个</a:t>
            </a:r>
            <a:r>
              <a:rPr lang="zh-CN" altLang="en-US" sz="2400" dirty="0">
                <a:solidFill>
                  <a:srgbClr val="000000"/>
                </a:solidFill>
              </a:rPr>
              <a:t>轮密钥</a:t>
            </a:r>
            <a:r>
              <a:rPr lang="zh-CN" altLang="en-US" sz="2400" dirty="0"/>
              <a:t>异或</a:t>
            </a:r>
            <a:endParaRPr lang="zh-CN" altLang="en-US" sz="2400" dirty="0"/>
          </a:p>
          <a:p>
            <a:pPr marL="514350" indent="-514350">
              <a:lnSpc>
                <a:spcPct val="100000"/>
              </a:lnSpc>
              <a:buClr>
                <a:schemeClr val="bg1">
                  <a:lumMod val="60000"/>
                  <a:lumOff val="40000"/>
                </a:schemeClr>
              </a:buClr>
              <a:buFont typeface="+mj-ea"/>
              <a:buAutoNum type="circleNumDbPlain"/>
            </a:pPr>
            <a:r>
              <a:rPr lang="zh-CN" altLang="en-US" sz="2800" dirty="0"/>
              <a:t>轮迭代</a:t>
            </a:r>
            <a:endParaRPr lang="en-US" altLang="zh-CN" sz="2800" dirty="0"/>
          </a:p>
          <a:p>
            <a:pPr lvl="1">
              <a:lnSpc>
                <a:spcPct val="100000"/>
              </a:lnSpc>
            </a:pPr>
            <a:r>
              <a:rPr lang="en-US" altLang="zh-CN" sz="2400" dirty="0"/>
              <a:t>Nr-1</a:t>
            </a:r>
            <a:r>
              <a:rPr lang="zh-CN" altLang="en-US" sz="2400" dirty="0"/>
              <a:t>次，使用</a:t>
            </a:r>
            <a:r>
              <a:rPr lang="en-US" altLang="zh-CN" sz="2400" dirty="0"/>
              <a:t>Nr-1</a:t>
            </a:r>
            <a:r>
              <a:rPr lang="zh-CN" altLang="en-US" sz="2400" dirty="0"/>
              <a:t>个</a:t>
            </a:r>
            <a:r>
              <a:rPr lang="zh-CN" altLang="en-US" sz="2400" dirty="0">
                <a:solidFill>
                  <a:srgbClr val="000000"/>
                </a:solidFill>
              </a:rPr>
              <a:t>轮密钥</a:t>
            </a:r>
            <a:endParaRPr lang="en-US" altLang="zh-CN" sz="2400" dirty="0">
              <a:solidFill>
                <a:srgbClr val="000000"/>
              </a:solidFill>
            </a:endParaRPr>
          </a:p>
          <a:p>
            <a:pPr marL="514350" indent="-514350">
              <a:lnSpc>
                <a:spcPct val="100000"/>
              </a:lnSpc>
              <a:buClr>
                <a:schemeClr val="bg1">
                  <a:lumMod val="60000"/>
                  <a:lumOff val="40000"/>
                </a:schemeClr>
              </a:buClr>
              <a:buFont typeface="+mj-ea"/>
              <a:buAutoNum type="circleNumDbPlain"/>
            </a:pPr>
            <a:r>
              <a:rPr lang="zh-CN" altLang="en-US" sz="2800" dirty="0"/>
              <a:t>结尾轮变换</a:t>
            </a:r>
            <a:endParaRPr lang="en-US" altLang="zh-CN" sz="2800" dirty="0"/>
          </a:p>
          <a:p>
            <a:pPr lvl="1">
              <a:lnSpc>
                <a:spcPct val="100000"/>
              </a:lnSpc>
            </a:pPr>
            <a:r>
              <a:rPr lang="zh-CN" altLang="en-US" sz="2400" dirty="0"/>
              <a:t>使用初始</a:t>
            </a:r>
            <a:r>
              <a:rPr lang="zh-CN" altLang="en-US" sz="2400" dirty="0">
                <a:solidFill>
                  <a:srgbClr val="000000"/>
                </a:solidFill>
              </a:rPr>
              <a:t>轮密钥</a:t>
            </a:r>
            <a:endParaRPr lang="zh-CN"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8995">
                                            <p:txEl>
                                              <p:pRg st="0" end="0"/>
                                            </p:txEl>
                                          </p:spTgt>
                                        </p:tgtEl>
                                        <p:attrNameLst>
                                          <p:attrName>style.visibility</p:attrName>
                                        </p:attrNameLst>
                                      </p:cBhvr>
                                      <p:to>
                                        <p:strVal val="visible"/>
                                      </p:to>
                                    </p:set>
                                    <p:animEffect transition="in" filter="dissolve">
                                      <p:cBhvr>
                                        <p:cTn id="7" dur="500"/>
                                        <p:tgtEl>
                                          <p:spTgt spid="468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8995">
                                            <p:txEl>
                                              <p:pRg st="1" end="1"/>
                                            </p:txEl>
                                          </p:spTgt>
                                        </p:tgtEl>
                                        <p:attrNameLst>
                                          <p:attrName>style.visibility</p:attrName>
                                        </p:attrNameLst>
                                      </p:cBhvr>
                                      <p:to>
                                        <p:strVal val="visible"/>
                                      </p:to>
                                    </p:set>
                                    <p:animEffect transition="in" filter="dissolve">
                                      <p:cBhvr>
                                        <p:cTn id="12" dur="500"/>
                                        <p:tgtEl>
                                          <p:spTgt spid="468995">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68995">
                                            <p:txEl>
                                              <p:pRg st="2" end="2"/>
                                            </p:txEl>
                                          </p:spTgt>
                                        </p:tgtEl>
                                        <p:attrNameLst>
                                          <p:attrName>style.visibility</p:attrName>
                                        </p:attrNameLst>
                                      </p:cBhvr>
                                      <p:to>
                                        <p:strVal val="visible"/>
                                      </p:to>
                                    </p:set>
                                    <p:animEffect transition="in" filter="dissolve">
                                      <p:cBhvr>
                                        <p:cTn id="15" dur="500"/>
                                        <p:tgtEl>
                                          <p:spTgt spid="46899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68995">
                                            <p:txEl>
                                              <p:pRg st="3" end="3"/>
                                            </p:txEl>
                                          </p:spTgt>
                                        </p:tgtEl>
                                        <p:attrNameLst>
                                          <p:attrName>style.visibility</p:attrName>
                                        </p:attrNameLst>
                                      </p:cBhvr>
                                      <p:to>
                                        <p:strVal val="visible"/>
                                      </p:to>
                                    </p:set>
                                    <p:animEffect transition="in" filter="dissolve">
                                      <p:cBhvr>
                                        <p:cTn id="18" dur="500"/>
                                        <p:tgtEl>
                                          <p:spTgt spid="468995">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68995">
                                            <p:txEl>
                                              <p:pRg st="4" end="4"/>
                                            </p:txEl>
                                          </p:spTgt>
                                        </p:tgtEl>
                                        <p:attrNameLst>
                                          <p:attrName>style.visibility</p:attrName>
                                        </p:attrNameLst>
                                      </p:cBhvr>
                                      <p:to>
                                        <p:strVal val="visible"/>
                                      </p:to>
                                    </p:set>
                                    <p:animEffect transition="in" filter="dissolve">
                                      <p:cBhvr>
                                        <p:cTn id="21" dur="500"/>
                                        <p:tgtEl>
                                          <p:spTgt spid="468995">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68995">
                                            <p:txEl>
                                              <p:pRg st="5" end="5"/>
                                            </p:txEl>
                                          </p:spTgt>
                                        </p:tgtEl>
                                        <p:attrNameLst>
                                          <p:attrName>style.visibility</p:attrName>
                                        </p:attrNameLst>
                                      </p:cBhvr>
                                      <p:to>
                                        <p:strVal val="visible"/>
                                      </p:to>
                                    </p:set>
                                    <p:animEffect transition="in" filter="dissolve">
                                      <p:cBhvr>
                                        <p:cTn id="24" dur="500"/>
                                        <p:tgtEl>
                                          <p:spTgt spid="468995">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68995">
                                            <p:txEl>
                                              <p:pRg st="6" end="6"/>
                                            </p:txEl>
                                          </p:spTgt>
                                        </p:tgtEl>
                                        <p:attrNameLst>
                                          <p:attrName>style.visibility</p:attrName>
                                        </p:attrNameLst>
                                      </p:cBhvr>
                                      <p:to>
                                        <p:strVal val="visible"/>
                                      </p:to>
                                    </p:set>
                                    <p:animEffect transition="in" filter="dissolve">
                                      <p:cBhvr>
                                        <p:cTn id="27" dur="500"/>
                                        <p:tgtEl>
                                          <p:spTgt spid="468995">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468995">
                                            <p:txEl>
                                              <p:pRg st="7" end="7"/>
                                            </p:txEl>
                                          </p:spTgt>
                                        </p:tgtEl>
                                        <p:attrNameLst>
                                          <p:attrName>style.visibility</p:attrName>
                                        </p:attrNameLst>
                                      </p:cBhvr>
                                      <p:to>
                                        <p:strVal val="visible"/>
                                      </p:to>
                                    </p:set>
                                    <p:animEffect transition="in" filter="dissolve">
                                      <p:cBhvr>
                                        <p:cTn id="30" dur="500"/>
                                        <p:tgtEl>
                                          <p:spTgt spid="468995">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468995">
                                            <p:txEl>
                                              <p:pRg st="8" end="8"/>
                                            </p:txEl>
                                          </p:spTgt>
                                        </p:tgtEl>
                                        <p:attrNameLst>
                                          <p:attrName>style.visibility</p:attrName>
                                        </p:attrNameLst>
                                      </p:cBhvr>
                                      <p:to>
                                        <p:strVal val="visible"/>
                                      </p:to>
                                    </p:set>
                                    <p:animEffect transition="in" filter="dissolve">
                                      <p:cBhvr>
                                        <p:cTn id="33" dur="500"/>
                                        <p:tgtEl>
                                          <p:spTgt spid="4689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latin typeface="黑体" panose="02010609060101010101" pitchFamily="49" charset="-122"/>
              </a:rPr>
              <a:t>解密算法</a:t>
            </a:r>
            <a:endParaRPr lang="en-US" altLang="zh-CN" dirty="0"/>
          </a:p>
          <a:p>
            <a:pPr marL="514350" indent="-514350">
              <a:buClr>
                <a:schemeClr val="bg1">
                  <a:lumMod val="60000"/>
                  <a:lumOff val="40000"/>
                </a:schemeClr>
              </a:buClr>
              <a:buFont typeface="+mj-ea"/>
              <a:buAutoNum type="circleNumDbPlain"/>
            </a:pPr>
            <a:r>
              <a:rPr lang="zh-CN" altLang="en-US" sz="2800" dirty="0"/>
              <a:t>密文分组</a:t>
            </a:r>
            <a:endParaRPr lang="zh-CN" altLang="en-US" sz="2800" dirty="0"/>
          </a:p>
          <a:p>
            <a:pPr lvl="1"/>
            <a:r>
              <a:rPr lang="en-US" altLang="zh-CN" sz="2400" dirty="0"/>
              <a:t>128</a:t>
            </a:r>
            <a:r>
              <a:rPr lang="zh-CN" altLang="en-US" sz="2400" dirty="0"/>
              <a:t> </a:t>
            </a:r>
            <a:r>
              <a:rPr lang="en-US" altLang="zh-CN" sz="2400" dirty="0"/>
              <a:t>bits</a:t>
            </a:r>
            <a:r>
              <a:rPr lang="zh-CN" altLang="en-US" sz="2400" dirty="0"/>
              <a:t>依字节按列分布到</a:t>
            </a:r>
            <a:r>
              <a:rPr lang="en-US" altLang="zh-CN" sz="2400" dirty="0"/>
              <a:t>4×4</a:t>
            </a:r>
            <a:r>
              <a:rPr lang="zh-CN" altLang="en-US" sz="2400" dirty="0"/>
              <a:t>状态矩阵</a:t>
            </a:r>
            <a:r>
              <a:rPr lang="en-US" altLang="zh-CN" sz="2400" dirty="0"/>
              <a:t>state</a:t>
            </a:r>
            <a:endParaRPr lang="en-US" altLang="zh-CN" sz="2400" dirty="0"/>
          </a:p>
        </p:txBody>
      </p:sp>
      <p:sp>
        <p:nvSpPr>
          <p:cNvPr id="358412" name="Rectangle 12"/>
          <p:cNvSpPr>
            <a:spLocks noChangeArrowheads="1"/>
          </p:cNvSpPr>
          <p:nvPr/>
        </p:nvSpPr>
        <p:spPr bwMode="auto">
          <a:xfrm>
            <a:off x="-13941" y="2672916"/>
            <a:ext cx="9144000" cy="3352800"/>
          </a:xfrm>
          <a:prstGeom prst="rect">
            <a:avLst/>
          </a:prstGeom>
          <a:solidFill>
            <a:schemeClr val="tx1"/>
          </a:solidFill>
          <a:ln w="9525">
            <a:solidFill>
              <a:schemeClr val="tx1"/>
            </a:solidFill>
            <a:miter lim="800000"/>
          </a:ln>
        </p:spPr>
        <p:txBody>
          <a:bodyPr wrap="none" anchor="ctr"/>
          <a:lstStyle/>
          <a:p>
            <a:pPr algn="ctr"/>
            <a:endParaRPr lang="zh-CN" altLang="zh-CN" sz="1800" u="none" dirty="0">
              <a:solidFill>
                <a:schemeClr val="accent4">
                  <a:lumMod val="10000"/>
                </a:schemeClr>
              </a:solidFill>
              <a:latin typeface="Tahoma" panose="020B0604030504040204" pitchFamily="34" charset="0"/>
              <a:ea typeface="宋体" panose="02010600030101010101" pitchFamily="2" charset="-122"/>
            </a:endParaRPr>
          </a:p>
        </p:txBody>
      </p:sp>
      <p:sp>
        <p:nvSpPr>
          <p:cNvPr id="358413" name="Rectangle 13"/>
          <p:cNvSpPr>
            <a:spLocks noChangeArrowheads="1"/>
          </p:cNvSpPr>
          <p:nvPr/>
        </p:nvSpPr>
        <p:spPr bwMode="auto">
          <a:xfrm>
            <a:off x="1497359" y="3157059"/>
            <a:ext cx="360363" cy="358775"/>
          </a:xfrm>
          <a:prstGeom prst="rect">
            <a:avLst/>
          </a:prstGeom>
          <a:solidFill>
            <a:srgbClr val="00FFFF"/>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32</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4" name="Rectangle 14"/>
          <p:cNvSpPr>
            <a:spLocks noChangeArrowheads="1"/>
          </p:cNvSpPr>
          <p:nvPr/>
        </p:nvSpPr>
        <p:spPr bwMode="auto">
          <a:xfrm>
            <a:off x="1857722" y="3157059"/>
            <a:ext cx="360362" cy="358775"/>
          </a:xfrm>
          <a:prstGeom prst="rect">
            <a:avLst/>
          </a:prstGeom>
          <a:solidFill>
            <a:srgbClr val="FF00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43</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5" name="Rectangle 15"/>
          <p:cNvSpPr>
            <a:spLocks noChangeArrowheads="1"/>
          </p:cNvSpPr>
          <p:nvPr/>
        </p:nvSpPr>
        <p:spPr bwMode="auto">
          <a:xfrm>
            <a:off x="2218084" y="3157059"/>
            <a:ext cx="360363" cy="358775"/>
          </a:xfrm>
          <a:prstGeom prst="rect">
            <a:avLst/>
          </a:prstGeom>
          <a:solidFill>
            <a:srgbClr val="0000FF"/>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F6</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6" name="Rectangle 16"/>
          <p:cNvSpPr>
            <a:spLocks noChangeArrowheads="1"/>
          </p:cNvSpPr>
          <p:nvPr/>
        </p:nvSpPr>
        <p:spPr bwMode="auto">
          <a:xfrm>
            <a:off x="2578447" y="3157059"/>
            <a:ext cx="360362" cy="358775"/>
          </a:xfrm>
          <a:prstGeom prst="rect">
            <a:avLst/>
          </a:prstGeom>
          <a:solidFill>
            <a:srgbClr val="FFFF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A8</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7" name="Rectangle 17"/>
          <p:cNvSpPr>
            <a:spLocks noChangeArrowheads="1"/>
          </p:cNvSpPr>
          <p:nvPr/>
        </p:nvSpPr>
        <p:spPr bwMode="auto">
          <a:xfrm>
            <a:off x="2938809" y="3157059"/>
            <a:ext cx="360363" cy="358775"/>
          </a:xfrm>
          <a:prstGeom prst="rect">
            <a:avLst/>
          </a:prstGeom>
          <a:solidFill>
            <a:srgbClr val="CC00CC"/>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88</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8" name="Rectangle 18"/>
          <p:cNvSpPr>
            <a:spLocks noChangeArrowheads="1"/>
          </p:cNvSpPr>
          <p:nvPr/>
        </p:nvSpPr>
        <p:spPr bwMode="auto">
          <a:xfrm>
            <a:off x="3299172" y="3157059"/>
            <a:ext cx="360362" cy="358775"/>
          </a:xfrm>
          <a:prstGeom prst="rect">
            <a:avLst/>
          </a:prstGeom>
          <a:solidFill>
            <a:srgbClr val="00FF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5A</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19" name="Rectangle 19"/>
          <p:cNvSpPr>
            <a:spLocks noChangeArrowheads="1"/>
          </p:cNvSpPr>
          <p:nvPr/>
        </p:nvSpPr>
        <p:spPr bwMode="auto">
          <a:xfrm>
            <a:off x="3659534" y="3157059"/>
            <a:ext cx="360363" cy="358775"/>
          </a:xfrm>
          <a:prstGeom prst="rect">
            <a:avLst/>
          </a:prstGeom>
          <a:solidFill>
            <a:srgbClr val="CC66FF"/>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30</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0" name="Rectangle 20"/>
          <p:cNvSpPr>
            <a:spLocks noChangeArrowheads="1"/>
          </p:cNvSpPr>
          <p:nvPr/>
        </p:nvSpPr>
        <p:spPr bwMode="auto">
          <a:xfrm>
            <a:off x="4019897" y="3157059"/>
            <a:ext cx="360362" cy="358775"/>
          </a:xfrm>
          <a:prstGeom prst="rect">
            <a:avLst/>
          </a:prstGeom>
          <a:solidFill>
            <a:srgbClr val="FF7C8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8D</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1" name="Rectangle 21"/>
          <p:cNvSpPr>
            <a:spLocks noChangeArrowheads="1"/>
          </p:cNvSpPr>
          <p:nvPr/>
        </p:nvSpPr>
        <p:spPr bwMode="auto">
          <a:xfrm>
            <a:off x="4378672" y="3157059"/>
            <a:ext cx="360362" cy="358775"/>
          </a:xfrm>
          <a:prstGeom prst="rect">
            <a:avLst/>
          </a:prstGeom>
          <a:solidFill>
            <a:srgbClr val="FFFF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34</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2" name="Rectangle 22"/>
          <p:cNvSpPr>
            <a:spLocks noChangeArrowheads="1"/>
          </p:cNvSpPr>
          <p:nvPr/>
        </p:nvSpPr>
        <p:spPr bwMode="auto">
          <a:xfrm>
            <a:off x="4739034" y="3157059"/>
            <a:ext cx="360363" cy="358775"/>
          </a:xfrm>
          <a:prstGeom prst="rect">
            <a:avLst/>
          </a:prstGeom>
          <a:solidFill>
            <a:srgbClr val="0099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31</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3" name="Rectangle 23"/>
          <p:cNvSpPr>
            <a:spLocks noChangeArrowheads="1"/>
          </p:cNvSpPr>
          <p:nvPr/>
        </p:nvSpPr>
        <p:spPr bwMode="auto">
          <a:xfrm>
            <a:off x="5099397" y="3157059"/>
            <a:ext cx="360362" cy="358775"/>
          </a:xfrm>
          <a:prstGeom prst="rect">
            <a:avLst/>
          </a:prstGeom>
          <a:solidFill>
            <a:srgbClr val="3333CC"/>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98</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4" name="Rectangle 24"/>
          <p:cNvSpPr>
            <a:spLocks noChangeArrowheads="1"/>
          </p:cNvSpPr>
          <p:nvPr/>
        </p:nvSpPr>
        <p:spPr bwMode="auto">
          <a:xfrm>
            <a:off x="5459759" y="3157059"/>
            <a:ext cx="360363" cy="358775"/>
          </a:xfrm>
          <a:prstGeom prst="rect">
            <a:avLst/>
          </a:prstGeom>
          <a:solidFill>
            <a:schemeClr val="accent2">
              <a:lumMod val="60000"/>
              <a:lumOff val="40000"/>
            </a:schemeClr>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A2</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5" name="Rectangle 25"/>
          <p:cNvSpPr>
            <a:spLocks noChangeArrowheads="1"/>
          </p:cNvSpPr>
          <p:nvPr/>
        </p:nvSpPr>
        <p:spPr bwMode="auto">
          <a:xfrm>
            <a:off x="5820122" y="3157059"/>
            <a:ext cx="360362" cy="358775"/>
          </a:xfrm>
          <a:prstGeom prst="rect">
            <a:avLst/>
          </a:prstGeom>
          <a:solidFill>
            <a:srgbClr val="A50021"/>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E0</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6" name="Rectangle 26"/>
          <p:cNvSpPr>
            <a:spLocks noChangeArrowheads="1"/>
          </p:cNvSpPr>
          <p:nvPr/>
        </p:nvSpPr>
        <p:spPr bwMode="auto">
          <a:xfrm>
            <a:off x="6180484" y="3157059"/>
            <a:ext cx="360363" cy="358775"/>
          </a:xfrm>
          <a:prstGeom prst="rect">
            <a:avLst/>
          </a:prstGeom>
          <a:solidFill>
            <a:srgbClr val="99CC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37</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7" name="Rectangle 27"/>
          <p:cNvSpPr>
            <a:spLocks noChangeArrowheads="1"/>
          </p:cNvSpPr>
          <p:nvPr/>
        </p:nvSpPr>
        <p:spPr bwMode="auto">
          <a:xfrm>
            <a:off x="6540847" y="3157059"/>
            <a:ext cx="360362" cy="358775"/>
          </a:xfrm>
          <a:prstGeom prst="rect">
            <a:avLst/>
          </a:prstGeom>
          <a:solidFill>
            <a:srgbClr val="0066CC"/>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07</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8" name="Rectangle 28"/>
          <p:cNvSpPr>
            <a:spLocks noChangeArrowheads="1"/>
          </p:cNvSpPr>
          <p:nvPr/>
        </p:nvSpPr>
        <p:spPr bwMode="auto">
          <a:xfrm>
            <a:off x="6899622" y="3157059"/>
            <a:ext cx="360362" cy="358775"/>
          </a:xfrm>
          <a:prstGeom prst="rect">
            <a:avLst/>
          </a:prstGeom>
          <a:solidFill>
            <a:srgbClr val="BBE0E3"/>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34</a:t>
            </a:r>
            <a:endParaRPr lang="en-US" altLang="zh-CN" sz="1800" u="none" dirty="0">
              <a:solidFill>
                <a:srgbClr val="000000"/>
              </a:solidFill>
              <a:latin typeface="Arial" panose="020B0604020202020204" pitchFamily="34" charset="0"/>
              <a:ea typeface="宋体" panose="02010600030101010101" pitchFamily="2" charset="-122"/>
            </a:endParaRPr>
          </a:p>
        </p:txBody>
      </p:sp>
      <p:grpSp>
        <p:nvGrpSpPr>
          <p:cNvPr id="2" name="Group 29"/>
          <p:cNvGrpSpPr/>
          <p:nvPr/>
        </p:nvGrpSpPr>
        <p:grpSpPr bwMode="auto">
          <a:xfrm>
            <a:off x="1492597" y="4296884"/>
            <a:ext cx="1441450" cy="1439862"/>
            <a:chOff x="1678" y="2727"/>
            <a:chExt cx="908" cy="907"/>
          </a:xfrm>
        </p:grpSpPr>
        <p:sp>
          <p:nvSpPr>
            <p:cNvPr id="123943" name="Rectangle 30"/>
            <p:cNvSpPr>
              <a:spLocks noChangeArrowheads="1"/>
            </p:cNvSpPr>
            <p:nvPr/>
          </p:nvSpPr>
          <p:spPr bwMode="auto">
            <a:xfrm>
              <a:off x="1678"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4" name="Rectangle 31"/>
            <p:cNvSpPr>
              <a:spLocks noChangeArrowheads="1"/>
            </p:cNvSpPr>
            <p:nvPr/>
          </p:nvSpPr>
          <p:spPr bwMode="auto">
            <a:xfrm>
              <a:off x="1905"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5" name="Rectangle 32"/>
            <p:cNvSpPr>
              <a:spLocks noChangeArrowheads="1"/>
            </p:cNvSpPr>
            <p:nvPr/>
          </p:nvSpPr>
          <p:spPr bwMode="auto">
            <a:xfrm>
              <a:off x="2132"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6" name="Rectangle 33"/>
            <p:cNvSpPr>
              <a:spLocks noChangeArrowheads="1"/>
            </p:cNvSpPr>
            <p:nvPr/>
          </p:nvSpPr>
          <p:spPr bwMode="auto">
            <a:xfrm>
              <a:off x="2359"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7" name="Rectangle 34"/>
            <p:cNvSpPr>
              <a:spLocks noChangeArrowheads="1"/>
            </p:cNvSpPr>
            <p:nvPr/>
          </p:nvSpPr>
          <p:spPr bwMode="auto">
            <a:xfrm>
              <a:off x="1678"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8" name="Rectangle 35"/>
            <p:cNvSpPr>
              <a:spLocks noChangeArrowheads="1"/>
            </p:cNvSpPr>
            <p:nvPr/>
          </p:nvSpPr>
          <p:spPr bwMode="auto">
            <a:xfrm>
              <a:off x="1905"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9" name="Rectangle 36"/>
            <p:cNvSpPr>
              <a:spLocks noChangeArrowheads="1"/>
            </p:cNvSpPr>
            <p:nvPr/>
          </p:nvSpPr>
          <p:spPr bwMode="auto">
            <a:xfrm>
              <a:off x="2132"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0" name="Rectangle 37"/>
            <p:cNvSpPr>
              <a:spLocks noChangeArrowheads="1"/>
            </p:cNvSpPr>
            <p:nvPr/>
          </p:nvSpPr>
          <p:spPr bwMode="auto">
            <a:xfrm>
              <a:off x="2359"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1" name="Rectangle 38"/>
            <p:cNvSpPr>
              <a:spLocks noChangeArrowheads="1"/>
            </p:cNvSpPr>
            <p:nvPr/>
          </p:nvSpPr>
          <p:spPr bwMode="auto">
            <a:xfrm>
              <a:off x="1678"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2" name="Rectangle 39"/>
            <p:cNvSpPr>
              <a:spLocks noChangeArrowheads="1"/>
            </p:cNvSpPr>
            <p:nvPr/>
          </p:nvSpPr>
          <p:spPr bwMode="auto">
            <a:xfrm>
              <a:off x="1905"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3" name="Rectangle 40"/>
            <p:cNvSpPr>
              <a:spLocks noChangeArrowheads="1"/>
            </p:cNvSpPr>
            <p:nvPr/>
          </p:nvSpPr>
          <p:spPr bwMode="auto">
            <a:xfrm>
              <a:off x="2132"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4" name="Rectangle 41"/>
            <p:cNvSpPr>
              <a:spLocks noChangeArrowheads="1"/>
            </p:cNvSpPr>
            <p:nvPr/>
          </p:nvSpPr>
          <p:spPr bwMode="auto">
            <a:xfrm>
              <a:off x="2359"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5" name="Rectangle 42"/>
            <p:cNvSpPr>
              <a:spLocks noChangeArrowheads="1"/>
            </p:cNvSpPr>
            <p:nvPr/>
          </p:nvSpPr>
          <p:spPr bwMode="auto">
            <a:xfrm>
              <a:off x="1678"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6" name="Rectangle 43"/>
            <p:cNvSpPr>
              <a:spLocks noChangeArrowheads="1"/>
            </p:cNvSpPr>
            <p:nvPr/>
          </p:nvSpPr>
          <p:spPr bwMode="auto">
            <a:xfrm>
              <a:off x="1905"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7" name="Rectangle 44"/>
            <p:cNvSpPr>
              <a:spLocks noChangeArrowheads="1"/>
            </p:cNvSpPr>
            <p:nvPr/>
          </p:nvSpPr>
          <p:spPr bwMode="auto">
            <a:xfrm>
              <a:off x="2132"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8" name="Rectangle 45"/>
            <p:cNvSpPr>
              <a:spLocks noChangeArrowheads="1"/>
            </p:cNvSpPr>
            <p:nvPr/>
          </p:nvSpPr>
          <p:spPr bwMode="auto">
            <a:xfrm>
              <a:off x="2359"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grpSp>
      <p:graphicFrame>
        <p:nvGraphicFramePr>
          <p:cNvPr id="358446" name="Group 46"/>
          <p:cNvGraphicFramePr>
            <a:graphicFrameLocks noGrp="1"/>
          </p:cNvGraphicFramePr>
          <p:nvPr/>
        </p:nvGraphicFramePr>
        <p:xfrm>
          <a:off x="4875595" y="3992084"/>
          <a:ext cx="2347913" cy="1908177"/>
        </p:xfrm>
        <a:graphic>
          <a:graphicData uri="http://schemas.openxmlformats.org/drawingml/2006/table">
            <a:tbl>
              <a:tblPr/>
              <a:tblGrid>
                <a:gridCol w="588963"/>
                <a:gridCol w="585787"/>
                <a:gridCol w="584200"/>
                <a:gridCol w="588963"/>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88</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F6</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98</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A8</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8D</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bl>
          </a:graphicData>
        </a:graphic>
      </p:graphicFrame>
      <p:sp>
        <p:nvSpPr>
          <p:cNvPr id="39" name="矩形 38"/>
          <p:cNvSpPr/>
          <p:nvPr/>
        </p:nvSpPr>
        <p:spPr>
          <a:xfrm>
            <a:off x="4049944" y="4674735"/>
            <a:ext cx="800219" cy="461665"/>
          </a:xfrm>
          <a:prstGeom prst="rect">
            <a:avLst/>
          </a:prstGeom>
        </p:spPr>
        <p:txBody>
          <a:bodyPr wrap="none">
            <a:spAutoFit/>
          </a:bodyPr>
          <a:lstStyle/>
          <a:p>
            <a:pPr marL="0" lvl="1"/>
            <a:r>
              <a:rPr lang="en-US" altLang="zh-CN" sz="2400" u="none" dirty="0">
                <a:solidFill>
                  <a:schemeClr val="bg1">
                    <a:lumMod val="60000"/>
                    <a:lumOff val="40000"/>
                  </a:schemeClr>
                </a:solidFill>
              </a:rPr>
              <a:t>state</a:t>
            </a:r>
            <a:endParaRPr lang="en-US" altLang="zh-CN" sz="2400" u="none" dirty="0">
              <a:solidFill>
                <a:schemeClr val="bg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12"/>
                                        </p:tgtEl>
                                        <p:attrNameLst>
                                          <p:attrName>style.visibility</p:attrName>
                                        </p:attrNameLst>
                                      </p:cBhvr>
                                      <p:to>
                                        <p:strVal val="visible"/>
                                      </p:to>
                                    </p:set>
                                    <p:animEffect transition="in" filter="wipe(left)">
                                      <p:cBhvr>
                                        <p:cTn id="7" dur="2000"/>
                                        <p:tgtEl>
                                          <p:spTgt spid="358412"/>
                                        </p:tgtEl>
                                      </p:cBhvr>
                                    </p:animEffect>
                                  </p:childTnLst>
                                </p:cTn>
                              </p:par>
                              <p:par>
                                <p:cTn id="8" presetID="2" presetClass="entr" presetSubtype="4" fill="hold" grpId="1" nodeType="withEffect">
                                  <p:stCondLst>
                                    <p:cond delay="0"/>
                                  </p:stCondLst>
                                  <p:childTnLst>
                                    <p:set>
                                      <p:cBhvr>
                                        <p:cTn id="9" dur="1" fill="hold">
                                          <p:stCondLst>
                                            <p:cond delay="0"/>
                                          </p:stCondLst>
                                        </p:cTn>
                                        <p:tgtEl>
                                          <p:spTgt spid="358413"/>
                                        </p:tgtEl>
                                        <p:attrNameLst>
                                          <p:attrName>style.visibility</p:attrName>
                                        </p:attrNameLst>
                                      </p:cBhvr>
                                      <p:to>
                                        <p:strVal val="visible"/>
                                      </p:to>
                                    </p:set>
                                    <p:anim calcmode="lin" valueType="num">
                                      <p:cBhvr additive="base">
                                        <p:cTn id="10" dur="500" fill="hold"/>
                                        <p:tgtEl>
                                          <p:spTgt spid="358413"/>
                                        </p:tgtEl>
                                        <p:attrNameLst>
                                          <p:attrName>ppt_x</p:attrName>
                                        </p:attrNameLst>
                                      </p:cBhvr>
                                      <p:tavLst>
                                        <p:tav tm="0">
                                          <p:val>
                                            <p:strVal val="#ppt_x"/>
                                          </p:val>
                                        </p:tav>
                                        <p:tav tm="100000">
                                          <p:val>
                                            <p:strVal val="#ppt_x"/>
                                          </p:val>
                                        </p:tav>
                                      </p:tavLst>
                                    </p:anim>
                                    <p:anim calcmode="lin" valueType="num">
                                      <p:cBhvr additive="base">
                                        <p:cTn id="11" dur="500" fill="hold"/>
                                        <p:tgtEl>
                                          <p:spTgt spid="358413"/>
                                        </p:tgtEl>
                                        <p:attrNameLst>
                                          <p:attrName>ppt_y</p:attrName>
                                        </p:attrNameLst>
                                      </p:cBhvr>
                                      <p:tavLst>
                                        <p:tav tm="0">
                                          <p:val>
                                            <p:strVal val="1+#ppt_h/2"/>
                                          </p:val>
                                        </p:tav>
                                        <p:tav tm="100000">
                                          <p:val>
                                            <p:strVal val="#ppt_y"/>
                                          </p:val>
                                        </p:tav>
                                      </p:tavLst>
                                    </p:anim>
                                  </p:childTnLst>
                                </p:cTn>
                              </p:par>
                              <p:par>
                                <p:cTn id="12" presetID="2" presetClass="entr" presetSubtype="4" fill="hold" grpId="1" nodeType="withEffect">
                                  <p:stCondLst>
                                    <p:cond delay="0"/>
                                  </p:stCondLst>
                                  <p:childTnLst>
                                    <p:set>
                                      <p:cBhvr>
                                        <p:cTn id="13" dur="1" fill="hold">
                                          <p:stCondLst>
                                            <p:cond delay="0"/>
                                          </p:stCondLst>
                                        </p:cTn>
                                        <p:tgtEl>
                                          <p:spTgt spid="358414"/>
                                        </p:tgtEl>
                                        <p:attrNameLst>
                                          <p:attrName>style.visibility</p:attrName>
                                        </p:attrNameLst>
                                      </p:cBhvr>
                                      <p:to>
                                        <p:strVal val="visible"/>
                                      </p:to>
                                    </p:set>
                                    <p:anim calcmode="lin" valueType="num">
                                      <p:cBhvr additive="base">
                                        <p:cTn id="14" dur="500" fill="hold"/>
                                        <p:tgtEl>
                                          <p:spTgt spid="358414"/>
                                        </p:tgtEl>
                                        <p:attrNameLst>
                                          <p:attrName>ppt_x</p:attrName>
                                        </p:attrNameLst>
                                      </p:cBhvr>
                                      <p:tavLst>
                                        <p:tav tm="0">
                                          <p:val>
                                            <p:strVal val="#ppt_x"/>
                                          </p:val>
                                        </p:tav>
                                        <p:tav tm="100000">
                                          <p:val>
                                            <p:strVal val="#ppt_x"/>
                                          </p:val>
                                        </p:tav>
                                      </p:tavLst>
                                    </p:anim>
                                    <p:anim calcmode="lin" valueType="num">
                                      <p:cBhvr additive="base">
                                        <p:cTn id="15" dur="500" fill="hold"/>
                                        <p:tgtEl>
                                          <p:spTgt spid="358414"/>
                                        </p:tgtEl>
                                        <p:attrNameLst>
                                          <p:attrName>ppt_y</p:attrName>
                                        </p:attrNameLst>
                                      </p:cBhvr>
                                      <p:tavLst>
                                        <p:tav tm="0">
                                          <p:val>
                                            <p:strVal val="1+#ppt_h/2"/>
                                          </p:val>
                                        </p:tav>
                                        <p:tav tm="100000">
                                          <p:val>
                                            <p:strVal val="#ppt_y"/>
                                          </p:val>
                                        </p:tav>
                                      </p:tavLst>
                                    </p:anim>
                                  </p:childTnLst>
                                </p:cTn>
                              </p:par>
                              <p:par>
                                <p:cTn id="16" presetID="2" presetClass="entr" presetSubtype="4" fill="hold" grpId="1" nodeType="withEffect">
                                  <p:stCondLst>
                                    <p:cond delay="0"/>
                                  </p:stCondLst>
                                  <p:childTnLst>
                                    <p:set>
                                      <p:cBhvr>
                                        <p:cTn id="17" dur="1" fill="hold">
                                          <p:stCondLst>
                                            <p:cond delay="0"/>
                                          </p:stCondLst>
                                        </p:cTn>
                                        <p:tgtEl>
                                          <p:spTgt spid="358415"/>
                                        </p:tgtEl>
                                        <p:attrNameLst>
                                          <p:attrName>style.visibility</p:attrName>
                                        </p:attrNameLst>
                                      </p:cBhvr>
                                      <p:to>
                                        <p:strVal val="visible"/>
                                      </p:to>
                                    </p:set>
                                    <p:anim calcmode="lin" valueType="num">
                                      <p:cBhvr additive="base">
                                        <p:cTn id="18" dur="500" fill="hold"/>
                                        <p:tgtEl>
                                          <p:spTgt spid="358415"/>
                                        </p:tgtEl>
                                        <p:attrNameLst>
                                          <p:attrName>ppt_x</p:attrName>
                                        </p:attrNameLst>
                                      </p:cBhvr>
                                      <p:tavLst>
                                        <p:tav tm="0">
                                          <p:val>
                                            <p:strVal val="#ppt_x"/>
                                          </p:val>
                                        </p:tav>
                                        <p:tav tm="100000">
                                          <p:val>
                                            <p:strVal val="#ppt_x"/>
                                          </p:val>
                                        </p:tav>
                                      </p:tavLst>
                                    </p:anim>
                                    <p:anim calcmode="lin" valueType="num">
                                      <p:cBhvr additive="base">
                                        <p:cTn id="19" dur="500" fill="hold"/>
                                        <p:tgtEl>
                                          <p:spTgt spid="358415"/>
                                        </p:tgtEl>
                                        <p:attrNameLst>
                                          <p:attrName>ppt_y</p:attrName>
                                        </p:attrNameLst>
                                      </p:cBhvr>
                                      <p:tavLst>
                                        <p:tav tm="0">
                                          <p:val>
                                            <p:strVal val="1+#ppt_h/2"/>
                                          </p:val>
                                        </p:tav>
                                        <p:tav tm="100000">
                                          <p:val>
                                            <p:strVal val="#ppt_y"/>
                                          </p:val>
                                        </p:tav>
                                      </p:tavLst>
                                    </p:anim>
                                  </p:childTnLst>
                                </p:cTn>
                              </p:par>
                              <p:par>
                                <p:cTn id="20" presetID="2" presetClass="entr" presetSubtype="4" fill="hold" grpId="1" nodeType="withEffect">
                                  <p:stCondLst>
                                    <p:cond delay="0"/>
                                  </p:stCondLst>
                                  <p:childTnLst>
                                    <p:set>
                                      <p:cBhvr>
                                        <p:cTn id="21" dur="1" fill="hold">
                                          <p:stCondLst>
                                            <p:cond delay="0"/>
                                          </p:stCondLst>
                                        </p:cTn>
                                        <p:tgtEl>
                                          <p:spTgt spid="358416"/>
                                        </p:tgtEl>
                                        <p:attrNameLst>
                                          <p:attrName>style.visibility</p:attrName>
                                        </p:attrNameLst>
                                      </p:cBhvr>
                                      <p:to>
                                        <p:strVal val="visible"/>
                                      </p:to>
                                    </p:set>
                                    <p:anim calcmode="lin" valueType="num">
                                      <p:cBhvr additive="base">
                                        <p:cTn id="22" dur="500" fill="hold"/>
                                        <p:tgtEl>
                                          <p:spTgt spid="358416"/>
                                        </p:tgtEl>
                                        <p:attrNameLst>
                                          <p:attrName>ppt_x</p:attrName>
                                        </p:attrNameLst>
                                      </p:cBhvr>
                                      <p:tavLst>
                                        <p:tav tm="0">
                                          <p:val>
                                            <p:strVal val="#ppt_x"/>
                                          </p:val>
                                        </p:tav>
                                        <p:tav tm="100000">
                                          <p:val>
                                            <p:strVal val="#ppt_x"/>
                                          </p:val>
                                        </p:tav>
                                      </p:tavLst>
                                    </p:anim>
                                    <p:anim calcmode="lin" valueType="num">
                                      <p:cBhvr additive="base">
                                        <p:cTn id="23" dur="500" fill="hold"/>
                                        <p:tgtEl>
                                          <p:spTgt spid="358416"/>
                                        </p:tgtEl>
                                        <p:attrNameLst>
                                          <p:attrName>ppt_y</p:attrName>
                                        </p:attrNameLst>
                                      </p:cBhvr>
                                      <p:tavLst>
                                        <p:tav tm="0">
                                          <p:val>
                                            <p:strVal val="1+#ppt_h/2"/>
                                          </p:val>
                                        </p:tav>
                                        <p:tav tm="100000">
                                          <p:val>
                                            <p:strVal val="#ppt_y"/>
                                          </p:val>
                                        </p:tav>
                                      </p:tavLst>
                                    </p:anim>
                                  </p:childTnLst>
                                </p:cTn>
                              </p:par>
                              <p:par>
                                <p:cTn id="24" presetID="2" presetClass="entr" presetSubtype="4" fill="hold" grpId="1" nodeType="withEffect">
                                  <p:stCondLst>
                                    <p:cond delay="0"/>
                                  </p:stCondLst>
                                  <p:childTnLst>
                                    <p:set>
                                      <p:cBhvr>
                                        <p:cTn id="25" dur="1" fill="hold">
                                          <p:stCondLst>
                                            <p:cond delay="0"/>
                                          </p:stCondLst>
                                        </p:cTn>
                                        <p:tgtEl>
                                          <p:spTgt spid="358417"/>
                                        </p:tgtEl>
                                        <p:attrNameLst>
                                          <p:attrName>style.visibility</p:attrName>
                                        </p:attrNameLst>
                                      </p:cBhvr>
                                      <p:to>
                                        <p:strVal val="visible"/>
                                      </p:to>
                                    </p:set>
                                    <p:anim calcmode="lin" valueType="num">
                                      <p:cBhvr additive="base">
                                        <p:cTn id="26" dur="500" fill="hold"/>
                                        <p:tgtEl>
                                          <p:spTgt spid="358417"/>
                                        </p:tgtEl>
                                        <p:attrNameLst>
                                          <p:attrName>ppt_x</p:attrName>
                                        </p:attrNameLst>
                                      </p:cBhvr>
                                      <p:tavLst>
                                        <p:tav tm="0">
                                          <p:val>
                                            <p:strVal val="#ppt_x"/>
                                          </p:val>
                                        </p:tav>
                                        <p:tav tm="100000">
                                          <p:val>
                                            <p:strVal val="#ppt_x"/>
                                          </p:val>
                                        </p:tav>
                                      </p:tavLst>
                                    </p:anim>
                                    <p:anim calcmode="lin" valueType="num">
                                      <p:cBhvr additive="base">
                                        <p:cTn id="27" dur="500" fill="hold"/>
                                        <p:tgtEl>
                                          <p:spTgt spid="358417"/>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358418"/>
                                        </p:tgtEl>
                                        <p:attrNameLst>
                                          <p:attrName>style.visibility</p:attrName>
                                        </p:attrNameLst>
                                      </p:cBhvr>
                                      <p:to>
                                        <p:strVal val="visible"/>
                                      </p:to>
                                    </p:set>
                                    <p:anim calcmode="lin" valueType="num">
                                      <p:cBhvr additive="base">
                                        <p:cTn id="30" dur="500" fill="hold"/>
                                        <p:tgtEl>
                                          <p:spTgt spid="358418"/>
                                        </p:tgtEl>
                                        <p:attrNameLst>
                                          <p:attrName>ppt_x</p:attrName>
                                        </p:attrNameLst>
                                      </p:cBhvr>
                                      <p:tavLst>
                                        <p:tav tm="0">
                                          <p:val>
                                            <p:strVal val="#ppt_x"/>
                                          </p:val>
                                        </p:tav>
                                        <p:tav tm="100000">
                                          <p:val>
                                            <p:strVal val="#ppt_x"/>
                                          </p:val>
                                        </p:tav>
                                      </p:tavLst>
                                    </p:anim>
                                    <p:anim calcmode="lin" valueType="num">
                                      <p:cBhvr additive="base">
                                        <p:cTn id="31" dur="500" fill="hold"/>
                                        <p:tgtEl>
                                          <p:spTgt spid="358418"/>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358419"/>
                                        </p:tgtEl>
                                        <p:attrNameLst>
                                          <p:attrName>style.visibility</p:attrName>
                                        </p:attrNameLst>
                                      </p:cBhvr>
                                      <p:to>
                                        <p:strVal val="visible"/>
                                      </p:to>
                                    </p:set>
                                    <p:anim calcmode="lin" valueType="num">
                                      <p:cBhvr additive="base">
                                        <p:cTn id="34" dur="500" fill="hold"/>
                                        <p:tgtEl>
                                          <p:spTgt spid="358419"/>
                                        </p:tgtEl>
                                        <p:attrNameLst>
                                          <p:attrName>ppt_x</p:attrName>
                                        </p:attrNameLst>
                                      </p:cBhvr>
                                      <p:tavLst>
                                        <p:tav tm="0">
                                          <p:val>
                                            <p:strVal val="#ppt_x"/>
                                          </p:val>
                                        </p:tav>
                                        <p:tav tm="100000">
                                          <p:val>
                                            <p:strVal val="#ppt_x"/>
                                          </p:val>
                                        </p:tav>
                                      </p:tavLst>
                                    </p:anim>
                                    <p:anim calcmode="lin" valueType="num">
                                      <p:cBhvr additive="base">
                                        <p:cTn id="35" dur="500" fill="hold"/>
                                        <p:tgtEl>
                                          <p:spTgt spid="358419"/>
                                        </p:tgtEl>
                                        <p:attrNameLst>
                                          <p:attrName>ppt_y</p:attrName>
                                        </p:attrNameLst>
                                      </p:cBhvr>
                                      <p:tavLst>
                                        <p:tav tm="0">
                                          <p:val>
                                            <p:strVal val="1+#ppt_h/2"/>
                                          </p:val>
                                        </p:tav>
                                        <p:tav tm="100000">
                                          <p:val>
                                            <p:strVal val="#ppt_y"/>
                                          </p:val>
                                        </p:tav>
                                      </p:tavLst>
                                    </p:anim>
                                  </p:childTnLst>
                                </p:cTn>
                              </p:par>
                              <p:par>
                                <p:cTn id="36" presetID="2" presetClass="entr" presetSubtype="4" fill="hold" grpId="1" nodeType="withEffect">
                                  <p:stCondLst>
                                    <p:cond delay="0"/>
                                  </p:stCondLst>
                                  <p:childTnLst>
                                    <p:set>
                                      <p:cBhvr>
                                        <p:cTn id="37" dur="1" fill="hold">
                                          <p:stCondLst>
                                            <p:cond delay="0"/>
                                          </p:stCondLst>
                                        </p:cTn>
                                        <p:tgtEl>
                                          <p:spTgt spid="358420"/>
                                        </p:tgtEl>
                                        <p:attrNameLst>
                                          <p:attrName>style.visibility</p:attrName>
                                        </p:attrNameLst>
                                      </p:cBhvr>
                                      <p:to>
                                        <p:strVal val="visible"/>
                                      </p:to>
                                    </p:set>
                                    <p:anim calcmode="lin" valueType="num">
                                      <p:cBhvr additive="base">
                                        <p:cTn id="38" dur="500" fill="hold"/>
                                        <p:tgtEl>
                                          <p:spTgt spid="358420"/>
                                        </p:tgtEl>
                                        <p:attrNameLst>
                                          <p:attrName>ppt_x</p:attrName>
                                        </p:attrNameLst>
                                      </p:cBhvr>
                                      <p:tavLst>
                                        <p:tav tm="0">
                                          <p:val>
                                            <p:strVal val="#ppt_x"/>
                                          </p:val>
                                        </p:tav>
                                        <p:tav tm="100000">
                                          <p:val>
                                            <p:strVal val="#ppt_x"/>
                                          </p:val>
                                        </p:tav>
                                      </p:tavLst>
                                    </p:anim>
                                    <p:anim calcmode="lin" valueType="num">
                                      <p:cBhvr additive="base">
                                        <p:cTn id="39" dur="500" fill="hold"/>
                                        <p:tgtEl>
                                          <p:spTgt spid="358420"/>
                                        </p:tgtEl>
                                        <p:attrNameLst>
                                          <p:attrName>ppt_y</p:attrName>
                                        </p:attrNameLst>
                                      </p:cBhvr>
                                      <p:tavLst>
                                        <p:tav tm="0">
                                          <p:val>
                                            <p:strVal val="1+#ppt_h/2"/>
                                          </p:val>
                                        </p:tav>
                                        <p:tav tm="100000">
                                          <p:val>
                                            <p:strVal val="#ppt_y"/>
                                          </p:val>
                                        </p:tav>
                                      </p:tavLst>
                                    </p:anim>
                                  </p:childTnLst>
                                </p:cTn>
                              </p:par>
                              <p:par>
                                <p:cTn id="40" presetID="2" presetClass="entr" presetSubtype="4" fill="hold" grpId="1" nodeType="withEffect">
                                  <p:stCondLst>
                                    <p:cond delay="0"/>
                                  </p:stCondLst>
                                  <p:childTnLst>
                                    <p:set>
                                      <p:cBhvr>
                                        <p:cTn id="41" dur="1" fill="hold">
                                          <p:stCondLst>
                                            <p:cond delay="0"/>
                                          </p:stCondLst>
                                        </p:cTn>
                                        <p:tgtEl>
                                          <p:spTgt spid="358421"/>
                                        </p:tgtEl>
                                        <p:attrNameLst>
                                          <p:attrName>style.visibility</p:attrName>
                                        </p:attrNameLst>
                                      </p:cBhvr>
                                      <p:to>
                                        <p:strVal val="visible"/>
                                      </p:to>
                                    </p:set>
                                    <p:anim calcmode="lin" valueType="num">
                                      <p:cBhvr additive="base">
                                        <p:cTn id="42" dur="500" fill="hold"/>
                                        <p:tgtEl>
                                          <p:spTgt spid="358421"/>
                                        </p:tgtEl>
                                        <p:attrNameLst>
                                          <p:attrName>ppt_x</p:attrName>
                                        </p:attrNameLst>
                                      </p:cBhvr>
                                      <p:tavLst>
                                        <p:tav tm="0">
                                          <p:val>
                                            <p:strVal val="#ppt_x"/>
                                          </p:val>
                                        </p:tav>
                                        <p:tav tm="100000">
                                          <p:val>
                                            <p:strVal val="#ppt_x"/>
                                          </p:val>
                                        </p:tav>
                                      </p:tavLst>
                                    </p:anim>
                                    <p:anim calcmode="lin" valueType="num">
                                      <p:cBhvr additive="base">
                                        <p:cTn id="43" dur="500" fill="hold"/>
                                        <p:tgtEl>
                                          <p:spTgt spid="358421"/>
                                        </p:tgtEl>
                                        <p:attrNameLst>
                                          <p:attrName>ppt_y</p:attrName>
                                        </p:attrNameLst>
                                      </p:cBhvr>
                                      <p:tavLst>
                                        <p:tav tm="0">
                                          <p:val>
                                            <p:strVal val="1+#ppt_h/2"/>
                                          </p:val>
                                        </p:tav>
                                        <p:tav tm="100000">
                                          <p:val>
                                            <p:strVal val="#ppt_y"/>
                                          </p:val>
                                        </p:tav>
                                      </p:tavLst>
                                    </p:anim>
                                  </p:childTnLst>
                                </p:cTn>
                              </p:par>
                              <p:par>
                                <p:cTn id="44" presetID="2" presetClass="entr" presetSubtype="4" fill="hold" grpId="1" nodeType="withEffect">
                                  <p:stCondLst>
                                    <p:cond delay="0"/>
                                  </p:stCondLst>
                                  <p:childTnLst>
                                    <p:set>
                                      <p:cBhvr>
                                        <p:cTn id="45" dur="1" fill="hold">
                                          <p:stCondLst>
                                            <p:cond delay="0"/>
                                          </p:stCondLst>
                                        </p:cTn>
                                        <p:tgtEl>
                                          <p:spTgt spid="358422"/>
                                        </p:tgtEl>
                                        <p:attrNameLst>
                                          <p:attrName>style.visibility</p:attrName>
                                        </p:attrNameLst>
                                      </p:cBhvr>
                                      <p:to>
                                        <p:strVal val="visible"/>
                                      </p:to>
                                    </p:set>
                                    <p:anim calcmode="lin" valueType="num">
                                      <p:cBhvr additive="base">
                                        <p:cTn id="46" dur="500" fill="hold"/>
                                        <p:tgtEl>
                                          <p:spTgt spid="358422"/>
                                        </p:tgtEl>
                                        <p:attrNameLst>
                                          <p:attrName>ppt_x</p:attrName>
                                        </p:attrNameLst>
                                      </p:cBhvr>
                                      <p:tavLst>
                                        <p:tav tm="0">
                                          <p:val>
                                            <p:strVal val="#ppt_x"/>
                                          </p:val>
                                        </p:tav>
                                        <p:tav tm="100000">
                                          <p:val>
                                            <p:strVal val="#ppt_x"/>
                                          </p:val>
                                        </p:tav>
                                      </p:tavLst>
                                    </p:anim>
                                    <p:anim calcmode="lin" valueType="num">
                                      <p:cBhvr additive="base">
                                        <p:cTn id="47" dur="500" fill="hold"/>
                                        <p:tgtEl>
                                          <p:spTgt spid="358422"/>
                                        </p:tgtEl>
                                        <p:attrNameLst>
                                          <p:attrName>ppt_y</p:attrName>
                                        </p:attrNameLst>
                                      </p:cBhvr>
                                      <p:tavLst>
                                        <p:tav tm="0">
                                          <p:val>
                                            <p:strVal val="1+#ppt_h/2"/>
                                          </p:val>
                                        </p:tav>
                                        <p:tav tm="100000">
                                          <p:val>
                                            <p:strVal val="#ppt_y"/>
                                          </p:val>
                                        </p:tav>
                                      </p:tavLst>
                                    </p:anim>
                                  </p:childTnLst>
                                </p:cTn>
                              </p:par>
                              <p:par>
                                <p:cTn id="48" presetID="2" presetClass="entr" presetSubtype="4" fill="hold" grpId="1" nodeType="withEffect">
                                  <p:stCondLst>
                                    <p:cond delay="0"/>
                                  </p:stCondLst>
                                  <p:childTnLst>
                                    <p:set>
                                      <p:cBhvr>
                                        <p:cTn id="49" dur="1" fill="hold">
                                          <p:stCondLst>
                                            <p:cond delay="0"/>
                                          </p:stCondLst>
                                        </p:cTn>
                                        <p:tgtEl>
                                          <p:spTgt spid="358423"/>
                                        </p:tgtEl>
                                        <p:attrNameLst>
                                          <p:attrName>style.visibility</p:attrName>
                                        </p:attrNameLst>
                                      </p:cBhvr>
                                      <p:to>
                                        <p:strVal val="visible"/>
                                      </p:to>
                                    </p:set>
                                    <p:anim calcmode="lin" valueType="num">
                                      <p:cBhvr additive="base">
                                        <p:cTn id="50" dur="500" fill="hold"/>
                                        <p:tgtEl>
                                          <p:spTgt spid="358423"/>
                                        </p:tgtEl>
                                        <p:attrNameLst>
                                          <p:attrName>ppt_x</p:attrName>
                                        </p:attrNameLst>
                                      </p:cBhvr>
                                      <p:tavLst>
                                        <p:tav tm="0">
                                          <p:val>
                                            <p:strVal val="#ppt_x"/>
                                          </p:val>
                                        </p:tav>
                                        <p:tav tm="100000">
                                          <p:val>
                                            <p:strVal val="#ppt_x"/>
                                          </p:val>
                                        </p:tav>
                                      </p:tavLst>
                                    </p:anim>
                                    <p:anim calcmode="lin" valueType="num">
                                      <p:cBhvr additive="base">
                                        <p:cTn id="51" dur="500" fill="hold"/>
                                        <p:tgtEl>
                                          <p:spTgt spid="358423"/>
                                        </p:tgtEl>
                                        <p:attrNameLst>
                                          <p:attrName>ppt_y</p:attrName>
                                        </p:attrNameLst>
                                      </p:cBhvr>
                                      <p:tavLst>
                                        <p:tav tm="0">
                                          <p:val>
                                            <p:strVal val="1+#ppt_h/2"/>
                                          </p:val>
                                        </p:tav>
                                        <p:tav tm="100000">
                                          <p:val>
                                            <p:strVal val="#ppt_y"/>
                                          </p:val>
                                        </p:tav>
                                      </p:tavLst>
                                    </p:anim>
                                  </p:childTnLst>
                                </p:cTn>
                              </p:par>
                              <p:par>
                                <p:cTn id="52" presetID="2" presetClass="entr" presetSubtype="4" fill="hold" grpId="1" nodeType="withEffect">
                                  <p:stCondLst>
                                    <p:cond delay="0"/>
                                  </p:stCondLst>
                                  <p:childTnLst>
                                    <p:set>
                                      <p:cBhvr>
                                        <p:cTn id="53" dur="1" fill="hold">
                                          <p:stCondLst>
                                            <p:cond delay="0"/>
                                          </p:stCondLst>
                                        </p:cTn>
                                        <p:tgtEl>
                                          <p:spTgt spid="358424"/>
                                        </p:tgtEl>
                                        <p:attrNameLst>
                                          <p:attrName>style.visibility</p:attrName>
                                        </p:attrNameLst>
                                      </p:cBhvr>
                                      <p:to>
                                        <p:strVal val="visible"/>
                                      </p:to>
                                    </p:set>
                                    <p:anim calcmode="lin" valueType="num">
                                      <p:cBhvr additive="base">
                                        <p:cTn id="54" dur="500" fill="hold"/>
                                        <p:tgtEl>
                                          <p:spTgt spid="358424"/>
                                        </p:tgtEl>
                                        <p:attrNameLst>
                                          <p:attrName>ppt_x</p:attrName>
                                        </p:attrNameLst>
                                      </p:cBhvr>
                                      <p:tavLst>
                                        <p:tav tm="0">
                                          <p:val>
                                            <p:strVal val="#ppt_x"/>
                                          </p:val>
                                        </p:tav>
                                        <p:tav tm="100000">
                                          <p:val>
                                            <p:strVal val="#ppt_x"/>
                                          </p:val>
                                        </p:tav>
                                      </p:tavLst>
                                    </p:anim>
                                    <p:anim calcmode="lin" valueType="num">
                                      <p:cBhvr additive="base">
                                        <p:cTn id="55" dur="500" fill="hold"/>
                                        <p:tgtEl>
                                          <p:spTgt spid="358424"/>
                                        </p:tgtEl>
                                        <p:attrNameLst>
                                          <p:attrName>ppt_y</p:attrName>
                                        </p:attrNameLst>
                                      </p:cBhvr>
                                      <p:tavLst>
                                        <p:tav tm="0">
                                          <p:val>
                                            <p:strVal val="1+#ppt_h/2"/>
                                          </p:val>
                                        </p:tav>
                                        <p:tav tm="100000">
                                          <p:val>
                                            <p:strVal val="#ppt_y"/>
                                          </p:val>
                                        </p:tav>
                                      </p:tavLst>
                                    </p:anim>
                                  </p:childTnLst>
                                </p:cTn>
                              </p:par>
                              <p:par>
                                <p:cTn id="56" presetID="2" presetClass="entr" presetSubtype="4" fill="hold" grpId="1" nodeType="withEffect">
                                  <p:stCondLst>
                                    <p:cond delay="0"/>
                                  </p:stCondLst>
                                  <p:childTnLst>
                                    <p:set>
                                      <p:cBhvr>
                                        <p:cTn id="57" dur="1" fill="hold">
                                          <p:stCondLst>
                                            <p:cond delay="0"/>
                                          </p:stCondLst>
                                        </p:cTn>
                                        <p:tgtEl>
                                          <p:spTgt spid="358425"/>
                                        </p:tgtEl>
                                        <p:attrNameLst>
                                          <p:attrName>style.visibility</p:attrName>
                                        </p:attrNameLst>
                                      </p:cBhvr>
                                      <p:to>
                                        <p:strVal val="visible"/>
                                      </p:to>
                                    </p:set>
                                    <p:anim calcmode="lin" valueType="num">
                                      <p:cBhvr additive="base">
                                        <p:cTn id="58" dur="500" fill="hold"/>
                                        <p:tgtEl>
                                          <p:spTgt spid="358425"/>
                                        </p:tgtEl>
                                        <p:attrNameLst>
                                          <p:attrName>ppt_x</p:attrName>
                                        </p:attrNameLst>
                                      </p:cBhvr>
                                      <p:tavLst>
                                        <p:tav tm="0">
                                          <p:val>
                                            <p:strVal val="#ppt_x"/>
                                          </p:val>
                                        </p:tav>
                                        <p:tav tm="100000">
                                          <p:val>
                                            <p:strVal val="#ppt_x"/>
                                          </p:val>
                                        </p:tav>
                                      </p:tavLst>
                                    </p:anim>
                                    <p:anim calcmode="lin" valueType="num">
                                      <p:cBhvr additive="base">
                                        <p:cTn id="59" dur="500" fill="hold"/>
                                        <p:tgtEl>
                                          <p:spTgt spid="358425"/>
                                        </p:tgtEl>
                                        <p:attrNameLst>
                                          <p:attrName>ppt_y</p:attrName>
                                        </p:attrNameLst>
                                      </p:cBhvr>
                                      <p:tavLst>
                                        <p:tav tm="0">
                                          <p:val>
                                            <p:strVal val="1+#ppt_h/2"/>
                                          </p:val>
                                        </p:tav>
                                        <p:tav tm="100000">
                                          <p:val>
                                            <p:strVal val="#ppt_y"/>
                                          </p:val>
                                        </p:tav>
                                      </p:tavLst>
                                    </p:anim>
                                  </p:childTnLst>
                                </p:cTn>
                              </p:par>
                              <p:par>
                                <p:cTn id="60" presetID="2" presetClass="entr" presetSubtype="4" fill="hold" grpId="1" nodeType="withEffect">
                                  <p:stCondLst>
                                    <p:cond delay="0"/>
                                  </p:stCondLst>
                                  <p:childTnLst>
                                    <p:set>
                                      <p:cBhvr>
                                        <p:cTn id="61" dur="1" fill="hold">
                                          <p:stCondLst>
                                            <p:cond delay="0"/>
                                          </p:stCondLst>
                                        </p:cTn>
                                        <p:tgtEl>
                                          <p:spTgt spid="358426"/>
                                        </p:tgtEl>
                                        <p:attrNameLst>
                                          <p:attrName>style.visibility</p:attrName>
                                        </p:attrNameLst>
                                      </p:cBhvr>
                                      <p:to>
                                        <p:strVal val="visible"/>
                                      </p:to>
                                    </p:set>
                                    <p:anim calcmode="lin" valueType="num">
                                      <p:cBhvr additive="base">
                                        <p:cTn id="62" dur="500" fill="hold"/>
                                        <p:tgtEl>
                                          <p:spTgt spid="358426"/>
                                        </p:tgtEl>
                                        <p:attrNameLst>
                                          <p:attrName>ppt_x</p:attrName>
                                        </p:attrNameLst>
                                      </p:cBhvr>
                                      <p:tavLst>
                                        <p:tav tm="0">
                                          <p:val>
                                            <p:strVal val="#ppt_x"/>
                                          </p:val>
                                        </p:tav>
                                        <p:tav tm="100000">
                                          <p:val>
                                            <p:strVal val="#ppt_x"/>
                                          </p:val>
                                        </p:tav>
                                      </p:tavLst>
                                    </p:anim>
                                    <p:anim calcmode="lin" valueType="num">
                                      <p:cBhvr additive="base">
                                        <p:cTn id="63" dur="500" fill="hold"/>
                                        <p:tgtEl>
                                          <p:spTgt spid="358426"/>
                                        </p:tgtEl>
                                        <p:attrNameLst>
                                          <p:attrName>ppt_y</p:attrName>
                                        </p:attrNameLst>
                                      </p:cBhvr>
                                      <p:tavLst>
                                        <p:tav tm="0">
                                          <p:val>
                                            <p:strVal val="1+#ppt_h/2"/>
                                          </p:val>
                                        </p:tav>
                                        <p:tav tm="100000">
                                          <p:val>
                                            <p:strVal val="#ppt_y"/>
                                          </p:val>
                                        </p:tav>
                                      </p:tavLst>
                                    </p:anim>
                                  </p:childTnLst>
                                </p:cTn>
                              </p:par>
                              <p:par>
                                <p:cTn id="64" presetID="2" presetClass="entr" presetSubtype="4" fill="hold" grpId="1" nodeType="withEffect">
                                  <p:stCondLst>
                                    <p:cond delay="0"/>
                                  </p:stCondLst>
                                  <p:childTnLst>
                                    <p:set>
                                      <p:cBhvr>
                                        <p:cTn id="65" dur="1" fill="hold">
                                          <p:stCondLst>
                                            <p:cond delay="0"/>
                                          </p:stCondLst>
                                        </p:cTn>
                                        <p:tgtEl>
                                          <p:spTgt spid="358427"/>
                                        </p:tgtEl>
                                        <p:attrNameLst>
                                          <p:attrName>style.visibility</p:attrName>
                                        </p:attrNameLst>
                                      </p:cBhvr>
                                      <p:to>
                                        <p:strVal val="visible"/>
                                      </p:to>
                                    </p:set>
                                    <p:anim calcmode="lin" valueType="num">
                                      <p:cBhvr additive="base">
                                        <p:cTn id="66" dur="500" fill="hold"/>
                                        <p:tgtEl>
                                          <p:spTgt spid="358427"/>
                                        </p:tgtEl>
                                        <p:attrNameLst>
                                          <p:attrName>ppt_x</p:attrName>
                                        </p:attrNameLst>
                                      </p:cBhvr>
                                      <p:tavLst>
                                        <p:tav tm="0">
                                          <p:val>
                                            <p:strVal val="#ppt_x"/>
                                          </p:val>
                                        </p:tav>
                                        <p:tav tm="100000">
                                          <p:val>
                                            <p:strVal val="#ppt_x"/>
                                          </p:val>
                                        </p:tav>
                                      </p:tavLst>
                                    </p:anim>
                                    <p:anim calcmode="lin" valueType="num">
                                      <p:cBhvr additive="base">
                                        <p:cTn id="67" dur="500" fill="hold"/>
                                        <p:tgtEl>
                                          <p:spTgt spid="358427"/>
                                        </p:tgtEl>
                                        <p:attrNameLst>
                                          <p:attrName>ppt_y</p:attrName>
                                        </p:attrNameLst>
                                      </p:cBhvr>
                                      <p:tavLst>
                                        <p:tav tm="0">
                                          <p:val>
                                            <p:strVal val="1+#ppt_h/2"/>
                                          </p:val>
                                        </p:tav>
                                        <p:tav tm="100000">
                                          <p:val>
                                            <p:strVal val="#ppt_y"/>
                                          </p:val>
                                        </p:tav>
                                      </p:tavLst>
                                    </p:anim>
                                  </p:childTnLst>
                                </p:cTn>
                              </p:par>
                              <p:par>
                                <p:cTn id="68" presetID="2" presetClass="entr" presetSubtype="4" fill="hold" grpId="1" nodeType="withEffect">
                                  <p:stCondLst>
                                    <p:cond delay="0"/>
                                  </p:stCondLst>
                                  <p:childTnLst>
                                    <p:set>
                                      <p:cBhvr>
                                        <p:cTn id="69" dur="1" fill="hold">
                                          <p:stCondLst>
                                            <p:cond delay="0"/>
                                          </p:stCondLst>
                                        </p:cTn>
                                        <p:tgtEl>
                                          <p:spTgt spid="358428"/>
                                        </p:tgtEl>
                                        <p:attrNameLst>
                                          <p:attrName>style.visibility</p:attrName>
                                        </p:attrNameLst>
                                      </p:cBhvr>
                                      <p:to>
                                        <p:strVal val="visible"/>
                                      </p:to>
                                    </p:set>
                                    <p:anim calcmode="lin" valueType="num">
                                      <p:cBhvr additive="base">
                                        <p:cTn id="70" dur="500" fill="hold"/>
                                        <p:tgtEl>
                                          <p:spTgt spid="358428"/>
                                        </p:tgtEl>
                                        <p:attrNameLst>
                                          <p:attrName>ppt_x</p:attrName>
                                        </p:attrNameLst>
                                      </p:cBhvr>
                                      <p:tavLst>
                                        <p:tav tm="0">
                                          <p:val>
                                            <p:strVal val="#ppt_x"/>
                                          </p:val>
                                        </p:tav>
                                        <p:tav tm="100000">
                                          <p:val>
                                            <p:strVal val="#ppt_x"/>
                                          </p:val>
                                        </p:tav>
                                      </p:tavLst>
                                    </p:anim>
                                    <p:anim calcmode="lin" valueType="num">
                                      <p:cBhvr additive="base">
                                        <p:cTn id="71" dur="500" fill="hold"/>
                                        <p:tgtEl>
                                          <p:spTgt spid="358428"/>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2" presetClass="entr" presetSubtype="4"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down)">
                                      <p:cBhvr>
                                        <p:cTn id="75" dur="10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0" presetClass="path" presetSubtype="0" fill="hold" grpId="0" nodeType="clickEffect">
                                  <p:stCondLst>
                                    <p:cond delay="0"/>
                                  </p:stCondLst>
                                  <p:childTnLst>
                                    <p:animMotion origin="layout" path="M 4.16667E-6 7.40741E-7 L 4.16667E-6 0.16736 " pathEditMode="relative" rAng="0" ptsTypes="AA">
                                      <p:cBhvr>
                                        <p:cTn id="79" dur="500" fill="hold"/>
                                        <p:tgtEl>
                                          <p:spTgt spid="358413"/>
                                        </p:tgtEl>
                                        <p:attrNameLst>
                                          <p:attrName>ppt_x</p:attrName>
                                          <p:attrName>ppt_y</p:attrName>
                                        </p:attrNameLst>
                                      </p:cBhvr>
                                      <p:rCtr x="0" y="84"/>
                                    </p:animMotion>
                                  </p:childTnLst>
                                </p:cTn>
                              </p:par>
                            </p:childTnLst>
                          </p:cTn>
                        </p:par>
                        <p:par>
                          <p:cTn id="80" fill="hold">
                            <p:stCondLst>
                              <p:cond delay="500"/>
                            </p:stCondLst>
                            <p:childTnLst>
                              <p:par>
                                <p:cTn id="81" presetID="0" presetClass="path" presetSubtype="0" fill="hold" grpId="0" nodeType="afterEffect">
                                  <p:stCondLst>
                                    <p:cond delay="0"/>
                                  </p:stCondLst>
                                  <p:childTnLst>
                                    <p:animMotion origin="layout" path="M 4.44444E-6 7.40741E-7 L -0.03924 0.22014 " pathEditMode="relative" rAng="0" ptsTypes="AA">
                                      <p:cBhvr>
                                        <p:cTn id="82" dur="500" fill="hold"/>
                                        <p:tgtEl>
                                          <p:spTgt spid="358414"/>
                                        </p:tgtEl>
                                        <p:attrNameLst>
                                          <p:attrName>ppt_x</p:attrName>
                                          <p:attrName>ppt_y</p:attrName>
                                        </p:attrNameLst>
                                      </p:cBhvr>
                                      <p:rCtr x="-20" y="110"/>
                                    </p:animMotion>
                                  </p:childTnLst>
                                </p:cTn>
                              </p:par>
                            </p:childTnLst>
                          </p:cTn>
                        </p:par>
                        <p:par>
                          <p:cTn id="83" fill="hold">
                            <p:stCondLst>
                              <p:cond delay="1000"/>
                            </p:stCondLst>
                            <p:childTnLst>
                              <p:par>
                                <p:cTn id="84" presetID="0" presetClass="path" presetSubtype="0" fill="hold" grpId="0" nodeType="afterEffect">
                                  <p:stCondLst>
                                    <p:cond delay="0"/>
                                  </p:stCondLst>
                                  <p:childTnLst>
                                    <p:animMotion origin="layout" path="M 4.72222E-6 7.40741E-7 L -0.07882 0.27199 " pathEditMode="relative" rAng="0" ptsTypes="AA">
                                      <p:cBhvr>
                                        <p:cTn id="85" dur="500" fill="hold"/>
                                        <p:tgtEl>
                                          <p:spTgt spid="358415"/>
                                        </p:tgtEl>
                                        <p:attrNameLst>
                                          <p:attrName>ppt_x</p:attrName>
                                          <p:attrName>ppt_y</p:attrName>
                                        </p:attrNameLst>
                                      </p:cBhvr>
                                      <p:rCtr x="-39" y="136"/>
                                    </p:animMotion>
                                  </p:childTnLst>
                                </p:cTn>
                              </p:par>
                            </p:childTnLst>
                          </p:cTn>
                        </p:par>
                        <p:par>
                          <p:cTn id="86" fill="hold">
                            <p:stCondLst>
                              <p:cond delay="1500"/>
                            </p:stCondLst>
                            <p:childTnLst>
                              <p:par>
                                <p:cTn id="87" presetID="0" presetClass="path" presetSubtype="0" fill="hold" grpId="0" nodeType="afterEffect">
                                  <p:stCondLst>
                                    <p:cond delay="0"/>
                                  </p:stCondLst>
                                  <p:childTnLst>
                                    <p:animMotion origin="layout" path="M -3.05556E-6 7.40741E-7 L -0.11823 0.32546 " pathEditMode="relative" rAng="0" ptsTypes="AA">
                                      <p:cBhvr>
                                        <p:cTn id="88" dur="500" fill="hold"/>
                                        <p:tgtEl>
                                          <p:spTgt spid="358416"/>
                                        </p:tgtEl>
                                        <p:attrNameLst>
                                          <p:attrName>ppt_x</p:attrName>
                                          <p:attrName>ppt_y</p:attrName>
                                        </p:attrNameLst>
                                      </p:cBhvr>
                                      <p:rCtr x="-59" y="163"/>
                                    </p:animMotion>
                                  </p:childTnLst>
                                </p:cTn>
                              </p:par>
                            </p:childTnLst>
                          </p:cTn>
                        </p:par>
                        <p:par>
                          <p:cTn id="89" fill="hold">
                            <p:stCondLst>
                              <p:cond delay="2000"/>
                            </p:stCondLst>
                            <p:childTnLst>
                              <p:par>
                                <p:cTn id="90" presetID="0" presetClass="path" presetSubtype="0" fill="hold" grpId="0" nodeType="afterEffect">
                                  <p:stCondLst>
                                    <p:cond delay="0"/>
                                  </p:stCondLst>
                                  <p:childTnLst>
                                    <p:animMotion origin="layout" path="M -4.72222E-6 7.40741E-7 L -0.11822 0.16759 " pathEditMode="relative" rAng="0" ptsTypes="AA">
                                      <p:cBhvr>
                                        <p:cTn id="91" dur="500" fill="hold"/>
                                        <p:tgtEl>
                                          <p:spTgt spid="358417"/>
                                        </p:tgtEl>
                                        <p:attrNameLst>
                                          <p:attrName>ppt_x</p:attrName>
                                          <p:attrName>ppt_y</p:attrName>
                                        </p:attrNameLst>
                                      </p:cBhvr>
                                      <p:rCtr x="-59" y="84"/>
                                    </p:animMotion>
                                  </p:childTnLst>
                                </p:cTn>
                              </p:par>
                            </p:childTnLst>
                          </p:cTn>
                        </p:par>
                        <p:par>
                          <p:cTn id="92" fill="hold">
                            <p:stCondLst>
                              <p:cond delay="2500"/>
                            </p:stCondLst>
                            <p:childTnLst>
                              <p:par>
                                <p:cTn id="93" presetID="0" presetClass="path" presetSubtype="0" fill="hold" grpId="0" nodeType="afterEffect">
                                  <p:stCondLst>
                                    <p:cond delay="0"/>
                                  </p:stCondLst>
                                  <p:childTnLst>
                                    <p:animMotion origin="layout" path="M -4.44444E-6 7.40741E-7 L -0.15781 0.21968 " pathEditMode="relative" rAng="0" ptsTypes="AA">
                                      <p:cBhvr>
                                        <p:cTn id="94" dur="500" fill="hold"/>
                                        <p:tgtEl>
                                          <p:spTgt spid="358418"/>
                                        </p:tgtEl>
                                        <p:attrNameLst>
                                          <p:attrName>ppt_x</p:attrName>
                                          <p:attrName>ppt_y</p:attrName>
                                        </p:attrNameLst>
                                      </p:cBhvr>
                                      <p:rCtr x="-79" y="110"/>
                                    </p:animMotion>
                                  </p:childTnLst>
                                </p:cTn>
                              </p:par>
                            </p:childTnLst>
                          </p:cTn>
                        </p:par>
                        <p:par>
                          <p:cTn id="95" fill="hold">
                            <p:stCondLst>
                              <p:cond delay="3000"/>
                            </p:stCondLst>
                            <p:childTnLst>
                              <p:par>
                                <p:cTn id="96" presetID="0" presetClass="path" presetSubtype="0" fill="hold" grpId="0" nodeType="afterEffect">
                                  <p:stCondLst>
                                    <p:cond delay="0"/>
                                  </p:stCondLst>
                                  <p:childTnLst>
                                    <p:animMotion origin="layout" path="M -2.22222E-6 7.40741E-7 L -0.19739 0.27199 " pathEditMode="relative" rAng="0" ptsTypes="AA">
                                      <p:cBhvr>
                                        <p:cTn id="97" dur="500" fill="hold"/>
                                        <p:tgtEl>
                                          <p:spTgt spid="358419"/>
                                        </p:tgtEl>
                                        <p:attrNameLst>
                                          <p:attrName>ppt_x</p:attrName>
                                          <p:attrName>ppt_y</p:attrName>
                                        </p:attrNameLst>
                                      </p:cBhvr>
                                      <p:rCtr x="-99" y="136"/>
                                    </p:animMotion>
                                  </p:childTnLst>
                                </p:cTn>
                              </p:par>
                            </p:childTnLst>
                          </p:cTn>
                        </p:par>
                        <p:par>
                          <p:cTn id="98" fill="hold">
                            <p:stCondLst>
                              <p:cond delay="3500"/>
                            </p:stCondLst>
                            <p:childTnLst>
                              <p:par>
                                <p:cTn id="99" presetID="0" presetClass="path" presetSubtype="0" fill="hold" grpId="0" nodeType="afterEffect">
                                  <p:stCondLst>
                                    <p:cond delay="0"/>
                                  </p:stCondLst>
                                  <p:childTnLst>
                                    <p:animMotion origin="layout" path="M -3.88889E-6 7.40741E-7 L -0.2368 0.32546 " pathEditMode="relative" rAng="0" ptsTypes="AA">
                                      <p:cBhvr>
                                        <p:cTn id="100" dur="500" fill="hold"/>
                                        <p:tgtEl>
                                          <p:spTgt spid="358420"/>
                                        </p:tgtEl>
                                        <p:attrNameLst>
                                          <p:attrName>ppt_x</p:attrName>
                                          <p:attrName>ppt_y</p:attrName>
                                        </p:attrNameLst>
                                      </p:cBhvr>
                                      <p:rCtr x="-118" y="163"/>
                                    </p:animMotion>
                                  </p:childTnLst>
                                </p:cTn>
                              </p:par>
                            </p:childTnLst>
                          </p:cTn>
                        </p:par>
                        <p:par>
                          <p:cTn id="101" fill="hold">
                            <p:stCondLst>
                              <p:cond delay="4000"/>
                            </p:stCondLst>
                            <p:childTnLst>
                              <p:par>
                                <p:cTn id="102" presetID="0" presetClass="path" presetSubtype="0" fill="hold" grpId="0" nodeType="afterEffect">
                                  <p:stCondLst>
                                    <p:cond delay="0"/>
                                  </p:stCondLst>
                                  <p:childTnLst>
                                    <p:animMotion origin="layout" path="M 1.94444E-6 7.40741E-7 L -0.23646 0.16782 " pathEditMode="relative" rAng="0" ptsTypes="AA">
                                      <p:cBhvr>
                                        <p:cTn id="103" dur="500" fill="hold"/>
                                        <p:tgtEl>
                                          <p:spTgt spid="358421"/>
                                        </p:tgtEl>
                                        <p:attrNameLst>
                                          <p:attrName>ppt_x</p:attrName>
                                          <p:attrName>ppt_y</p:attrName>
                                        </p:attrNameLst>
                                      </p:cBhvr>
                                      <p:rCtr x="-118" y="84"/>
                                    </p:animMotion>
                                  </p:childTnLst>
                                </p:cTn>
                              </p:par>
                            </p:childTnLst>
                          </p:cTn>
                        </p:par>
                        <p:par>
                          <p:cTn id="104" fill="hold">
                            <p:stCondLst>
                              <p:cond delay="4500"/>
                            </p:stCondLst>
                            <p:childTnLst>
                              <p:par>
                                <p:cTn id="105" presetID="0" presetClass="path" presetSubtype="0" fill="hold" grpId="0" nodeType="afterEffect">
                                  <p:stCondLst>
                                    <p:cond delay="0"/>
                                  </p:stCondLst>
                                  <p:childTnLst>
                                    <p:animMotion origin="layout" path="M 2.77778E-7 7.40741E-7 L -0.27552 0.22014 " pathEditMode="relative" rAng="0" ptsTypes="AA">
                                      <p:cBhvr>
                                        <p:cTn id="106" dur="500" fill="hold"/>
                                        <p:tgtEl>
                                          <p:spTgt spid="358422"/>
                                        </p:tgtEl>
                                        <p:attrNameLst>
                                          <p:attrName>ppt_x</p:attrName>
                                          <p:attrName>ppt_y</p:attrName>
                                        </p:attrNameLst>
                                      </p:cBhvr>
                                      <p:rCtr x="-138" y="110"/>
                                    </p:animMotion>
                                  </p:childTnLst>
                                </p:cTn>
                              </p:par>
                            </p:childTnLst>
                          </p:cTn>
                        </p:par>
                        <p:par>
                          <p:cTn id="107" fill="hold">
                            <p:stCondLst>
                              <p:cond delay="5000"/>
                            </p:stCondLst>
                            <p:childTnLst>
                              <p:par>
                                <p:cTn id="108" presetID="0" presetClass="path" presetSubtype="0" fill="hold" grpId="0" nodeType="afterEffect">
                                  <p:stCondLst>
                                    <p:cond delay="0"/>
                                  </p:stCondLst>
                                  <p:childTnLst>
                                    <p:animMotion origin="layout" path="M 2.5E-6 7.40741E-7 L -0.31493 0.27222 " pathEditMode="relative" rAng="0" ptsTypes="AA">
                                      <p:cBhvr>
                                        <p:cTn id="109" dur="500" fill="hold"/>
                                        <p:tgtEl>
                                          <p:spTgt spid="358423"/>
                                        </p:tgtEl>
                                        <p:attrNameLst>
                                          <p:attrName>ppt_x</p:attrName>
                                          <p:attrName>ppt_y</p:attrName>
                                        </p:attrNameLst>
                                      </p:cBhvr>
                                      <p:rCtr x="-157" y="136"/>
                                    </p:animMotion>
                                  </p:childTnLst>
                                </p:cTn>
                              </p:par>
                            </p:childTnLst>
                          </p:cTn>
                        </p:par>
                        <p:par>
                          <p:cTn id="110" fill="hold">
                            <p:stCondLst>
                              <p:cond delay="5500"/>
                            </p:stCondLst>
                            <p:childTnLst>
                              <p:par>
                                <p:cTn id="111" presetID="0" presetClass="path" presetSubtype="0" fill="hold" grpId="0" nodeType="afterEffect">
                                  <p:stCondLst>
                                    <p:cond delay="0"/>
                                  </p:stCondLst>
                                  <p:childTnLst>
                                    <p:animMotion origin="layout" path="M 2.77778E-6 7.40741E-7 L -0.35452 0.325 " pathEditMode="relative" rAng="0" ptsTypes="AA">
                                      <p:cBhvr>
                                        <p:cTn id="112" dur="500" fill="hold"/>
                                        <p:tgtEl>
                                          <p:spTgt spid="358424"/>
                                        </p:tgtEl>
                                        <p:attrNameLst>
                                          <p:attrName>ppt_x</p:attrName>
                                          <p:attrName>ppt_y</p:attrName>
                                        </p:attrNameLst>
                                      </p:cBhvr>
                                      <p:rCtr x="-177" y="162"/>
                                    </p:animMotion>
                                  </p:childTnLst>
                                </p:cTn>
                              </p:par>
                            </p:childTnLst>
                          </p:cTn>
                        </p:par>
                        <p:par>
                          <p:cTn id="113" fill="hold">
                            <p:stCondLst>
                              <p:cond delay="6000"/>
                            </p:stCondLst>
                            <p:childTnLst>
                              <p:par>
                                <p:cTn id="114" presetID="0" presetClass="path" presetSubtype="0" fill="hold" grpId="0" nodeType="afterEffect">
                                  <p:stCondLst>
                                    <p:cond delay="0"/>
                                  </p:stCondLst>
                                  <p:childTnLst>
                                    <p:animMotion origin="layout" path="M 1.11111E-6 7.40741E-7 L -0.35486 0.1669 " pathEditMode="relative" rAng="0" ptsTypes="AA">
                                      <p:cBhvr>
                                        <p:cTn id="115" dur="500" fill="hold"/>
                                        <p:tgtEl>
                                          <p:spTgt spid="358425"/>
                                        </p:tgtEl>
                                        <p:attrNameLst>
                                          <p:attrName>ppt_x</p:attrName>
                                          <p:attrName>ppt_y</p:attrName>
                                        </p:attrNameLst>
                                      </p:cBhvr>
                                      <p:rCtr x="-177" y="83"/>
                                    </p:animMotion>
                                  </p:childTnLst>
                                </p:cTn>
                              </p:par>
                            </p:childTnLst>
                          </p:cTn>
                        </p:par>
                        <p:par>
                          <p:cTn id="116" fill="hold">
                            <p:stCondLst>
                              <p:cond delay="6500"/>
                            </p:stCondLst>
                            <p:childTnLst>
                              <p:par>
                                <p:cTn id="117" presetID="0" presetClass="path" presetSubtype="0" fill="hold" grpId="0" nodeType="afterEffect">
                                  <p:stCondLst>
                                    <p:cond delay="0"/>
                                  </p:stCondLst>
                                  <p:childTnLst>
                                    <p:animMotion origin="layout" path="M -0.00017 7.40741E-7 L -0.39358 0.21991 " pathEditMode="relative" rAng="0" ptsTypes="AA">
                                      <p:cBhvr>
                                        <p:cTn id="118" dur="500" fill="hold"/>
                                        <p:tgtEl>
                                          <p:spTgt spid="358426"/>
                                        </p:tgtEl>
                                        <p:attrNameLst>
                                          <p:attrName>ppt_x</p:attrName>
                                          <p:attrName>ppt_y</p:attrName>
                                        </p:attrNameLst>
                                      </p:cBhvr>
                                      <p:rCtr x="-197" y="110"/>
                                    </p:animMotion>
                                  </p:childTnLst>
                                </p:cTn>
                              </p:par>
                            </p:childTnLst>
                          </p:cTn>
                        </p:par>
                        <p:par>
                          <p:cTn id="119" fill="hold">
                            <p:stCondLst>
                              <p:cond delay="7000"/>
                            </p:stCondLst>
                            <p:childTnLst>
                              <p:par>
                                <p:cTn id="120" presetID="0" presetClass="path" presetSubtype="0" fill="hold" grpId="0" nodeType="afterEffect">
                                  <p:stCondLst>
                                    <p:cond delay="0"/>
                                  </p:stCondLst>
                                  <p:childTnLst>
                                    <p:animMotion origin="layout" path="M 1.66667E-6 7.40741E-7 L -0.43299 0.27268 " pathEditMode="relative" rAng="0" ptsTypes="AA">
                                      <p:cBhvr>
                                        <p:cTn id="121" dur="500" fill="hold"/>
                                        <p:tgtEl>
                                          <p:spTgt spid="358427"/>
                                        </p:tgtEl>
                                        <p:attrNameLst>
                                          <p:attrName>ppt_x</p:attrName>
                                          <p:attrName>ppt_y</p:attrName>
                                        </p:attrNameLst>
                                      </p:cBhvr>
                                      <p:rCtr x="-216" y="136"/>
                                    </p:animMotion>
                                  </p:childTnLst>
                                </p:cTn>
                              </p:par>
                            </p:childTnLst>
                          </p:cTn>
                        </p:par>
                        <p:par>
                          <p:cTn id="122" fill="hold">
                            <p:stCondLst>
                              <p:cond delay="7500"/>
                            </p:stCondLst>
                            <p:childTnLst>
                              <p:par>
                                <p:cTn id="123" presetID="0" presetClass="path" presetSubtype="0" fill="hold" grpId="0" nodeType="afterEffect">
                                  <p:stCondLst>
                                    <p:cond delay="0"/>
                                  </p:stCondLst>
                                  <p:childTnLst>
                                    <p:animMotion origin="layout" path="M -2.5E-6 7.40741E-7 L -0.47239 0.325 " pathEditMode="relative" rAng="0" ptsTypes="AA">
                                      <p:cBhvr>
                                        <p:cTn id="124" dur="500" fill="hold"/>
                                        <p:tgtEl>
                                          <p:spTgt spid="358428"/>
                                        </p:tgtEl>
                                        <p:attrNameLst>
                                          <p:attrName>ppt_x</p:attrName>
                                          <p:attrName>ppt_y</p:attrName>
                                        </p:attrNameLst>
                                      </p:cBhvr>
                                      <p:rCtr x="-236" y="162"/>
                                    </p:animMotion>
                                  </p:childTnLst>
                                </p:cTn>
                              </p:par>
                            </p:childTnLst>
                          </p:cTn>
                        </p:par>
                        <p:par>
                          <p:cTn id="125" fill="hold">
                            <p:stCondLst>
                              <p:cond delay="8000"/>
                            </p:stCondLst>
                            <p:childTnLst>
                              <p:par>
                                <p:cTn id="126" presetID="9" presetClass="entr" presetSubtype="0"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dissolve">
                                      <p:cBhvr>
                                        <p:cTn id="128" dur="500"/>
                                        <p:tgtEl>
                                          <p:spTgt spid="39"/>
                                        </p:tgtEl>
                                      </p:cBhvr>
                                    </p:animEffect>
                                  </p:childTnLst>
                                </p:cTn>
                              </p:par>
                              <p:par>
                                <p:cTn id="129" presetID="9" presetClass="entr" presetSubtype="0" fill="hold" nodeType="withEffect">
                                  <p:stCondLst>
                                    <p:cond delay="0"/>
                                  </p:stCondLst>
                                  <p:childTnLst>
                                    <p:set>
                                      <p:cBhvr>
                                        <p:cTn id="130" dur="1" fill="hold">
                                          <p:stCondLst>
                                            <p:cond delay="0"/>
                                          </p:stCondLst>
                                        </p:cTn>
                                        <p:tgtEl>
                                          <p:spTgt spid="358446"/>
                                        </p:tgtEl>
                                        <p:attrNameLst>
                                          <p:attrName>style.visibility</p:attrName>
                                        </p:attrNameLst>
                                      </p:cBhvr>
                                      <p:to>
                                        <p:strVal val="visible"/>
                                      </p:to>
                                    </p:set>
                                    <p:animEffect transition="in" filter="dissolve">
                                      <p:cBhvr>
                                        <p:cTn id="131" dur="500"/>
                                        <p:tgtEl>
                                          <p:spTgt spid="358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2" grpId="0" animBg="1"/>
      <p:bldP spid="358413" grpId="0" animBg="1"/>
      <p:bldP spid="358413" grpId="1" animBg="1"/>
      <p:bldP spid="358414" grpId="0" animBg="1"/>
      <p:bldP spid="358414" grpId="1" animBg="1"/>
      <p:bldP spid="358415" grpId="0" animBg="1"/>
      <p:bldP spid="358415" grpId="1" animBg="1"/>
      <p:bldP spid="358416" grpId="0" animBg="1"/>
      <p:bldP spid="358416" grpId="1" animBg="1"/>
      <p:bldP spid="358417" grpId="0" animBg="1"/>
      <p:bldP spid="358417" grpId="1" animBg="1"/>
      <p:bldP spid="358418" grpId="0" animBg="1"/>
      <p:bldP spid="358418" grpId="1" animBg="1"/>
      <p:bldP spid="358419" grpId="0" animBg="1"/>
      <p:bldP spid="358419" grpId="1" animBg="1"/>
      <p:bldP spid="358420" grpId="0" animBg="1"/>
      <p:bldP spid="358420" grpId="1" animBg="1"/>
      <p:bldP spid="358421" grpId="0" animBg="1"/>
      <p:bldP spid="358421" grpId="1" animBg="1"/>
      <p:bldP spid="358422" grpId="0" animBg="1"/>
      <p:bldP spid="358422" grpId="1" animBg="1"/>
      <p:bldP spid="358423" grpId="0" animBg="1"/>
      <p:bldP spid="358423" grpId="1" animBg="1"/>
      <p:bldP spid="358424" grpId="0" animBg="1"/>
      <p:bldP spid="358424" grpId="1" animBg="1"/>
      <p:bldP spid="358425" grpId="0" animBg="1"/>
      <p:bldP spid="358425" grpId="1" animBg="1"/>
      <p:bldP spid="358426" grpId="0" animBg="1"/>
      <p:bldP spid="358426" grpId="1" animBg="1"/>
      <p:bldP spid="358427" grpId="0" animBg="1"/>
      <p:bldP spid="358427" grpId="1" animBg="1"/>
      <p:bldP spid="358428" grpId="0" animBg="1"/>
      <p:bldP spid="358428" grpId="1" animBg="1"/>
      <p:bldP spid="3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latin typeface="黑体" panose="02010609060101010101" pitchFamily="49" charset="-122"/>
              </a:rPr>
              <a:t>解密算法</a:t>
            </a:r>
            <a:endParaRPr lang="en-US" altLang="zh-CN" dirty="0"/>
          </a:p>
          <a:p>
            <a:pPr marL="514350" indent="-514350">
              <a:buClr>
                <a:schemeClr val="bg1">
                  <a:lumMod val="60000"/>
                  <a:lumOff val="40000"/>
                </a:schemeClr>
              </a:buClr>
              <a:buFont typeface="+mj-ea"/>
              <a:buAutoNum type="circleNumDbPlain" startAt="2"/>
            </a:pPr>
            <a:r>
              <a:rPr lang="zh-CN" altLang="en-US" sz="2800" dirty="0"/>
              <a:t>轮密钥加</a:t>
            </a:r>
            <a:r>
              <a:rPr lang="en-US" altLang="zh-CN" sz="2800" dirty="0" err="1"/>
              <a:t>AddRoundKey</a:t>
            </a:r>
            <a:endParaRPr lang="en-US" altLang="zh-CN" sz="2800" dirty="0"/>
          </a:p>
          <a:p>
            <a:pPr lvl="1"/>
            <a:r>
              <a:rPr lang="en-US" altLang="zh-CN" sz="2400" dirty="0"/>
              <a:t>state</a:t>
            </a:r>
            <a:r>
              <a:rPr lang="zh-CN" altLang="en-US" sz="2400" dirty="0"/>
              <a:t>与轮密钥按字节逐比特异或</a:t>
            </a:r>
            <a:endParaRPr lang="zh-CN" altLang="en-US" sz="2400" dirty="0"/>
          </a:p>
        </p:txBody>
      </p:sp>
      <p:graphicFrame>
        <p:nvGraphicFramePr>
          <p:cNvPr id="360460" name="Group 12"/>
          <p:cNvGraphicFramePr>
            <a:graphicFrameLocks noGrp="1"/>
          </p:cNvGraphicFramePr>
          <p:nvPr/>
        </p:nvGraphicFramePr>
        <p:xfrm>
          <a:off x="391344" y="3601272"/>
          <a:ext cx="2268538" cy="1905002"/>
        </p:xfrm>
        <a:graphic>
          <a:graphicData uri="http://schemas.openxmlformats.org/drawingml/2006/table">
            <a:tbl>
              <a:tblPr>
                <a:tableStyleId>{18603FDC-E32A-4AB5-989C-0864C3EAD2B8}</a:tableStyleId>
              </a:tblPr>
              <a:tblGrid>
                <a:gridCol w="568325"/>
                <a:gridCol w="566738"/>
                <a:gridCol w="557212"/>
                <a:gridCol w="576263"/>
              </a:tblGrid>
              <a:tr h="4714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0,0</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1,0</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2,0</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810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3,0</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3,3</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bl>
          </a:graphicData>
        </a:graphic>
      </p:graphicFrame>
      <p:grpSp>
        <p:nvGrpSpPr>
          <p:cNvPr id="2" name="Group 39"/>
          <p:cNvGrpSpPr/>
          <p:nvPr/>
        </p:nvGrpSpPr>
        <p:grpSpPr bwMode="auto">
          <a:xfrm>
            <a:off x="2874194" y="4352160"/>
            <a:ext cx="360363" cy="358775"/>
            <a:chOff x="1927" y="2047"/>
            <a:chExt cx="227" cy="226"/>
          </a:xfrm>
        </p:grpSpPr>
        <p:sp>
          <p:nvSpPr>
            <p:cNvPr id="360488" name="Oval 40"/>
            <p:cNvSpPr>
              <a:spLocks noChangeArrowheads="1"/>
            </p:cNvSpPr>
            <p:nvPr/>
          </p:nvSpPr>
          <p:spPr bwMode="auto">
            <a:xfrm>
              <a:off x="1927" y="2047"/>
              <a:ext cx="227" cy="226"/>
            </a:xfrm>
            <a:prstGeom prst="ellipse">
              <a:avLst/>
            </a:prstGeom>
            <a:noFill/>
            <a:ln w="19050">
              <a:solidFill>
                <a:schemeClr val="tx1"/>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3" name="Group 41"/>
            <p:cNvGrpSpPr/>
            <p:nvPr/>
          </p:nvGrpSpPr>
          <p:grpSpPr bwMode="auto">
            <a:xfrm>
              <a:off x="1983" y="2103"/>
              <a:ext cx="114" cy="114"/>
              <a:chOff x="1927" y="2750"/>
              <a:chExt cx="114" cy="114"/>
            </a:xfrm>
          </p:grpSpPr>
          <p:sp>
            <p:nvSpPr>
              <p:cNvPr id="360490" name="Line 42"/>
              <p:cNvSpPr>
                <a:spLocks noChangeShapeType="1"/>
              </p:cNvSpPr>
              <p:nvPr/>
            </p:nvSpPr>
            <p:spPr bwMode="auto">
              <a:xfrm>
                <a:off x="1927" y="2807"/>
                <a:ext cx="114"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491" name="Line 43"/>
              <p:cNvSpPr>
                <a:spLocks noChangeShapeType="1"/>
              </p:cNvSpPr>
              <p:nvPr/>
            </p:nvSpPr>
            <p:spPr bwMode="auto">
              <a:xfrm rot="5400000" flipH="1">
                <a:off x="1927" y="2807"/>
                <a:ext cx="114"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grpSp>
      <p:graphicFrame>
        <p:nvGraphicFramePr>
          <p:cNvPr id="360572" name="Group 124"/>
          <p:cNvGraphicFramePr>
            <a:graphicFrameLocks noGrp="1"/>
          </p:cNvGraphicFramePr>
          <p:nvPr/>
        </p:nvGraphicFramePr>
        <p:xfrm>
          <a:off x="3450457" y="3594922"/>
          <a:ext cx="2351087" cy="1908175"/>
        </p:xfrm>
        <a:graphic>
          <a:graphicData uri="http://schemas.openxmlformats.org/drawingml/2006/table">
            <a:tbl>
              <a:tblPr/>
              <a:tblGrid>
                <a:gridCol w="522287"/>
                <a:gridCol w="609600"/>
                <a:gridCol w="609600"/>
                <a:gridCol w="609600"/>
              </a:tblGrid>
              <a:tr h="190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err="1">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err="1">
                          <a:ln>
                            <a:noFill/>
                          </a:ln>
                          <a:solidFill>
                            <a:schemeClr val="tx1"/>
                          </a:solidFill>
                          <a:effectLst/>
                          <a:latin typeface="Times New Roman" panose="02020603050405020304" pitchFamily="18" charset="0"/>
                          <a:ea typeface="Arial Unicode MS" pitchFamily="34" charset="-122"/>
                          <a:cs typeface="Arial Unicode MS" pitchFamily="34" charset="-122"/>
                        </a:rPr>
                        <a:t>l</a:t>
                      </a:r>
                      <a:endPar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1</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pSp>
        <p:nvGrpSpPr>
          <p:cNvPr id="4" name="Group 56"/>
          <p:cNvGrpSpPr/>
          <p:nvPr/>
        </p:nvGrpSpPr>
        <p:grpSpPr bwMode="auto">
          <a:xfrm>
            <a:off x="5934894" y="4477572"/>
            <a:ext cx="287338" cy="107950"/>
            <a:chOff x="2971" y="3067"/>
            <a:chExt cx="181" cy="68"/>
          </a:xfrm>
        </p:grpSpPr>
        <p:sp>
          <p:nvSpPr>
            <p:cNvPr id="360505" name="Line 57"/>
            <p:cNvSpPr>
              <a:spLocks noChangeShapeType="1"/>
            </p:cNvSpPr>
            <p:nvPr/>
          </p:nvSpPr>
          <p:spPr bwMode="auto">
            <a:xfrm>
              <a:off x="2971" y="3067"/>
              <a:ext cx="181"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506" name="Line 58"/>
            <p:cNvSpPr>
              <a:spLocks noChangeShapeType="1"/>
            </p:cNvSpPr>
            <p:nvPr/>
          </p:nvSpPr>
          <p:spPr bwMode="auto">
            <a:xfrm>
              <a:off x="2971" y="3135"/>
              <a:ext cx="181"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graphicFrame>
        <p:nvGraphicFramePr>
          <p:cNvPr id="360579" name="Group 131"/>
          <p:cNvGraphicFramePr>
            <a:graphicFrameLocks noGrp="1"/>
          </p:cNvGraphicFramePr>
          <p:nvPr/>
        </p:nvGraphicFramePr>
        <p:xfrm>
          <a:off x="6439719" y="3594922"/>
          <a:ext cx="2376488" cy="1908177"/>
        </p:xfrm>
        <a:graphic>
          <a:graphicData uri="http://schemas.openxmlformats.org/drawingml/2006/table">
            <a:tbl>
              <a:tblPr/>
              <a:tblGrid>
                <a:gridCol w="595313"/>
                <a:gridCol w="593725"/>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0,0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0,3</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1,0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1,3</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2,0</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2,3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3,0</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3,3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60534" name="Group 86"/>
          <p:cNvGraphicFramePr>
            <a:graphicFrameLocks noGrp="1"/>
          </p:cNvGraphicFramePr>
          <p:nvPr/>
        </p:nvGraphicFramePr>
        <p:xfrm>
          <a:off x="1146994" y="3269485"/>
          <a:ext cx="755650" cy="2541589"/>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88</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5A</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30</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8D</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360552" name="Group 104"/>
          <p:cNvGraphicFramePr>
            <a:graphicFrameLocks noGrp="1"/>
          </p:cNvGraphicFramePr>
          <p:nvPr/>
        </p:nvGraphicFramePr>
        <p:xfrm>
          <a:off x="7266807" y="3271072"/>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A0</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F4</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E2</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2B</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sp>
        <p:nvSpPr>
          <p:cNvPr id="360564" name="Text Box 116"/>
          <p:cNvSpPr txBox="1">
            <a:spLocks noChangeArrowheads="1"/>
          </p:cNvSpPr>
          <p:nvPr/>
        </p:nvSpPr>
        <p:spPr bwMode="auto">
          <a:xfrm>
            <a:off x="4326753" y="5805399"/>
            <a:ext cx="3614787" cy="461665"/>
          </a:xfrm>
          <a:prstGeom prst="rect">
            <a:avLst/>
          </a:prstGeom>
          <a:noFill/>
          <a:ln w="9525">
            <a:noFill/>
            <a:miter lim="800000"/>
          </a:ln>
          <a:effectLst/>
        </p:spPr>
        <p:txBody>
          <a:bodyPr wrap="square">
            <a:spAutoFit/>
          </a:bodyPr>
          <a:lstStyle/>
          <a:p>
            <a:pPr algn="ctr">
              <a:spcBef>
                <a:spcPct val="50000"/>
              </a:spcBef>
              <a:defRPr/>
            </a:pPr>
            <a:r>
              <a:rPr lang="en-US" altLang="zh-CN" sz="2400" i="1" u="none" dirty="0">
                <a:solidFill>
                  <a:schemeClr val="accent4">
                    <a:lumMod val="10000"/>
                  </a:schemeClr>
                </a:solidFill>
                <a:ea typeface="Arial Unicode MS" pitchFamily="34" charset="-122"/>
                <a:cs typeface="Arial Unicode MS" pitchFamily="34" charset="-122"/>
              </a:rPr>
              <a:t>l =</a:t>
            </a:r>
            <a:r>
              <a:rPr lang="en-US" altLang="zh-CN" sz="2400" u="none" dirty="0">
                <a:solidFill>
                  <a:schemeClr val="accent4">
                    <a:lumMod val="10000"/>
                  </a:schemeClr>
                </a:solidFill>
                <a:ea typeface="Arial Unicode MS" pitchFamily="34" charset="-122"/>
                <a:cs typeface="Arial Unicode MS" pitchFamily="34" charset="-122"/>
              </a:rPr>
              <a:t>4</a:t>
            </a:r>
            <a:r>
              <a:rPr lang="en-US" altLang="zh-CN" sz="2400" i="1" u="none" dirty="0">
                <a:solidFill>
                  <a:schemeClr val="accent4">
                    <a:lumMod val="10000"/>
                  </a:schemeClr>
                </a:solidFill>
                <a:ea typeface="Arial Unicode MS" pitchFamily="34" charset="-122"/>
                <a:cs typeface="Arial Unicode MS" pitchFamily="34" charset="-122"/>
              </a:rPr>
              <a:t>r </a:t>
            </a:r>
            <a:r>
              <a:rPr lang="zh-CN" altLang="en-US" sz="2400" u="none" dirty="0">
                <a:solidFill>
                  <a:schemeClr val="accent4">
                    <a:lumMod val="10000"/>
                  </a:schemeClr>
                </a:solidFill>
                <a:ea typeface="宋体" panose="02010600030101010101" pitchFamily="2" charset="-122"/>
              </a:rPr>
              <a:t>（</a:t>
            </a: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r </a:t>
            </a:r>
            <a:r>
              <a:rPr lang="en-US" altLang="zh-CN" sz="2400" u="none" dirty="0">
                <a:solidFill>
                  <a:schemeClr val="accent4">
                    <a:lumMod val="10000"/>
                  </a:schemeClr>
                </a:solidFill>
                <a:ea typeface="宋体" panose="02010600030101010101" pitchFamily="2" charset="-122"/>
              </a:rPr>
              <a:t>≤ </a:t>
            </a:r>
            <a:r>
              <a:rPr lang="en-US" altLang="zh-CN" sz="2400" i="1" u="none" dirty="0">
                <a:solidFill>
                  <a:schemeClr val="accent4">
                    <a:lumMod val="10000"/>
                  </a:schemeClr>
                </a:solidFill>
                <a:ea typeface="宋体" panose="02010600030101010101" pitchFamily="2" charset="-122"/>
              </a:rPr>
              <a:t>N</a:t>
            </a:r>
            <a:r>
              <a:rPr lang="en-US" altLang="zh-CN" sz="2400" i="1" u="none" baseline="-25000" dirty="0">
                <a:solidFill>
                  <a:schemeClr val="accent4">
                    <a:lumMod val="10000"/>
                  </a:schemeClr>
                </a:solidFill>
                <a:ea typeface="宋体" panose="02010600030101010101" pitchFamily="2" charset="-122"/>
              </a:rPr>
              <a:t>r</a:t>
            </a:r>
            <a:r>
              <a:rPr lang="zh-CN" altLang="en-US" sz="2400" u="none" baseline="-25000" dirty="0">
                <a:solidFill>
                  <a:schemeClr val="accent4">
                    <a:lumMod val="10000"/>
                  </a:schemeClr>
                </a:solidFill>
                <a:ea typeface="宋体" panose="02010600030101010101" pitchFamily="2" charset="-122"/>
              </a:rPr>
              <a:t>，</a:t>
            </a:r>
            <a:r>
              <a:rPr lang="en-US" altLang="zh-CN" sz="2400" i="1" u="none" dirty="0">
                <a:solidFill>
                  <a:schemeClr val="accent4">
                    <a:lumMod val="10000"/>
                  </a:schemeClr>
                </a:solidFill>
                <a:ea typeface="宋体" panose="02010600030101010101" pitchFamily="2" charset="-122"/>
              </a:rPr>
              <a:t>N</a:t>
            </a:r>
            <a:r>
              <a:rPr lang="en-US" altLang="zh-CN" sz="2400" i="1" u="none" baseline="-25000" dirty="0">
                <a:solidFill>
                  <a:schemeClr val="accent4">
                    <a:lumMod val="10000"/>
                  </a:schemeClr>
                </a:solidFill>
                <a:ea typeface="宋体" panose="02010600030101010101" pitchFamily="2" charset="-122"/>
              </a:rPr>
              <a:t>r </a:t>
            </a:r>
            <a:r>
              <a:rPr lang="zh-CN" altLang="en-US" sz="2400" u="none" dirty="0">
                <a:solidFill>
                  <a:schemeClr val="accent4">
                    <a:lumMod val="10000"/>
                  </a:schemeClr>
                </a:solidFill>
                <a:ea typeface="宋体" panose="02010600030101010101" pitchFamily="2" charset="-122"/>
              </a:rPr>
              <a:t>轮数）</a:t>
            </a:r>
            <a:endParaRPr lang="en-US" altLang="zh-CN" sz="2400" u="none" dirty="0" err="1">
              <a:solidFill>
                <a:schemeClr val="accent4">
                  <a:lumMod val="10000"/>
                </a:schemeClr>
              </a:solidFill>
              <a:ea typeface="宋体" panose="02010600030101010101" pitchFamily="2" charset="-122"/>
            </a:endParaRPr>
          </a:p>
        </p:txBody>
      </p:sp>
      <p:sp>
        <p:nvSpPr>
          <p:cNvPr id="360565" name="Line 117"/>
          <p:cNvSpPr>
            <a:spLocks noChangeShapeType="1"/>
          </p:cNvSpPr>
          <p:nvPr/>
        </p:nvSpPr>
        <p:spPr bwMode="auto">
          <a:xfrm flipV="1">
            <a:off x="1939157" y="3883847"/>
            <a:ext cx="2232025" cy="647700"/>
          </a:xfrm>
          <a:prstGeom prst="line">
            <a:avLst/>
          </a:prstGeom>
          <a:noFill/>
          <a:ln w="38100">
            <a:solidFill>
              <a:srgbClr val="FF0000"/>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566" name="Line 118"/>
          <p:cNvSpPr>
            <a:spLocks noChangeShapeType="1"/>
          </p:cNvSpPr>
          <p:nvPr/>
        </p:nvSpPr>
        <p:spPr bwMode="auto">
          <a:xfrm>
            <a:off x="4998269" y="3918772"/>
            <a:ext cx="2268538" cy="612775"/>
          </a:xfrm>
          <a:prstGeom prst="line">
            <a:avLst/>
          </a:prstGeom>
          <a:noFill/>
          <a:ln w="38100">
            <a:solidFill>
              <a:srgbClr val="FF0000"/>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3" name="Rectangle 126"/>
          <p:cNvSpPr>
            <a:spLocks noChangeArrowheads="1"/>
          </p:cNvSpPr>
          <p:nvPr/>
        </p:nvSpPr>
        <p:spPr bwMode="auto">
          <a:xfrm>
            <a:off x="2647155" y="5805399"/>
            <a:ext cx="1387494" cy="461665"/>
          </a:xfrm>
          <a:prstGeom prst="rect">
            <a:avLst/>
          </a:prstGeom>
          <a:noFill/>
          <a:ln w="9525">
            <a:noFill/>
            <a:miter lim="800000"/>
          </a:ln>
          <a:effectLst/>
        </p:spPr>
        <p:txBody>
          <a:bodyPr wrap="square">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≤3</a:t>
            </a:r>
            <a:endParaRPr lang="en-US" altLang="zh-CN" sz="2400" i="1" u="none" baseline="-25000" dirty="0">
              <a:solidFill>
                <a:schemeClr val="accent4">
                  <a:lumMod val="10000"/>
                </a:schemeClr>
              </a:solidFill>
              <a:ea typeface="宋体" panose="02010600030101010101" pitchFamily="2" charset="-122"/>
            </a:endParaRPr>
          </a:p>
        </p:txBody>
      </p:sp>
      <p:sp>
        <p:nvSpPr>
          <p:cNvPr id="28" name="矩形 27"/>
          <p:cNvSpPr/>
          <p:nvPr/>
        </p:nvSpPr>
        <p:spPr>
          <a:xfrm>
            <a:off x="2876422" y="4270642"/>
            <a:ext cx="391454" cy="584775"/>
          </a:xfrm>
          <a:prstGeom prst="rect">
            <a:avLst/>
          </a:prstGeom>
        </p:spPr>
        <p:txBody>
          <a:bodyPr wrap="none">
            <a:spAutoFit/>
          </a:bodyPr>
          <a:lstStyle/>
          <a:p>
            <a:r>
              <a:rPr lang="en-US" altLang="zh-CN" sz="3200" u="none" dirty="0">
                <a:solidFill>
                  <a:schemeClr val="accent4">
                    <a:lumMod val="10000"/>
                  </a:schemeClr>
                </a:solidFill>
                <a:latin typeface="黑体" panose="02010609060101010101" pitchFamily="49" charset="-122"/>
                <a:ea typeface="黑体" panose="02010609060101010101" pitchFamily="49" charset="-122"/>
              </a:rPr>
              <a:t>+</a:t>
            </a:r>
            <a:endParaRPr lang="zh-CN" altLang="en-US" sz="3200" u="none" dirty="0">
              <a:latin typeface="黑体" panose="02010609060101010101" pitchFamily="49" charset="-122"/>
              <a:ea typeface="黑体" panose="02010609060101010101" pitchFamily="49" charset="-122"/>
            </a:endParaRPr>
          </a:p>
        </p:txBody>
      </p:sp>
      <p:sp>
        <p:nvSpPr>
          <p:cNvPr id="29" name="矩形 28"/>
          <p:cNvSpPr/>
          <p:nvPr/>
        </p:nvSpPr>
        <p:spPr>
          <a:xfrm>
            <a:off x="5916264" y="4271209"/>
            <a:ext cx="418704" cy="584775"/>
          </a:xfrm>
          <a:prstGeom prst="rect">
            <a:avLst/>
          </a:prstGeom>
        </p:spPr>
        <p:txBody>
          <a:bodyPr wrap="square">
            <a:spAutoFit/>
          </a:bodyPr>
          <a:lstStyle/>
          <a:p>
            <a:r>
              <a:rPr lang="en-US" altLang="zh-CN" sz="3200" u="none" dirty="0">
                <a:solidFill>
                  <a:schemeClr val="accent4">
                    <a:lumMod val="10000"/>
                  </a:schemeClr>
                </a:solidFill>
                <a:ea typeface="黑体" panose="02010609060101010101" pitchFamily="49" charset="-122"/>
              </a:rPr>
              <a:t>=</a:t>
            </a:r>
            <a:endParaRPr lang="zh-CN" altLang="en-US" sz="3200" u="none" dirty="0">
              <a:solidFill>
                <a:schemeClr val="accent4">
                  <a:lumMod val="10000"/>
                </a:schemeClr>
              </a:solidFill>
              <a:ea typeface="黑体" panose="02010609060101010101" pitchFamily="49" charset="-122"/>
            </a:endParaRPr>
          </a:p>
        </p:txBody>
      </p:sp>
      <p:graphicFrame>
        <p:nvGraphicFramePr>
          <p:cNvPr id="25" name="Group 86"/>
          <p:cNvGraphicFramePr>
            <a:graphicFrameLocks noGrp="1"/>
          </p:cNvGraphicFramePr>
          <p:nvPr/>
        </p:nvGraphicFramePr>
        <p:xfrm>
          <a:off x="4217214" y="3299679"/>
          <a:ext cx="755650" cy="2541589"/>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28</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AE</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D2</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A6</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0534"/>
                                        </p:tgtEl>
                                        <p:attrNameLst>
                                          <p:attrName>style.visibility</p:attrName>
                                        </p:attrNameLst>
                                      </p:cBhvr>
                                      <p:to>
                                        <p:strVal val="visible"/>
                                      </p:to>
                                    </p:set>
                                    <p:anim calcmode="lin" valueType="num">
                                      <p:cBhvr>
                                        <p:cTn id="7" dur="1000" fill="hold"/>
                                        <p:tgtEl>
                                          <p:spTgt spid="360534"/>
                                        </p:tgtEl>
                                        <p:attrNameLst>
                                          <p:attrName>ppt_w</p:attrName>
                                        </p:attrNameLst>
                                      </p:cBhvr>
                                      <p:tavLst>
                                        <p:tav tm="0">
                                          <p:val>
                                            <p:fltVal val="0"/>
                                          </p:val>
                                        </p:tav>
                                        <p:tav tm="100000">
                                          <p:val>
                                            <p:strVal val="#ppt_w"/>
                                          </p:val>
                                        </p:tav>
                                      </p:tavLst>
                                    </p:anim>
                                    <p:anim calcmode="lin" valueType="num">
                                      <p:cBhvr>
                                        <p:cTn id="8" dur="1000" fill="hold"/>
                                        <p:tgtEl>
                                          <p:spTgt spid="360534"/>
                                        </p:tgtEl>
                                        <p:attrNameLst>
                                          <p:attrName>ppt_h</p:attrName>
                                        </p:attrNameLst>
                                      </p:cBhvr>
                                      <p:tavLst>
                                        <p:tav tm="0">
                                          <p:val>
                                            <p:fltVal val="0"/>
                                          </p:val>
                                        </p:tav>
                                        <p:tav tm="100000">
                                          <p:val>
                                            <p:strVal val="#ppt_h"/>
                                          </p:val>
                                        </p:tav>
                                      </p:tavLst>
                                    </p:anim>
                                    <p:animEffect transition="in" filter="fade">
                                      <p:cBhvr>
                                        <p:cTn id="9" dur="1000"/>
                                        <p:tgtEl>
                                          <p:spTgt spid="360534"/>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60565"/>
                                        </p:tgtEl>
                                        <p:attrNameLst>
                                          <p:attrName>style.visibility</p:attrName>
                                        </p:attrNameLst>
                                      </p:cBhvr>
                                      <p:to>
                                        <p:strVal val="visible"/>
                                      </p:to>
                                    </p:set>
                                    <p:animEffect transition="in" filter="wipe(left)">
                                      <p:cBhvr>
                                        <p:cTn id="13" dur="1000"/>
                                        <p:tgtEl>
                                          <p:spTgt spid="360565"/>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Effect transition="in" filter="fade">
                                      <p:cBhvr>
                                        <p:cTn id="19" dur="1000"/>
                                        <p:tgtEl>
                                          <p:spTgt spid="25"/>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360566"/>
                                        </p:tgtEl>
                                        <p:attrNameLst>
                                          <p:attrName>style.visibility</p:attrName>
                                        </p:attrNameLst>
                                      </p:cBhvr>
                                      <p:to>
                                        <p:strVal val="visible"/>
                                      </p:to>
                                    </p:set>
                                    <p:animEffect transition="in" filter="wipe(left)">
                                      <p:cBhvr>
                                        <p:cTn id="23" dur="1000"/>
                                        <p:tgtEl>
                                          <p:spTgt spid="360566"/>
                                        </p:tgtEl>
                                      </p:cBhvr>
                                    </p:animEffect>
                                  </p:childTnLst>
                                </p:cTn>
                              </p:par>
                            </p:childTnLst>
                          </p:cTn>
                        </p:par>
                        <p:par>
                          <p:cTn id="24" fill="hold">
                            <p:stCondLst>
                              <p:cond delay="4000"/>
                            </p:stCondLst>
                            <p:childTnLst>
                              <p:par>
                                <p:cTn id="25" presetID="53" presetClass="entr" presetSubtype="16" fill="hold" nodeType="afterEffect">
                                  <p:stCondLst>
                                    <p:cond delay="0"/>
                                  </p:stCondLst>
                                  <p:childTnLst>
                                    <p:set>
                                      <p:cBhvr>
                                        <p:cTn id="26" dur="1" fill="hold">
                                          <p:stCondLst>
                                            <p:cond delay="0"/>
                                          </p:stCondLst>
                                        </p:cTn>
                                        <p:tgtEl>
                                          <p:spTgt spid="360552"/>
                                        </p:tgtEl>
                                        <p:attrNameLst>
                                          <p:attrName>style.visibility</p:attrName>
                                        </p:attrNameLst>
                                      </p:cBhvr>
                                      <p:to>
                                        <p:strVal val="visible"/>
                                      </p:to>
                                    </p:set>
                                    <p:anim calcmode="lin" valueType="num">
                                      <p:cBhvr>
                                        <p:cTn id="27" dur="1000" fill="hold"/>
                                        <p:tgtEl>
                                          <p:spTgt spid="360552"/>
                                        </p:tgtEl>
                                        <p:attrNameLst>
                                          <p:attrName>ppt_w</p:attrName>
                                        </p:attrNameLst>
                                      </p:cBhvr>
                                      <p:tavLst>
                                        <p:tav tm="0">
                                          <p:val>
                                            <p:fltVal val="0"/>
                                          </p:val>
                                        </p:tav>
                                        <p:tav tm="100000">
                                          <p:val>
                                            <p:strVal val="#ppt_w"/>
                                          </p:val>
                                        </p:tav>
                                      </p:tavLst>
                                    </p:anim>
                                    <p:anim calcmode="lin" valueType="num">
                                      <p:cBhvr>
                                        <p:cTn id="28" dur="1000" fill="hold"/>
                                        <p:tgtEl>
                                          <p:spTgt spid="360552"/>
                                        </p:tgtEl>
                                        <p:attrNameLst>
                                          <p:attrName>ppt_h</p:attrName>
                                        </p:attrNameLst>
                                      </p:cBhvr>
                                      <p:tavLst>
                                        <p:tav tm="0">
                                          <p:val>
                                            <p:fltVal val="0"/>
                                          </p:val>
                                        </p:tav>
                                        <p:tav tm="100000">
                                          <p:val>
                                            <p:strVal val="#ppt_h"/>
                                          </p:val>
                                        </p:tav>
                                      </p:tavLst>
                                    </p:anim>
                                    <p:animEffect transition="in" filter="fade">
                                      <p:cBhvr>
                                        <p:cTn id="29" dur="1000"/>
                                        <p:tgtEl>
                                          <p:spTgt spid="360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latin typeface="黑体" panose="02010609060101010101" pitchFamily="49" charset="-122"/>
              </a:rPr>
              <a:t>解密算法</a:t>
            </a:r>
            <a:endParaRPr lang="en-US" altLang="zh-CN" dirty="0">
              <a:solidFill>
                <a:srgbClr val="FF0000"/>
              </a:solidFill>
            </a:endParaRPr>
          </a:p>
          <a:p>
            <a:pPr marL="514350" indent="-514350">
              <a:lnSpc>
                <a:spcPct val="100000"/>
              </a:lnSpc>
              <a:buClr>
                <a:schemeClr val="bg1">
                  <a:lumMod val="60000"/>
                  <a:lumOff val="40000"/>
                </a:schemeClr>
              </a:buClr>
              <a:buFont typeface="+mj-ea"/>
              <a:buAutoNum type="circleNumDbPlain" startAt="3"/>
            </a:pPr>
            <a:r>
              <a:rPr lang="en-US" altLang="zh-CN" sz="2800" dirty="0"/>
              <a:t>Nr-1</a:t>
            </a:r>
            <a:r>
              <a:rPr lang="zh-CN" altLang="en-US" sz="2800" dirty="0"/>
              <a:t>轮迭代</a:t>
            </a:r>
            <a:endParaRPr lang="zh-CN" altLang="en-US" sz="2800" dirty="0"/>
          </a:p>
          <a:p>
            <a:pPr marL="532130" lvl="1" indent="-259080">
              <a:lnSpc>
                <a:spcPct val="100000"/>
              </a:lnSpc>
            </a:pPr>
            <a:r>
              <a:rPr lang="zh-CN" altLang="en-US" sz="2400" dirty="0"/>
              <a:t>逆行移位</a:t>
            </a:r>
            <a:r>
              <a:rPr lang="en-US" altLang="zh-CN" sz="2400" dirty="0"/>
              <a:t>(</a:t>
            </a:r>
            <a:r>
              <a:rPr lang="en-US" altLang="zh-CN" sz="2400" dirty="0" err="1"/>
              <a:t>InvShiftRows</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每行循环右移</a:t>
            </a:r>
            <a:endParaRPr lang="en-US" altLang="zh-CN" sz="2400" dirty="0">
              <a:solidFill>
                <a:schemeClr val="bg1">
                  <a:lumMod val="60000"/>
                  <a:lumOff val="40000"/>
                </a:schemeClr>
              </a:solidFill>
            </a:endParaRPr>
          </a:p>
          <a:p>
            <a:pPr marL="532130" lvl="1" indent="-259080">
              <a:lnSpc>
                <a:spcPct val="100000"/>
              </a:lnSpc>
            </a:pPr>
            <a:r>
              <a:rPr lang="zh-CN" altLang="en-US" sz="2400" dirty="0"/>
              <a:t>逆字节代换</a:t>
            </a:r>
            <a:r>
              <a:rPr lang="en-US" altLang="zh-CN" sz="2400" dirty="0"/>
              <a:t>(</a:t>
            </a:r>
            <a:r>
              <a:rPr lang="en-US" altLang="zh-CN" sz="2400" dirty="0" err="1"/>
              <a:t>InvSubBytes</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每字节逆</a:t>
            </a:r>
            <a:r>
              <a:rPr lang="en-US" altLang="zh-CN" sz="2400" dirty="0">
                <a:solidFill>
                  <a:schemeClr val="bg1">
                    <a:lumMod val="60000"/>
                    <a:lumOff val="40000"/>
                  </a:schemeClr>
                </a:solidFill>
              </a:rPr>
              <a:t>S</a:t>
            </a:r>
            <a:r>
              <a:rPr lang="zh-CN" altLang="en-US" sz="2400" dirty="0">
                <a:solidFill>
                  <a:schemeClr val="bg1">
                    <a:lumMod val="60000"/>
                    <a:lumOff val="40000"/>
                  </a:schemeClr>
                </a:solidFill>
              </a:rPr>
              <a:t>盒代换</a:t>
            </a:r>
            <a:endParaRPr lang="en-US" altLang="zh-CN" sz="2400" dirty="0">
              <a:solidFill>
                <a:schemeClr val="bg1">
                  <a:lumMod val="60000"/>
                  <a:lumOff val="40000"/>
                </a:schemeClr>
              </a:solidFill>
            </a:endParaRPr>
          </a:p>
          <a:p>
            <a:pPr marL="532130" lvl="1" indent="-259080">
              <a:lnSpc>
                <a:spcPct val="100000"/>
              </a:lnSpc>
            </a:pPr>
            <a:r>
              <a:rPr lang="zh-CN" altLang="en-US" sz="2400" dirty="0"/>
              <a:t>轮密钥加</a:t>
            </a:r>
            <a:r>
              <a:rPr lang="en-US" altLang="zh-CN" sz="2400" dirty="0"/>
              <a:t>(</a:t>
            </a:r>
            <a:r>
              <a:rPr lang="en-US" altLang="zh-CN" sz="2400" dirty="0" err="1"/>
              <a:t>AddRoundKey</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与轮密钥异或</a:t>
            </a:r>
            <a:endParaRPr lang="en-US" altLang="zh-CN" sz="2400" dirty="0">
              <a:solidFill>
                <a:schemeClr val="bg1">
                  <a:lumMod val="60000"/>
                  <a:lumOff val="40000"/>
                </a:schemeClr>
              </a:solidFill>
            </a:endParaRPr>
          </a:p>
          <a:p>
            <a:pPr marL="532130" lvl="1" indent="-259080">
              <a:lnSpc>
                <a:spcPct val="100000"/>
              </a:lnSpc>
            </a:pPr>
            <a:r>
              <a:rPr lang="zh-CN" altLang="en-US" sz="2400" dirty="0"/>
              <a:t>逆列混合</a:t>
            </a:r>
            <a:r>
              <a:rPr lang="en-US" altLang="zh-CN" sz="2400" dirty="0"/>
              <a:t>(</a:t>
            </a:r>
            <a:r>
              <a:rPr lang="en-US" altLang="zh-CN" sz="2400" dirty="0" err="1"/>
              <a:t>InvMixColumns</a:t>
            </a:r>
            <a:r>
              <a:rPr lang="en-US" altLang="zh-CN" sz="2400" dirty="0"/>
              <a:t>)</a:t>
            </a:r>
            <a:r>
              <a:rPr lang="en-US" altLang="zh-CN" sz="2400" dirty="0">
                <a:solidFill>
                  <a:schemeClr val="bg1">
                    <a:lumMod val="60000"/>
                    <a:lumOff val="40000"/>
                  </a:schemeClr>
                </a:solidFill>
              </a:rPr>
              <a:t>     state</a:t>
            </a:r>
            <a:r>
              <a:rPr lang="zh-CN" altLang="en-US" sz="2400" dirty="0">
                <a:solidFill>
                  <a:schemeClr val="bg1">
                    <a:lumMod val="60000"/>
                    <a:lumOff val="40000"/>
                  </a:schemeClr>
                </a:solidFill>
              </a:rPr>
              <a:t>每列逆置换</a:t>
            </a:r>
            <a:endParaRPr lang="zh-CN" altLang="en-US" sz="2400" dirty="0">
              <a:solidFill>
                <a:schemeClr val="bg1">
                  <a:lumMod val="60000"/>
                  <a:lumOff val="40000"/>
                </a:schemeClr>
              </a:solidFill>
            </a:endParaRPr>
          </a:p>
          <a:p>
            <a:pPr marL="514350" indent="-514350">
              <a:lnSpc>
                <a:spcPct val="100000"/>
              </a:lnSpc>
              <a:buClr>
                <a:schemeClr val="bg1">
                  <a:lumMod val="60000"/>
                  <a:lumOff val="40000"/>
                </a:schemeClr>
              </a:buClr>
              <a:buFont typeface="+mj-ea"/>
              <a:buAutoNum type="circleNumDbPlain" startAt="4"/>
            </a:pPr>
            <a:r>
              <a:rPr lang="zh-CN" altLang="en-US" sz="2800" dirty="0"/>
              <a:t>结尾轮变换</a:t>
            </a:r>
            <a:endParaRPr lang="zh-CN" altLang="en-US" sz="2800" dirty="0"/>
          </a:p>
          <a:p>
            <a:pPr marL="532130" lvl="1" indent="-259080">
              <a:lnSpc>
                <a:spcPct val="100000"/>
              </a:lnSpc>
            </a:pPr>
            <a:r>
              <a:rPr lang="zh-CN" altLang="en-US" sz="2400" dirty="0"/>
              <a:t>逆行移位</a:t>
            </a:r>
            <a:r>
              <a:rPr lang="en-US" altLang="zh-CN" sz="2400" dirty="0"/>
              <a:t>(</a:t>
            </a:r>
            <a:r>
              <a:rPr lang="en-US" altLang="zh-CN" sz="2400" dirty="0" err="1"/>
              <a:t>InvShiftRows</a:t>
            </a:r>
            <a:r>
              <a:rPr lang="en-US" altLang="zh-CN" sz="2400" dirty="0"/>
              <a:t>)</a:t>
            </a:r>
            <a:endParaRPr lang="en-US" altLang="zh-CN" sz="2400" dirty="0"/>
          </a:p>
          <a:p>
            <a:pPr marL="532130" lvl="1" indent="-259080">
              <a:lnSpc>
                <a:spcPct val="100000"/>
              </a:lnSpc>
            </a:pPr>
            <a:r>
              <a:rPr lang="zh-CN" altLang="en-US" sz="2400" dirty="0"/>
              <a:t>逆字节代换</a:t>
            </a:r>
            <a:r>
              <a:rPr lang="en-US" altLang="zh-CN" sz="2400" dirty="0"/>
              <a:t>(</a:t>
            </a:r>
            <a:r>
              <a:rPr lang="en-US" altLang="zh-CN" sz="2400" dirty="0" err="1"/>
              <a:t>InvSubBytes</a:t>
            </a:r>
            <a:r>
              <a:rPr lang="en-US" altLang="zh-CN" sz="2400" dirty="0"/>
              <a:t>)</a:t>
            </a:r>
            <a:endParaRPr lang="en-US" altLang="zh-CN" sz="2400" dirty="0"/>
          </a:p>
          <a:p>
            <a:pPr marL="532130" lvl="1" indent="-259080">
              <a:lnSpc>
                <a:spcPct val="100000"/>
              </a:lnSpc>
            </a:pPr>
            <a:r>
              <a:rPr lang="zh-CN" altLang="en-US" sz="2400" dirty="0"/>
              <a:t>轮密钥加</a:t>
            </a:r>
            <a:r>
              <a:rPr lang="en-US" altLang="zh-CN" sz="2400" dirty="0"/>
              <a:t>(</a:t>
            </a:r>
            <a:r>
              <a:rPr lang="en-US" altLang="zh-CN" sz="2400" dirty="0" err="1"/>
              <a:t>AddRoundKey</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与初始轮密钥异或</a:t>
            </a:r>
            <a:endParaRPr lang="en-US" altLang="zh-CN" sz="2400" dirty="0">
              <a:solidFill>
                <a:schemeClr val="bg1">
                  <a:lumMod val="60000"/>
                  <a:lumOff val="40000"/>
                </a:schemeClr>
              </a:solidFill>
            </a:endParaRPr>
          </a:p>
        </p:txBody>
      </p:sp>
      <p:sp>
        <p:nvSpPr>
          <p:cNvPr id="4" name="Rectangle 18"/>
          <p:cNvSpPr>
            <a:spLocks noChangeArrowheads="1"/>
          </p:cNvSpPr>
          <p:nvPr/>
        </p:nvSpPr>
        <p:spPr bwMode="auto">
          <a:xfrm>
            <a:off x="1103265" y="2816976"/>
            <a:ext cx="3760814" cy="396000"/>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5" name="Rectangle 18"/>
          <p:cNvSpPr>
            <a:spLocks noChangeArrowheads="1"/>
          </p:cNvSpPr>
          <p:nvPr/>
        </p:nvSpPr>
        <p:spPr bwMode="auto">
          <a:xfrm>
            <a:off x="1103265" y="3249024"/>
            <a:ext cx="3749438" cy="396000"/>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6" name="Rectangle 18"/>
          <p:cNvSpPr>
            <a:spLocks noChangeArrowheads="1"/>
          </p:cNvSpPr>
          <p:nvPr/>
        </p:nvSpPr>
        <p:spPr bwMode="auto">
          <a:xfrm>
            <a:off x="1087695" y="4113076"/>
            <a:ext cx="3765008" cy="396000"/>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17" name="组合 16"/>
          <p:cNvGrpSpPr/>
          <p:nvPr/>
        </p:nvGrpSpPr>
        <p:grpSpPr>
          <a:xfrm>
            <a:off x="4433161" y="1006764"/>
            <a:ext cx="2305050" cy="1747837"/>
            <a:chOff x="4133844" y="4487877"/>
            <a:chExt cx="2305050" cy="1747837"/>
          </a:xfrm>
        </p:grpSpPr>
        <p:pic>
          <p:nvPicPr>
            <p:cNvPr id="475139" name="Picture 3" descr="E:\图片\AES1.png"/>
            <p:cNvPicPr>
              <a:picLocks noChangeAspect="1" noChangeArrowheads="1"/>
            </p:cNvPicPr>
            <p:nvPr/>
          </p:nvPicPr>
          <p:blipFill>
            <a:blip r:embed="rId1"/>
            <a:srcRect/>
            <a:stretch>
              <a:fillRect/>
            </a:stretch>
          </p:blipFill>
          <p:spPr bwMode="auto">
            <a:xfrm>
              <a:off x="4133844" y="4487877"/>
              <a:ext cx="2305050" cy="1747837"/>
            </a:xfrm>
            <a:prstGeom prst="rect">
              <a:avLst/>
            </a:prstGeom>
            <a:noFill/>
          </p:spPr>
        </p:pic>
        <p:sp>
          <p:nvSpPr>
            <p:cNvPr id="9" name="矩形 8"/>
            <p:cNvSpPr/>
            <p:nvPr/>
          </p:nvSpPr>
          <p:spPr bwMode="auto">
            <a:xfrm>
              <a:off x="4572000" y="4587891"/>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0" name="矩形 9"/>
            <p:cNvSpPr/>
            <p:nvPr/>
          </p:nvSpPr>
          <p:spPr bwMode="auto">
            <a:xfrm>
              <a:off x="4572000" y="5029125"/>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bwMode="auto">
            <a:xfrm>
              <a:off x="4572000" y="5467281"/>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bwMode="auto">
            <a:xfrm>
              <a:off x="4560624" y="5905437"/>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grpSp>
      <p:grpSp>
        <p:nvGrpSpPr>
          <p:cNvPr id="18" name="组合 17"/>
          <p:cNvGrpSpPr/>
          <p:nvPr/>
        </p:nvGrpSpPr>
        <p:grpSpPr>
          <a:xfrm>
            <a:off x="6843019" y="970251"/>
            <a:ext cx="2300319" cy="1758402"/>
            <a:chOff x="6543702" y="4451364"/>
            <a:chExt cx="2300319" cy="1758402"/>
          </a:xfrm>
        </p:grpSpPr>
        <p:pic>
          <p:nvPicPr>
            <p:cNvPr id="475138" name="Picture 2" descr="E:\图片\AES2.png"/>
            <p:cNvPicPr>
              <a:picLocks noChangeAspect="1" noChangeArrowheads="1"/>
            </p:cNvPicPr>
            <p:nvPr/>
          </p:nvPicPr>
          <p:blipFill>
            <a:blip r:embed="rId2"/>
            <a:srcRect/>
            <a:stretch>
              <a:fillRect/>
            </a:stretch>
          </p:blipFill>
          <p:spPr bwMode="auto">
            <a:xfrm>
              <a:off x="6543702" y="4451364"/>
              <a:ext cx="2300319" cy="1758402"/>
            </a:xfrm>
            <a:prstGeom prst="rect">
              <a:avLst/>
            </a:prstGeom>
            <a:noFill/>
          </p:spPr>
        </p:pic>
        <p:sp>
          <p:nvSpPr>
            <p:cNvPr id="13" name="矩形 12"/>
            <p:cNvSpPr/>
            <p:nvPr/>
          </p:nvSpPr>
          <p:spPr bwMode="auto">
            <a:xfrm>
              <a:off x="6632340" y="4544931"/>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bwMode="auto">
            <a:xfrm>
              <a:off x="6635778" y="4992612"/>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bwMode="auto">
            <a:xfrm>
              <a:off x="6641865" y="5440293"/>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bwMode="auto">
            <a:xfrm>
              <a:off x="6635778" y="5878449"/>
              <a:ext cx="1764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ppt_x</p:attrName>
                                        </p:attrNameLst>
                                      </p:cBhvr>
                                      <p:tavLst>
                                        <p:tav tm="0">
                                          <p:val>
                                            <p:strVal val="#ppt_x-.2"/>
                                          </p:val>
                                        </p:tav>
                                        <p:tav tm="100000">
                                          <p:val>
                                            <p:strVal val="#ppt_x"/>
                                          </p:val>
                                        </p:tav>
                                      </p:tavLst>
                                    </p:anim>
                                    <p:anim calcmode="lin" valueType="num">
                                      <p:cBhvr>
                                        <p:cTn id="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9" dur="1000"/>
                                        <p:tgtEl>
                                          <p:spTgt spid="17"/>
                                        </p:tgtEl>
                                      </p:cBhvr>
                                    </p:animEffect>
                                  </p:childTnLst>
                                </p:cTn>
                              </p:par>
                              <p:par>
                                <p:cTn id="10" presetID="29"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ppt_x</p:attrName>
                                        </p:attrNameLst>
                                      </p:cBhvr>
                                      <p:tavLst>
                                        <p:tav tm="0">
                                          <p:val>
                                            <p:strVal val="#ppt_x-.2"/>
                                          </p:val>
                                        </p:tav>
                                        <p:tav tm="100000">
                                          <p:val>
                                            <p:strVal val="#ppt_x"/>
                                          </p:val>
                                        </p:tav>
                                      </p:tavLst>
                                    </p:anim>
                                    <p:anim calcmode="lin" valueType="num">
                                      <p:cBhvr>
                                        <p:cTn id="13"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rPr>
              <a:t>解</a:t>
            </a:r>
            <a:r>
              <a:rPr lang="zh-CN" altLang="en-US" dirty="0">
                <a:solidFill>
                  <a:srgbClr val="FF0000"/>
                </a:solidFill>
                <a:latin typeface="黑体" panose="02010609060101010101" pitchFamily="49" charset="-122"/>
              </a:rPr>
              <a:t>密算法</a:t>
            </a:r>
            <a:endParaRPr lang="en-US" altLang="zh-CN" dirty="0"/>
          </a:p>
          <a:p>
            <a:r>
              <a:rPr lang="zh-CN" altLang="en-US" sz="2800" dirty="0"/>
              <a:t>行移位</a:t>
            </a:r>
            <a:r>
              <a:rPr lang="en-US" altLang="zh-CN" sz="2800" dirty="0"/>
              <a:t>:  state</a:t>
            </a:r>
            <a:r>
              <a:rPr lang="zh-CN" altLang="en-US" sz="2800" dirty="0"/>
              <a:t>每行逐次循环</a:t>
            </a:r>
            <a:r>
              <a:rPr lang="zh-CN" altLang="en-US" sz="2800" dirty="0">
                <a:solidFill>
                  <a:srgbClr val="FF0000"/>
                </a:solidFill>
              </a:rPr>
              <a:t>右</a:t>
            </a:r>
            <a:r>
              <a:rPr lang="zh-CN" altLang="en-US" sz="2800" dirty="0"/>
              <a:t>移</a:t>
            </a:r>
            <a:endParaRPr lang="zh-CN" altLang="en-US" sz="2800" dirty="0"/>
          </a:p>
          <a:p>
            <a:pPr lvl="1">
              <a:lnSpc>
                <a:spcPct val="100000"/>
              </a:lnSpc>
              <a:buClr>
                <a:schemeClr val="bg1">
                  <a:lumMod val="60000"/>
                  <a:lumOff val="40000"/>
                </a:schemeClr>
              </a:buClr>
            </a:pPr>
            <a:r>
              <a:rPr lang="zh-CN" altLang="en-US" sz="2400" dirty="0"/>
              <a:t>第</a:t>
            </a:r>
            <a:r>
              <a:rPr lang="en-US" altLang="zh-CN" sz="2400" dirty="0"/>
              <a:t>0</a:t>
            </a:r>
            <a:r>
              <a:rPr lang="zh-CN" altLang="en-US" sz="2400" dirty="0"/>
              <a:t>行不移</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1</a:t>
            </a:r>
            <a:r>
              <a:rPr lang="zh-CN" altLang="en-US" sz="2400" dirty="0"/>
              <a:t>行移</a:t>
            </a:r>
            <a:r>
              <a:rPr lang="en-US" altLang="zh-CN" sz="2400" dirty="0"/>
              <a:t>1</a:t>
            </a:r>
            <a:r>
              <a:rPr lang="zh-CN" altLang="en-US" sz="2400" dirty="0"/>
              <a:t>字节</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2</a:t>
            </a:r>
            <a:r>
              <a:rPr lang="zh-CN" altLang="en-US" sz="2400" dirty="0"/>
              <a:t>行移</a:t>
            </a:r>
            <a:r>
              <a:rPr lang="en-US" altLang="zh-CN" sz="2400" dirty="0"/>
              <a:t>2</a:t>
            </a:r>
            <a:r>
              <a:rPr lang="zh-CN" altLang="en-US" sz="2400" dirty="0"/>
              <a:t>字节</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3</a:t>
            </a:r>
            <a:r>
              <a:rPr lang="zh-CN" altLang="en-US" sz="2400" dirty="0"/>
              <a:t>行移</a:t>
            </a:r>
            <a:r>
              <a:rPr lang="en-US" altLang="zh-CN" sz="2400" dirty="0"/>
              <a:t>3</a:t>
            </a:r>
            <a:r>
              <a:rPr lang="zh-CN" altLang="en-US" sz="2400" dirty="0"/>
              <a:t>字节</a:t>
            </a:r>
            <a:endParaRPr lang="zh-CN" altLang="en-US" sz="2400" dirty="0"/>
          </a:p>
        </p:txBody>
      </p:sp>
      <p:sp>
        <p:nvSpPr>
          <p:cNvPr id="188" name="Rectangle 87"/>
          <p:cNvSpPr>
            <a:spLocks noChangeArrowheads="1"/>
          </p:cNvSpPr>
          <p:nvPr/>
        </p:nvSpPr>
        <p:spPr bwMode="auto">
          <a:xfrm>
            <a:off x="1206500" y="59833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3</a:t>
            </a:r>
            <a:endParaRPr lang="en-US" altLang="zh-CN" sz="1800" b="0" u="none" dirty="0">
              <a:latin typeface="Arial" panose="020B0604020202020204" pitchFamily="34" charset="0"/>
              <a:ea typeface="宋体" panose="02010600030101010101" pitchFamily="2" charset="-122"/>
            </a:endParaRPr>
          </a:p>
        </p:txBody>
      </p:sp>
      <p:sp>
        <p:nvSpPr>
          <p:cNvPr id="189" name="Rectangle 85"/>
          <p:cNvSpPr>
            <a:spLocks noChangeArrowheads="1"/>
          </p:cNvSpPr>
          <p:nvPr/>
        </p:nvSpPr>
        <p:spPr bwMode="auto">
          <a:xfrm>
            <a:off x="1206500" y="562459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2</a:t>
            </a:r>
            <a:endParaRPr lang="en-US" altLang="zh-CN" sz="1800" b="0" u="none" dirty="0">
              <a:latin typeface="Arial" panose="020B0604020202020204" pitchFamily="34" charset="0"/>
              <a:ea typeface="宋体" panose="02010600030101010101" pitchFamily="2" charset="-122"/>
            </a:endParaRPr>
          </a:p>
        </p:txBody>
      </p:sp>
      <p:sp>
        <p:nvSpPr>
          <p:cNvPr id="190" name="Rectangle 36"/>
          <p:cNvSpPr>
            <a:spLocks noChangeArrowheads="1"/>
          </p:cNvSpPr>
          <p:nvPr/>
        </p:nvSpPr>
        <p:spPr bwMode="auto">
          <a:xfrm>
            <a:off x="3567113" y="49038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191" name="Rectangle 37"/>
          <p:cNvSpPr>
            <a:spLocks noChangeArrowheads="1"/>
          </p:cNvSpPr>
          <p:nvPr/>
        </p:nvSpPr>
        <p:spPr bwMode="auto">
          <a:xfrm>
            <a:off x="3567113" y="5262649"/>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a:t>
            </a:r>
            <a:endParaRPr lang="en-US" altLang="zh-CN" sz="1800" b="0" u="none">
              <a:latin typeface="Arial" panose="020B0604020202020204" pitchFamily="34" charset="0"/>
              <a:ea typeface="宋体" panose="02010600030101010101" pitchFamily="2" charset="-122"/>
            </a:endParaRPr>
          </a:p>
        </p:txBody>
      </p:sp>
      <p:sp>
        <p:nvSpPr>
          <p:cNvPr id="192" name="Rectangle 38"/>
          <p:cNvSpPr>
            <a:spLocks noChangeArrowheads="1"/>
          </p:cNvSpPr>
          <p:nvPr/>
        </p:nvSpPr>
        <p:spPr bwMode="auto">
          <a:xfrm>
            <a:off x="3567113" y="5623012"/>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2</a:t>
            </a:r>
            <a:endParaRPr lang="en-US" altLang="zh-CN" sz="1800" b="0" u="none">
              <a:latin typeface="Arial" panose="020B0604020202020204" pitchFamily="34" charset="0"/>
              <a:ea typeface="宋体" panose="02010600030101010101" pitchFamily="2" charset="-122"/>
            </a:endParaRPr>
          </a:p>
        </p:txBody>
      </p:sp>
      <p:sp>
        <p:nvSpPr>
          <p:cNvPr id="193" name="Rectangle 39"/>
          <p:cNvSpPr>
            <a:spLocks noChangeArrowheads="1"/>
          </p:cNvSpPr>
          <p:nvPr/>
        </p:nvSpPr>
        <p:spPr bwMode="auto">
          <a:xfrm>
            <a:off x="3567113" y="59833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3</a:t>
            </a:r>
            <a:endParaRPr lang="en-US" altLang="zh-CN" sz="1800" b="0" u="none">
              <a:latin typeface="Arial" panose="020B0604020202020204" pitchFamily="34" charset="0"/>
              <a:ea typeface="宋体" panose="02010600030101010101" pitchFamily="2" charset="-122"/>
            </a:endParaRPr>
          </a:p>
        </p:txBody>
      </p:sp>
      <p:sp>
        <p:nvSpPr>
          <p:cNvPr id="194" name="Rectangle 40"/>
          <p:cNvSpPr>
            <a:spLocks noChangeArrowheads="1"/>
          </p:cNvSpPr>
          <p:nvPr/>
        </p:nvSpPr>
        <p:spPr bwMode="auto">
          <a:xfrm>
            <a:off x="3927475"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195" name="Rectangle 41"/>
          <p:cNvSpPr>
            <a:spLocks noChangeArrowheads="1"/>
          </p:cNvSpPr>
          <p:nvPr/>
        </p:nvSpPr>
        <p:spPr bwMode="auto">
          <a:xfrm>
            <a:off x="3927475" y="52626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5</a:t>
            </a:r>
            <a:endParaRPr lang="en-US" altLang="zh-CN" sz="1800" b="0" u="none">
              <a:latin typeface="Arial" panose="020B0604020202020204" pitchFamily="34" charset="0"/>
              <a:ea typeface="宋体" panose="02010600030101010101" pitchFamily="2" charset="-122"/>
            </a:endParaRPr>
          </a:p>
        </p:txBody>
      </p:sp>
      <p:sp>
        <p:nvSpPr>
          <p:cNvPr id="196" name="Rectangle 42"/>
          <p:cNvSpPr>
            <a:spLocks noChangeArrowheads="1"/>
          </p:cNvSpPr>
          <p:nvPr/>
        </p:nvSpPr>
        <p:spPr bwMode="auto">
          <a:xfrm>
            <a:off x="3927475" y="5623012"/>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197" name="Rectangle 43"/>
          <p:cNvSpPr>
            <a:spLocks noChangeArrowheads="1"/>
          </p:cNvSpPr>
          <p:nvPr/>
        </p:nvSpPr>
        <p:spPr bwMode="auto">
          <a:xfrm>
            <a:off x="3927475" y="59833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7</a:t>
            </a:r>
            <a:endParaRPr lang="en-US" altLang="zh-CN" sz="1800" b="0" u="none">
              <a:latin typeface="Arial" panose="020B0604020202020204" pitchFamily="34" charset="0"/>
              <a:ea typeface="宋体" panose="02010600030101010101" pitchFamily="2" charset="-122"/>
            </a:endParaRPr>
          </a:p>
        </p:txBody>
      </p:sp>
      <p:sp>
        <p:nvSpPr>
          <p:cNvPr id="198" name="Rectangle 44"/>
          <p:cNvSpPr>
            <a:spLocks noChangeArrowheads="1"/>
          </p:cNvSpPr>
          <p:nvPr/>
        </p:nvSpPr>
        <p:spPr bwMode="auto">
          <a:xfrm>
            <a:off x="4287838" y="49038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8</a:t>
            </a:r>
            <a:endParaRPr lang="en-US" altLang="zh-CN" sz="1800" b="0" u="none">
              <a:latin typeface="Arial" panose="020B0604020202020204" pitchFamily="34" charset="0"/>
              <a:ea typeface="宋体" panose="02010600030101010101" pitchFamily="2" charset="-122"/>
            </a:endParaRPr>
          </a:p>
        </p:txBody>
      </p:sp>
      <p:sp>
        <p:nvSpPr>
          <p:cNvPr id="199" name="Rectangle 45"/>
          <p:cNvSpPr>
            <a:spLocks noChangeArrowheads="1"/>
          </p:cNvSpPr>
          <p:nvPr/>
        </p:nvSpPr>
        <p:spPr bwMode="auto">
          <a:xfrm>
            <a:off x="4287838" y="5262649"/>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9</a:t>
            </a:r>
            <a:endParaRPr lang="en-US" altLang="zh-CN" sz="1800" b="0" u="none" dirty="0">
              <a:latin typeface="Arial" panose="020B0604020202020204" pitchFamily="34" charset="0"/>
              <a:ea typeface="宋体" panose="02010600030101010101" pitchFamily="2" charset="-122"/>
            </a:endParaRPr>
          </a:p>
        </p:txBody>
      </p:sp>
      <p:sp>
        <p:nvSpPr>
          <p:cNvPr id="200" name="Rectangle 46"/>
          <p:cNvSpPr>
            <a:spLocks noChangeArrowheads="1"/>
          </p:cNvSpPr>
          <p:nvPr/>
        </p:nvSpPr>
        <p:spPr bwMode="auto">
          <a:xfrm>
            <a:off x="4287838" y="5623012"/>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10</a:t>
            </a:r>
            <a:endParaRPr lang="en-US" altLang="zh-CN" sz="1800" b="0" u="none" dirty="0">
              <a:latin typeface="Arial" panose="020B0604020202020204" pitchFamily="34" charset="0"/>
              <a:ea typeface="宋体" panose="02010600030101010101" pitchFamily="2" charset="-122"/>
            </a:endParaRPr>
          </a:p>
        </p:txBody>
      </p:sp>
      <p:sp>
        <p:nvSpPr>
          <p:cNvPr id="201" name="Rectangle 47"/>
          <p:cNvSpPr>
            <a:spLocks noChangeArrowheads="1"/>
          </p:cNvSpPr>
          <p:nvPr/>
        </p:nvSpPr>
        <p:spPr bwMode="auto">
          <a:xfrm>
            <a:off x="4287838" y="59833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11</a:t>
            </a:r>
            <a:endParaRPr lang="en-US" altLang="zh-CN" sz="1800" b="0" u="none">
              <a:latin typeface="Arial" panose="020B0604020202020204" pitchFamily="34" charset="0"/>
              <a:ea typeface="宋体" panose="02010600030101010101" pitchFamily="2" charset="-122"/>
            </a:endParaRPr>
          </a:p>
        </p:txBody>
      </p:sp>
      <p:sp>
        <p:nvSpPr>
          <p:cNvPr id="202" name="Rectangle 48"/>
          <p:cNvSpPr>
            <a:spLocks noChangeArrowheads="1"/>
          </p:cNvSpPr>
          <p:nvPr/>
        </p:nvSpPr>
        <p:spPr bwMode="auto">
          <a:xfrm>
            <a:off x="4648200"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12</a:t>
            </a:r>
            <a:endParaRPr lang="en-US" altLang="zh-CN" sz="1800" b="0" u="none">
              <a:latin typeface="Arial" panose="020B0604020202020204" pitchFamily="34" charset="0"/>
              <a:ea typeface="宋体" panose="02010600030101010101" pitchFamily="2" charset="-122"/>
            </a:endParaRPr>
          </a:p>
        </p:txBody>
      </p:sp>
      <p:sp>
        <p:nvSpPr>
          <p:cNvPr id="203" name="Rectangle 49"/>
          <p:cNvSpPr>
            <a:spLocks noChangeArrowheads="1"/>
          </p:cNvSpPr>
          <p:nvPr/>
        </p:nvSpPr>
        <p:spPr bwMode="auto">
          <a:xfrm>
            <a:off x="4648200" y="52626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13</a:t>
            </a:r>
            <a:endParaRPr lang="en-US" altLang="zh-CN" sz="1800" b="0" u="none">
              <a:latin typeface="Arial" panose="020B0604020202020204" pitchFamily="34" charset="0"/>
              <a:ea typeface="宋体" panose="02010600030101010101" pitchFamily="2" charset="-122"/>
            </a:endParaRPr>
          </a:p>
        </p:txBody>
      </p:sp>
      <p:sp>
        <p:nvSpPr>
          <p:cNvPr id="204" name="Rectangle 50"/>
          <p:cNvSpPr>
            <a:spLocks noChangeArrowheads="1"/>
          </p:cNvSpPr>
          <p:nvPr/>
        </p:nvSpPr>
        <p:spPr bwMode="auto">
          <a:xfrm>
            <a:off x="4648200" y="5623012"/>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14</a:t>
            </a:r>
            <a:endParaRPr lang="en-US" altLang="zh-CN" sz="1800" b="0" u="none">
              <a:latin typeface="Arial" panose="020B0604020202020204" pitchFamily="34" charset="0"/>
              <a:ea typeface="宋体" panose="02010600030101010101" pitchFamily="2" charset="-122"/>
            </a:endParaRPr>
          </a:p>
        </p:txBody>
      </p:sp>
      <p:sp>
        <p:nvSpPr>
          <p:cNvPr id="205" name="Rectangle 51"/>
          <p:cNvSpPr>
            <a:spLocks noChangeArrowheads="1"/>
          </p:cNvSpPr>
          <p:nvPr/>
        </p:nvSpPr>
        <p:spPr bwMode="auto">
          <a:xfrm>
            <a:off x="4648200" y="59833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15</a:t>
            </a:r>
            <a:endParaRPr lang="en-US" altLang="zh-CN" sz="1800" b="0" u="none" dirty="0">
              <a:latin typeface="Arial" panose="020B0604020202020204" pitchFamily="34" charset="0"/>
              <a:ea typeface="宋体" panose="02010600030101010101" pitchFamily="2" charset="-122"/>
            </a:endParaRPr>
          </a:p>
        </p:txBody>
      </p:sp>
      <p:sp>
        <p:nvSpPr>
          <p:cNvPr id="206" name="Line 52"/>
          <p:cNvSpPr>
            <a:spLocks noChangeShapeType="1"/>
          </p:cNvSpPr>
          <p:nvPr/>
        </p:nvSpPr>
        <p:spPr bwMode="auto">
          <a:xfrm>
            <a:off x="5041900" y="5443624"/>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07" name="Text Box 53"/>
          <p:cNvSpPr txBox="1">
            <a:spLocks noChangeArrowheads="1"/>
          </p:cNvSpPr>
          <p:nvPr/>
        </p:nvSpPr>
        <p:spPr bwMode="auto">
          <a:xfrm>
            <a:off x="5041900" y="5154699"/>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循环右移</a:t>
            </a:r>
            <a:r>
              <a:rPr lang="en-US" altLang="zh-CN" sz="1400" u="none" dirty="0">
                <a:solidFill>
                  <a:schemeClr val="accent4">
                    <a:lumMod val="10000"/>
                  </a:schemeClr>
                </a:solidFill>
                <a:latin typeface="Arial" panose="020B0604020202020204" pitchFamily="34" charset="0"/>
                <a:ea typeface="宋体" panose="02010600030101010101" pitchFamily="2" charset="-122"/>
              </a:rPr>
              <a:t>1</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208" name="Line 54"/>
          <p:cNvSpPr>
            <a:spLocks noChangeShapeType="1"/>
          </p:cNvSpPr>
          <p:nvPr/>
        </p:nvSpPr>
        <p:spPr bwMode="auto">
          <a:xfrm>
            <a:off x="5041900" y="5803987"/>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09" name="Text Box 55"/>
          <p:cNvSpPr txBox="1">
            <a:spLocks noChangeArrowheads="1"/>
          </p:cNvSpPr>
          <p:nvPr/>
        </p:nvSpPr>
        <p:spPr bwMode="auto">
          <a:xfrm>
            <a:off x="5041900" y="5515062"/>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循环右移</a:t>
            </a:r>
            <a:r>
              <a:rPr lang="en-US" altLang="zh-CN" sz="1400" u="none" dirty="0">
                <a:solidFill>
                  <a:schemeClr val="accent4">
                    <a:lumMod val="10000"/>
                  </a:schemeClr>
                </a:solidFill>
                <a:latin typeface="Arial" panose="020B0604020202020204" pitchFamily="34" charset="0"/>
                <a:ea typeface="宋体" panose="02010600030101010101" pitchFamily="2" charset="-122"/>
              </a:rPr>
              <a:t>2</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210" name="Line 56"/>
          <p:cNvSpPr>
            <a:spLocks noChangeShapeType="1"/>
          </p:cNvSpPr>
          <p:nvPr/>
        </p:nvSpPr>
        <p:spPr bwMode="auto">
          <a:xfrm>
            <a:off x="5041900" y="6162762"/>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11" name="Text Box 57"/>
          <p:cNvSpPr txBox="1">
            <a:spLocks noChangeArrowheads="1"/>
          </p:cNvSpPr>
          <p:nvPr/>
        </p:nvSpPr>
        <p:spPr bwMode="auto">
          <a:xfrm>
            <a:off x="5041900" y="5873837"/>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循环右移</a:t>
            </a:r>
            <a:r>
              <a:rPr lang="en-US" altLang="zh-CN" sz="1400" u="none" dirty="0">
                <a:solidFill>
                  <a:schemeClr val="accent4">
                    <a:lumMod val="10000"/>
                  </a:schemeClr>
                </a:solidFill>
                <a:latin typeface="Arial" panose="020B0604020202020204" pitchFamily="34" charset="0"/>
                <a:ea typeface="宋体" panose="02010600030101010101" pitchFamily="2" charset="-122"/>
              </a:rPr>
              <a:t>3</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212" name="Rectangle 58"/>
          <p:cNvSpPr>
            <a:spLocks noChangeArrowheads="1"/>
          </p:cNvSpPr>
          <p:nvPr/>
        </p:nvSpPr>
        <p:spPr bwMode="auto">
          <a:xfrm>
            <a:off x="6470650"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213" name="Rectangle 59"/>
          <p:cNvSpPr>
            <a:spLocks noChangeArrowheads="1"/>
          </p:cNvSpPr>
          <p:nvPr/>
        </p:nvSpPr>
        <p:spPr bwMode="auto">
          <a:xfrm>
            <a:off x="6835775" y="52626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a:t>
            </a:r>
            <a:endParaRPr lang="en-US" altLang="zh-CN" sz="1800" b="0" u="none">
              <a:latin typeface="Arial" panose="020B0604020202020204" pitchFamily="34" charset="0"/>
              <a:ea typeface="宋体" panose="02010600030101010101" pitchFamily="2" charset="-122"/>
            </a:endParaRPr>
          </a:p>
        </p:txBody>
      </p:sp>
      <p:sp>
        <p:nvSpPr>
          <p:cNvPr id="214" name="Rectangle 60"/>
          <p:cNvSpPr>
            <a:spLocks noChangeArrowheads="1"/>
          </p:cNvSpPr>
          <p:nvPr/>
        </p:nvSpPr>
        <p:spPr bwMode="auto">
          <a:xfrm>
            <a:off x="7202488" y="5623012"/>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2</a:t>
            </a:r>
            <a:endParaRPr lang="en-US" altLang="zh-CN" sz="1800" b="0" u="none">
              <a:latin typeface="Arial" panose="020B0604020202020204" pitchFamily="34" charset="0"/>
              <a:ea typeface="宋体" panose="02010600030101010101" pitchFamily="2" charset="-122"/>
            </a:endParaRPr>
          </a:p>
        </p:txBody>
      </p:sp>
      <p:sp>
        <p:nvSpPr>
          <p:cNvPr id="215" name="Rectangle 61"/>
          <p:cNvSpPr>
            <a:spLocks noChangeArrowheads="1"/>
          </p:cNvSpPr>
          <p:nvPr/>
        </p:nvSpPr>
        <p:spPr bwMode="auto">
          <a:xfrm>
            <a:off x="7566025" y="5986549"/>
            <a:ext cx="365125"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3</a:t>
            </a:r>
            <a:endParaRPr lang="en-US" altLang="zh-CN" sz="1800" b="0" u="none">
              <a:latin typeface="Arial" panose="020B0604020202020204" pitchFamily="34" charset="0"/>
              <a:ea typeface="宋体" panose="02010600030101010101" pitchFamily="2" charset="-122"/>
            </a:endParaRPr>
          </a:p>
        </p:txBody>
      </p:sp>
      <p:sp>
        <p:nvSpPr>
          <p:cNvPr id="216" name="Rectangle 62"/>
          <p:cNvSpPr>
            <a:spLocks noChangeArrowheads="1"/>
          </p:cNvSpPr>
          <p:nvPr/>
        </p:nvSpPr>
        <p:spPr bwMode="auto">
          <a:xfrm>
            <a:off x="6835775"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217" name="Rectangle 63"/>
          <p:cNvSpPr>
            <a:spLocks noChangeArrowheads="1"/>
          </p:cNvSpPr>
          <p:nvPr/>
        </p:nvSpPr>
        <p:spPr bwMode="auto">
          <a:xfrm>
            <a:off x="7200900" y="5262649"/>
            <a:ext cx="365125"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5</a:t>
            </a:r>
            <a:endParaRPr lang="en-US" altLang="zh-CN" sz="1800" b="0" u="none">
              <a:latin typeface="Arial" panose="020B0604020202020204" pitchFamily="34" charset="0"/>
              <a:ea typeface="宋体" panose="02010600030101010101" pitchFamily="2" charset="-122"/>
            </a:endParaRPr>
          </a:p>
        </p:txBody>
      </p:sp>
      <p:sp>
        <p:nvSpPr>
          <p:cNvPr id="218" name="Rectangle 64"/>
          <p:cNvSpPr>
            <a:spLocks noChangeArrowheads="1"/>
          </p:cNvSpPr>
          <p:nvPr/>
        </p:nvSpPr>
        <p:spPr bwMode="auto">
          <a:xfrm>
            <a:off x="7562850" y="5623012"/>
            <a:ext cx="368300"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219" name="Rectangle 65"/>
          <p:cNvSpPr>
            <a:spLocks noChangeArrowheads="1"/>
          </p:cNvSpPr>
          <p:nvPr/>
        </p:nvSpPr>
        <p:spPr bwMode="auto">
          <a:xfrm>
            <a:off x="6470650" y="59865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7</a:t>
            </a:r>
            <a:endParaRPr lang="en-US" altLang="zh-CN" sz="1800" b="0" u="none">
              <a:latin typeface="Arial" panose="020B0604020202020204" pitchFamily="34" charset="0"/>
              <a:ea typeface="宋体" panose="02010600030101010101" pitchFamily="2" charset="-122"/>
            </a:endParaRPr>
          </a:p>
        </p:txBody>
      </p:sp>
      <p:sp>
        <p:nvSpPr>
          <p:cNvPr id="220" name="Rectangle 66"/>
          <p:cNvSpPr>
            <a:spLocks noChangeArrowheads="1"/>
          </p:cNvSpPr>
          <p:nvPr/>
        </p:nvSpPr>
        <p:spPr bwMode="auto">
          <a:xfrm>
            <a:off x="7204075"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8</a:t>
            </a:r>
            <a:endParaRPr lang="en-US" altLang="zh-CN" sz="1800" b="0" u="none" dirty="0">
              <a:latin typeface="Arial" panose="020B0604020202020204" pitchFamily="34" charset="0"/>
              <a:ea typeface="宋体" panose="02010600030101010101" pitchFamily="2" charset="-122"/>
            </a:endParaRPr>
          </a:p>
        </p:txBody>
      </p:sp>
      <p:sp>
        <p:nvSpPr>
          <p:cNvPr id="221" name="Rectangle 67"/>
          <p:cNvSpPr>
            <a:spLocks noChangeArrowheads="1"/>
          </p:cNvSpPr>
          <p:nvPr/>
        </p:nvSpPr>
        <p:spPr bwMode="auto">
          <a:xfrm>
            <a:off x="7566025" y="5256299"/>
            <a:ext cx="365125"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9</a:t>
            </a:r>
            <a:endParaRPr lang="en-US" altLang="zh-CN" sz="1800" b="0" u="none">
              <a:latin typeface="Arial" panose="020B0604020202020204" pitchFamily="34" charset="0"/>
              <a:ea typeface="宋体" panose="02010600030101010101" pitchFamily="2" charset="-122"/>
            </a:endParaRPr>
          </a:p>
        </p:txBody>
      </p:sp>
      <p:sp>
        <p:nvSpPr>
          <p:cNvPr id="222" name="Rectangle 68"/>
          <p:cNvSpPr>
            <a:spLocks noChangeArrowheads="1"/>
          </p:cNvSpPr>
          <p:nvPr/>
        </p:nvSpPr>
        <p:spPr bwMode="auto">
          <a:xfrm>
            <a:off x="6470650" y="5623012"/>
            <a:ext cx="3730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10</a:t>
            </a:r>
            <a:endParaRPr lang="en-US" altLang="zh-CN" sz="1800" b="0" u="none">
              <a:latin typeface="Arial" panose="020B0604020202020204" pitchFamily="34" charset="0"/>
              <a:ea typeface="宋体" panose="02010600030101010101" pitchFamily="2" charset="-122"/>
            </a:endParaRPr>
          </a:p>
        </p:txBody>
      </p:sp>
      <p:sp>
        <p:nvSpPr>
          <p:cNvPr id="223" name="Rectangle 69"/>
          <p:cNvSpPr>
            <a:spLocks noChangeArrowheads="1"/>
          </p:cNvSpPr>
          <p:nvPr/>
        </p:nvSpPr>
        <p:spPr bwMode="auto">
          <a:xfrm>
            <a:off x="6835775" y="5986549"/>
            <a:ext cx="365125"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11</a:t>
            </a:r>
            <a:endParaRPr lang="en-US" altLang="zh-CN" sz="1800" b="0" u="none">
              <a:latin typeface="Arial" panose="020B0604020202020204" pitchFamily="34" charset="0"/>
              <a:ea typeface="宋体" panose="02010600030101010101" pitchFamily="2" charset="-122"/>
            </a:endParaRPr>
          </a:p>
        </p:txBody>
      </p:sp>
      <p:sp>
        <p:nvSpPr>
          <p:cNvPr id="224" name="Rectangle 70"/>
          <p:cNvSpPr>
            <a:spLocks noChangeArrowheads="1"/>
          </p:cNvSpPr>
          <p:nvPr/>
        </p:nvSpPr>
        <p:spPr bwMode="auto">
          <a:xfrm>
            <a:off x="7570788" y="49038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12</a:t>
            </a:r>
            <a:endParaRPr lang="en-US" altLang="zh-CN" sz="1800" b="0" u="none">
              <a:latin typeface="Arial" panose="020B0604020202020204" pitchFamily="34" charset="0"/>
              <a:ea typeface="宋体" panose="02010600030101010101" pitchFamily="2" charset="-122"/>
            </a:endParaRPr>
          </a:p>
        </p:txBody>
      </p:sp>
      <p:sp>
        <p:nvSpPr>
          <p:cNvPr id="225" name="Rectangle 71"/>
          <p:cNvSpPr>
            <a:spLocks noChangeArrowheads="1"/>
          </p:cNvSpPr>
          <p:nvPr/>
        </p:nvSpPr>
        <p:spPr bwMode="auto">
          <a:xfrm>
            <a:off x="6470650" y="5256299"/>
            <a:ext cx="365125" cy="36512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13</a:t>
            </a:r>
            <a:endParaRPr lang="en-US" altLang="zh-CN" sz="1800" b="0" u="none">
              <a:latin typeface="Arial" panose="020B0604020202020204" pitchFamily="34" charset="0"/>
              <a:ea typeface="宋体" panose="02010600030101010101" pitchFamily="2" charset="-122"/>
            </a:endParaRPr>
          </a:p>
        </p:txBody>
      </p:sp>
      <p:sp>
        <p:nvSpPr>
          <p:cNvPr id="226" name="Rectangle 72"/>
          <p:cNvSpPr>
            <a:spLocks noChangeArrowheads="1"/>
          </p:cNvSpPr>
          <p:nvPr/>
        </p:nvSpPr>
        <p:spPr bwMode="auto">
          <a:xfrm>
            <a:off x="6843713" y="5623012"/>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14</a:t>
            </a:r>
            <a:endParaRPr lang="en-US" altLang="zh-CN" sz="1800" b="0" u="none">
              <a:latin typeface="Arial" panose="020B0604020202020204" pitchFamily="34" charset="0"/>
              <a:ea typeface="宋体" panose="02010600030101010101" pitchFamily="2" charset="-122"/>
            </a:endParaRPr>
          </a:p>
        </p:txBody>
      </p:sp>
      <p:sp>
        <p:nvSpPr>
          <p:cNvPr id="227" name="Rectangle 73"/>
          <p:cNvSpPr>
            <a:spLocks noChangeArrowheads="1"/>
          </p:cNvSpPr>
          <p:nvPr/>
        </p:nvSpPr>
        <p:spPr bwMode="auto">
          <a:xfrm>
            <a:off x="7200900" y="59865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15</a:t>
            </a:r>
            <a:endParaRPr lang="en-US" altLang="zh-CN" sz="1800" b="0" u="none">
              <a:latin typeface="Arial" panose="020B0604020202020204" pitchFamily="34" charset="0"/>
              <a:ea typeface="宋体" panose="02010600030101010101" pitchFamily="2" charset="-122"/>
            </a:endParaRPr>
          </a:p>
        </p:txBody>
      </p:sp>
      <p:sp>
        <p:nvSpPr>
          <p:cNvPr id="228" name="Rectangle 74"/>
          <p:cNvSpPr>
            <a:spLocks noChangeArrowheads="1"/>
          </p:cNvSpPr>
          <p:nvPr/>
        </p:nvSpPr>
        <p:spPr bwMode="auto">
          <a:xfrm>
            <a:off x="1204913" y="49038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229" name="Rectangle 75"/>
          <p:cNvSpPr>
            <a:spLocks noChangeArrowheads="1"/>
          </p:cNvSpPr>
          <p:nvPr/>
        </p:nvSpPr>
        <p:spPr bwMode="auto">
          <a:xfrm>
            <a:off x="1565275"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230" name="Rectangle 77"/>
          <p:cNvSpPr>
            <a:spLocks noChangeArrowheads="1"/>
          </p:cNvSpPr>
          <p:nvPr/>
        </p:nvSpPr>
        <p:spPr bwMode="auto">
          <a:xfrm>
            <a:off x="1925638" y="49038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8</a:t>
            </a:r>
            <a:endParaRPr lang="en-US" altLang="zh-CN" sz="1800" b="0" u="none" dirty="0">
              <a:latin typeface="Arial" panose="020B0604020202020204" pitchFamily="34" charset="0"/>
              <a:ea typeface="宋体" panose="02010600030101010101" pitchFamily="2" charset="-122"/>
            </a:endParaRPr>
          </a:p>
        </p:txBody>
      </p:sp>
      <p:sp>
        <p:nvSpPr>
          <p:cNvPr id="231" name="Rectangle 86"/>
          <p:cNvSpPr>
            <a:spLocks noChangeArrowheads="1"/>
          </p:cNvSpPr>
          <p:nvPr/>
        </p:nvSpPr>
        <p:spPr bwMode="auto">
          <a:xfrm>
            <a:off x="1565275" y="562459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232" name="Rectangle 80"/>
          <p:cNvSpPr>
            <a:spLocks noChangeArrowheads="1"/>
          </p:cNvSpPr>
          <p:nvPr/>
        </p:nvSpPr>
        <p:spPr bwMode="auto">
          <a:xfrm>
            <a:off x="2286000" y="49038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12</a:t>
            </a:r>
            <a:endParaRPr lang="en-US" altLang="zh-CN" sz="1800" b="0" u="none" dirty="0">
              <a:latin typeface="Arial" panose="020B0604020202020204" pitchFamily="34" charset="0"/>
              <a:ea typeface="宋体" panose="02010600030101010101" pitchFamily="2" charset="-122"/>
            </a:endParaRPr>
          </a:p>
        </p:txBody>
      </p:sp>
      <p:sp>
        <p:nvSpPr>
          <p:cNvPr id="233" name="Rectangle 76"/>
          <p:cNvSpPr>
            <a:spLocks noChangeArrowheads="1"/>
          </p:cNvSpPr>
          <p:nvPr/>
        </p:nvSpPr>
        <p:spPr bwMode="auto">
          <a:xfrm>
            <a:off x="1565275" y="5264237"/>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5</a:t>
            </a:r>
            <a:endParaRPr lang="en-US" altLang="zh-CN" sz="1800" b="0" u="none" dirty="0">
              <a:latin typeface="Arial" panose="020B0604020202020204" pitchFamily="34" charset="0"/>
              <a:ea typeface="宋体" panose="02010600030101010101" pitchFamily="2" charset="-122"/>
            </a:endParaRPr>
          </a:p>
        </p:txBody>
      </p:sp>
      <p:sp>
        <p:nvSpPr>
          <p:cNvPr id="234" name="Rectangle 84"/>
          <p:cNvSpPr>
            <a:spLocks noChangeArrowheads="1"/>
          </p:cNvSpPr>
          <p:nvPr/>
        </p:nvSpPr>
        <p:spPr bwMode="auto">
          <a:xfrm>
            <a:off x="1206500" y="5264237"/>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a:t>
            </a:r>
            <a:endParaRPr lang="en-US" altLang="zh-CN" sz="1800" b="0" u="none" dirty="0">
              <a:latin typeface="Arial" panose="020B0604020202020204" pitchFamily="34" charset="0"/>
              <a:ea typeface="宋体" panose="02010600030101010101" pitchFamily="2" charset="-122"/>
            </a:endParaRPr>
          </a:p>
        </p:txBody>
      </p:sp>
      <p:sp>
        <p:nvSpPr>
          <p:cNvPr id="235" name="Rectangle 78"/>
          <p:cNvSpPr>
            <a:spLocks noChangeArrowheads="1"/>
          </p:cNvSpPr>
          <p:nvPr/>
        </p:nvSpPr>
        <p:spPr bwMode="auto">
          <a:xfrm>
            <a:off x="1925638" y="5264237"/>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9</a:t>
            </a:r>
            <a:endParaRPr lang="en-US" altLang="zh-CN" sz="1800" b="0" u="none" dirty="0">
              <a:latin typeface="Arial" panose="020B0604020202020204" pitchFamily="34" charset="0"/>
              <a:ea typeface="宋体" panose="02010600030101010101" pitchFamily="2" charset="-122"/>
            </a:endParaRPr>
          </a:p>
        </p:txBody>
      </p:sp>
      <p:sp>
        <p:nvSpPr>
          <p:cNvPr id="236" name="Rectangle 81"/>
          <p:cNvSpPr>
            <a:spLocks noChangeArrowheads="1"/>
          </p:cNvSpPr>
          <p:nvPr/>
        </p:nvSpPr>
        <p:spPr bwMode="auto">
          <a:xfrm>
            <a:off x="2286000" y="526264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13</a:t>
            </a:r>
            <a:endParaRPr lang="en-US" altLang="zh-CN" sz="1800" b="0" u="none" dirty="0">
              <a:latin typeface="Arial" panose="020B0604020202020204" pitchFamily="34" charset="0"/>
              <a:ea typeface="宋体" panose="02010600030101010101" pitchFamily="2" charset="-122"/>
            </a:endParaRPr>
          </a:p>
        </p:txBody>
      </p:sp>
      <p:sp>
        <p:nvSpPr>
          <p:cNvPr id="237" name="Rectangle 79"/>
          <p:cNvSpPr>
            <a:spLocks noChangeArrowheads="1"/>
          </p:cNvSpPr>
          <p:nvPr/>
        </p:nvSpPr>
        <p:spPr bwMode="auto">
          <a:xfrm>
            <a:off x="1927225" y="5624599"/>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10</a:t>
            </a:r>
            <a:endParaRPr lang="en-US" altLang="zh-CN" sz="1800" b="0" u="none" dirty="0">
              <a:latin typeface="Arial" panose="020B0604020202020204" pitchFamily="34" charset="0"/>
              <a:ea typeface="宋体" panose="02010600030101010101" pitchFamily="2" charset="-122"/>
            </a:endParaRPr>
          </a:p>
        </p:txBody>
      </p:sp>
      <p:sp>
        <p:nvSpPr>
          <p:cNvPr id="238" name="Rectangle 82"/>
          <p:cNvSpPr>
            <a:spLocks noChangeArrowheads="1"/>
          </p:cNvSpPr>
          <p:nvPr/>
        </p:nvSpPr>
        <p:spPr bwMode="auto">
          <a:xfrm>
            <a:off x="2286000" y="5623012"/>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14</a:t>
            </a:r>
            <a:endParaRPr lang="en-US" altLang="zh-CN" sz="1800" b="0" u="none" dirty="0">
              <a:latin typeface="Arial" panose="020B0604020202020204" pitchFamily="34" charset="0"/>
              <a:ea typeface="宋体" panose="02010600030101010101" pitchFamily="2" charset="-122"/>
            </a:endParaRPr>
          </a:p>
        </p:txBody>
      </p:sp>
      <p:sp>
        <p:nvSpPr>
          <p:cNvPr id="239" name="Rectangle 88"/>
          <p:cNvSpPr>
            <a:spLocks noChangeArrowheads="1"/>
          </p:cNvSpPr>
          <p:nvPr/>
        </p:nvSpPr>
        <p:spPr bwMode="auto">
          <a:xfrm>
            <a:off x="1565275" y="59833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7</a:t>
            </a:r>
            <a:endParaRPr lang="en-US" altLang="zh-CN" sz="1800" b="0" u="none" dirty="0">
              <a:latin typeface="Arial" panose="020B0604020202020204" pitchFamily="34" charset="0"/>
              <a:ea typeface="宋体" panose="02010600030101010101" pitchFamily="2" charset="-122"/>
            </a:endParaRPr>
          </a:p>
        </p:txBody>
      </p:sp>
      <p:sp>
        <p:nvSpPr>
          <p:cNvPr id="240" name="Rectangle 89"/>
          <p:cNvSpPr>
            <a:spLocks noChangeArrowheads="1"/>
          </p:cNvSpPr>
          <p:nvPr/>
        </p:nvSpPr>
        <p:spPr bwMode="auto">
          <a:xfrm>
            <a:off x="1925638" y="5983374"/>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11</a:t>
            </a:r>
            <a:endParaRPr lang="en-US" altLang="zh-CN" sz="1800" b="0" u="none" dirty="0">
              <a:latin typeface="Arial" panose="020B0604020202020204" pitchFamily="34" charset="0"/>
              <a:ea typeface="宋体" panose="02010600030101010101" pitchFamily="2" charset="-122"/>
            </a:endParaRPr>
          </a:p>
        </p:txBody>
      </p:sp>
      <p:sp>
        <p:nvSpPr>
          <p:cNvPr id="241" name="Rectangle 83"/>
          <p:cNvSpPr>
            <a:spLocks noChangeArrowheads="1"/>
          </p:cNvSpPr>
          <p:nvPr/>
        </p:nvSpPr>
        <p:spPr bwMode="auto">
          <a:xfrm>
            <a:off x="2286000" y="5983374"/>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15</a:t>
            </a:r>
            <a:endParaRPr lang="en-US" altLang="zh-CN" sz="1800" b="0" u="none"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grpId="0" nodeType="clickEffect">
                                  <p:stCondLst>
                                    <p:cond delay="0"/>
                                  </p:stCondLst>
                                  <p:childTnLst>
                                    <p:animMotion origin="layout" path="M 0.0375 1.48148E-6 L -0.00191 1.48148E-6 " pathEditMode="relative" rAng="0" ptsTypes="AA">
                                      <p:cBhvr>
                                        <p:cTn id="6" dur="500" spd="-100000" fill="hold"/>
                                        <p:tgtEl>
                                          <p:spTgt spid="236"/>
                                        </p:tgtEl>
                                        <p:attrNameLst>
                                          <p:attrName>ppt_x</p:attrName>
                                          <p:attrName>ppt_y</p:attrName>
                                        </p:attrNameLst>
                                      </p:cBhvr>
                                      <p:rCtr x="-1979" y="0"/>
                                    </p:animMotion>
                                  </p:childTnLst>
                                </p:cTn>
                              </p:par>
                              <p:par>
                                <p:cTn id="7" presetID="35" presetClass="path" presetSubtype="0" fill="hold" grpId="0" nodeType="withEffect">
                                  <p:stCondLst>
                                    <p:cond delay="0"/>
                                  </p:stCondLst>
                                  <p:childTnLst>
                                    <p:animMotion origin="layout" path="M 0.04149 -0.00023 L -0.0059 -0.00023 " pathEditMode="relative" rAng="0" ptsTypes="AA">
                                      <p:cBhvr>
                                        <p:cTn id="8" dur="500" spd="-100000" fill="hold"/>
                                        <p:tgtEl>
                                          <p:spTgt spid="235"/>
                                        </p:tgtEl>
                                        <p:attrNameLst>
                                          <p:attrName>ppt_x</p:attrName>
                                          <p:attrName>ppt_y</p:attrName>
                                        </p:attrNameLst>
                                      </p:cBhvr>
                                      <p:rCtr x="-2378" y="0"/>
                                    </p:animMotion>
                                  </p:childTnLst>
                                </p:cTn>
                              </p:par>
                              <p:par>
                                <p:cTn id="9" presetID="35" presetClass="path" presetSubtype="0" fill="hold" grpId="0" nodeType="withEffect">
                                  <p:stCondLst>
                                    <p:cond delay="0"/>
                                  </p:stCondLst>
                                  <p:childTnLst>
                                    <p:animMotion origin="layout" path="M 0.04149 -0.00023 L 0.00243 -0.00023 " pathEditMode="relative" rAng="0" ptsTypes="AA">
                                      <p:cBhvr>
                                        <p:cTn id="10" dur="500" spd="-100000" fill="hold"/>
                                        <p:tgtEl>
                                          <p:spTgt spid="233"/>
                                        </p:tgtEl>
                                        <p:attrNameLst>
                                          <p:attrName>ppt_x</p:attrName>
                                          <p:attrName>ppt_y</p:attrName>
                                        </p:attrNameLst>
                                      </p:cBhvr>
                                      <p:rCtr x="-1962" y="0"/>
                                    </p:animMotion>
                                  </p:childTnLst>
                                </p:cTn>
                              </p:par>
                              <p:par>
                                <p:cTn id="11" presetID="35" presetClass="path" presetSubtype="0" fill="hold" grpId="0" nodeType="withEffect">
                                  <p:stCondLst>
                                    <p:cond delay="0"/>
                                  </p:stCondLst>
                                  <p:childTnLst>
                                    <p:animMotion origin="layout" path="M 0.04132 -0.00023 L 0.00191 -0.00023 " pathEditMode="relative" rAng="0" ptsTypes="AA">
                                      <p:cBhvr>
                                        <p:cTn id="12" dur="500" spd="-100000" fill="hold"/>
                                        <p:tgtEl>
                                          <p:spTgt spid="234"/>
                                        </p:tgtEl>
                                        <p:attrNameLst>
                                          <p:attrName>ppt_x</p:attrName>
                                          <p:attrName>ppt_y</p:attrName>
                                        </p:attrNameLst>
                                      </p:cBhvr>
                                      <p:rCtr x="-1979" y="0"/>
                                    </p:animMotion>
                                  </p:childTnLst>
                                </p:cTn>
                              </p:par>
                            </p:childTnLst>
                          </p:cTn>
                        </p:par>
                        <p:par>
                          <p:cTn id="13" fill="hold">
                            <p:stCondLst>
                              <p:cond delay="500"/>
                            </p:stCondLst>
                            <p:childTnLst>
                              <p:par>
                                <p:cTn id="14" presetID="44" presetClass="path" presetSubtype="0" accel="50000" decel="50000" fill="hold" grpId="1" nodeType="afterEffect">
                                  <p:stCondLst>
                                    <p:cond delay="0"/>
                                  </p:stCondLst>
                                  <p:childTnLst>
                                    <p:animMotion origin="layout" path="M -0.11615 1.48148E-6 L -0.0757 -0.05324 C -0.06719 -0.06528 -0.05434 -0.07199 -0.04115 -0.07199 C -0.02604 -0.07199 -0.01389 -0.06528 -0.00538 -0.05324 L 0.03541 1.48148E-6 " pathEditMode="relative" rAng="0" ptsTypes="AAAAA">
                                      <p:cBhvr>
                                        <p:cTn id="15" dur="500" spd="-100000" fill="hold"/>
                                        <p:tgtEl>
                                          <p:spTgt spid="236"/>
                                        </p:tgtEl>
                                        <p:attrNameLst>
                                          <p:attrName>ppt_x</p:attrName>
                                          <p:attrName>ppt_y</p:attrName>
                                        </p:attrNameLst>
                                      </p:cBhvr>
                                      <p:rCtr x="7569" y="-3611"/>
                                    </p:animMotion>
                                  </p:childTnLst>
                                </p:cTn>
                              </p:par>
                            </p:childTnLst>
                          </p:cTn>
                        </p:par>
                        <p:par>
                          <p:cTn id="16" fill="hold">
                            <p:stCondLst>
                              <p:cond delay="1000"/>
                            </p:stCondLst>
                            <p:childTnLst>
                              <p:par>
                                <p:cTn id="17" presetID="35" presetClass="path" presetSubtype="0" fill="hold" grpId="0" nodeType="afterEffect">
                                  <p:stCondLst>
                                    <p:cond delay="0"/>
                                  </p:stCondLst>
                                  <p:childTnLst>
                                    <p:animMotion origin="layout" path="M 0.07291 -4.81481E-6 L -0.00382 -4.81481E-6 " pathEditMode="relative" rAng="0" ptsTypes="AA">
                                      <p:cBhvr>
                                        <p:cTn id="18" dur="500" spd="-100000" fill="hold"/>
                                        <p:tgtEl>
                                          <p:spTgt spid="238"/>
                                        </p:tgtEl>
                                        <p:attrNameLst>
                                          <p:attrName>ppt_x</p:attrName>
                                          <p:attrName>ppt_y</p:attrName>
                                        </p:attrNameLst>
                                      </p:cBhvr>
                                      <p:rCtr x="-3837" y="0"/>
                                    </p:animMotion>
                                  </p:childTnLst>
                                </p:cTn>
                              </p:par>
                              <p:par>
                                <p:cTn id="19" presetID="35" presetClass="path" presetSubtype="0" fill="hold" grpId="0" nodeType="withEffect">
                                  <p:stCondLst>
                                    <p:cond delay="0"/>
                                  </p:stCondLst>
                                  <p:childTnLst>
                                    <p:animMotion origin="layout" path="M 0.07518 -0.00024 L 0.00035 -0.00024 " pathEditMode="relative" rAng="0" ptsTypes="AA">
                                      <p:cBhvr>
                                        <p:cTn id="20" dur="500" spd="-100000" fill="hold"/>
                                        <p:tgtEl>
                                          <p:spTgt spid="237"/>
                                        </p:tgtEl>
                                        <p:attrNameLst>
                                          <p:attrName>ppt_x</p:attrName>
                                          <p:attrName>ppt_y</p:attrName>
                                        </p:attrNameLst>
                                      </p:cBhvr>
                                      <p:rCtr x="-3750" y="0"/>
                                    </p:animMotion>
                                  </p:childTnLst>
                                </p:cTn>
                              </p:par>
                              <p:par>
                                <p:cTn id="21" presetID="35" presetClass="path" presetSubtype="0" fill="hold" grpId="0" nodeType="withEffect">
                                  <p:stCondLst>
                                    <p:cond delay="0"/>
                                  </p:stCondLst>
                                  <p:childTnLst>
                                    <p:animMotion origin="layout" path="M 0.07882 -0.00024 L -0.00365 -0.00024 " pathEditMode="relative" rAng="0" ptsTypes="AA">
                                      <p:cBhvr>
                                        <p:cTn id="22" dur="500" spd="-100000" fill="hold"/>
                                        <p:tgtEl>
                                          <p:spTgt spid="231"/>
                                        </p:tgtEl>
                                        <p:attrNameLst>
                                          <p:attrName>ppt_x</p:attrName>
                                          <p:attrName>ppt_y</p:attrName>
                                        </p:attrNameLst>
                                      </p:cBhvr>
                                      <p:rCtr x="-4132" y="0"/>
                                    </p:animMotion>
                                  </p:childTnLst>
                                </p:cTn>
                              </p:par>
                              <p:par>
                                <p:cTn id="23" presetID="35" presetClass="path" presetSubtype="0" fill="hold" grpId="0" nodeType="withEffect">
                                  <p:stCondLst>
                                    <p:cond delay="0"/>
                                  </p:stCondLst>
                                  <p:childTnLst>
                                    <p:animMotion origin="layout" path="M 0.07917 -0.00024 L 0.00087 -0.00024 " pathEditMode="relative" rAng="0" ptsTypes="AA">
                                      <p:cBhvr>
                                        <p:cTn id="24" dur="500" spd="-100000" fill="hold"/>
                                        <p:tgtEl>
                                          <p:spTgt spid="189"/>
                                        </p:tgtEl>
                                        <p:attrNameLst>
                                          <p:attrName>ppt_x</p:attrName>
                                          <p:attrName>ppt_y</p:attrName>
                                        </p:attrNameLst>
                                      </p:cBhvr>
                                      <p:rCtr x="-3924" y="0"/>
                                    </p:animMotion>
                                  </p:childTnLst>
                                </p:cTn>
                              </p:par>
                            </p:childTnLst>
                          </p:cTn>
                        </p:par>
                        <p:par>
                          <p:cTn id="25" fill="hold">
                            <p:stCondLst>
                              <p:cond delay="1500"/>
                            </p:stCondLst>
                            <p:childTnLst>
                              <p:par>
                                <p:cTn id="26" presetID="44" presetClass="path" presetSubtype="0" accel="50000" decel="50000" fill="hold" grpId="1" nodeType="afterEffect">
                                  <p:stCondLst>
                                    <p:cond delay="0"/>
                                  </p:stCondLst>
                                  <p:childTnLst>
                                    <p:animMotion origin="layout" path="M -0.07674 -4.81481E-6 L -0.03785 -0.05324 C -0.02969 -0.06527 -0.01736 -0.07199 -0.00452 -0.07199 C 0.01024 -0.07199 0.02187 -0.06527 0.03003 -0.05324 L 0.06962 -4.81481E-6 " pathEditMode="relative" rAng="0" ptsTypes="AAAAA">
                                      <p:cBhvr>
                                        <p:cTn id="27" dur="500" spd="-100000" fill="hold"/>
                                        <p:tgtEl>
                                          <p:spTgt spid="238"/>
                                        </p:tgtEl>
                                        <p:attrNameLst>
                                          <p:attrName>ppt_x</p:attrName>
                                          <p:attrName>ppt_y</p:attrName>
                                        </p:attrNameLst>
                                      </p:cBhvr>
                                      <p:rCtr x="7309" y="-3611"/>
                                    </p:animMotion>
                                  </p:childTnLst>
                                </p:cTn>
                              </p:par>
                            </p:childTnLst>
                          </p:cTn>
                        </p:par>
                        <p:par>
                          <p:cTn id="28" fill="hold">
                            <p:stCondLst>
                              <p:cond delay="2000"/>
                            </p:stCondLst>
                            <p:childTnLst>
                              <p:par>
                                <p:cTn id="29" presetID="44" presetClass="path" presetSubtype="0" accel="50000" decel="50000" fill="hold" grpId="1" nodeType="afterEffect">
                                  <p:stCondLst>
                                    <p:cond delay="0"/>
                                  </p:stCondLst>
                                  <p:childTnLst>
                                    <p:animMotion origin="layout" path="M -0.07691 -0.00024 L -0.03715 -0.05348 C -0.02864 -0.06551 -0.01614 -0.07223 -0.00295 -0.07223 C 0.01215 -0.07223 0.02413 -0.06551 0.03247 -0.05348 L 0.07275 -0.00024 " pathEditMode="relative" rAng="0" ptsTypes="AAAAA">
                                      <p:cBhvr>
                                        <p:cTn id="30" dur="500" spd="-100000" fill="hold"/>
                                        <p:tgtEl>
                                          <p:spTgt spid="237"/>
                                        </p:tgtEl>
                                        <p:attrNameLst>
                                          <p:attrName>ppt_x</p:attrName>
                                          <p:attrName>ppt_y</p:attrName>
                                        </p:attrNameLst>
                                      </p:cBhvr>
                                      <p:rCtr x="7483" y="-3611"/>
                                    </p:animMotion>
                                  </p:childTnLst>
                                </p:cTn>
                              </p:par>
                            </p:childTnLst>
                          </p:cTn>
                        </p:par>
                        <p:par>
                          <p:cTn id="31" fill="hold">
                            <p:stCondLst>
                              <p:cond delay="2500"/>
                            </p:stCondLst>
                            <p:childTnLst>
                              <p:par>
                                <p:cTn id="32" presetID="35" presetClass="path" presetSubtype="0" fill="hold" grpId="0" nodeType="afterEffect">
                                  <p:stCondLst>
                                    <p:cond delay="0"/>
                                  </p:stCondLst>
                                  <p:childTnLst>
                                    <p:animMotion origin="layout" path="M 0.11597 -1.11111E-6 L -0.00191 -1.11111E-6 " pathEditMode="relative" rAng="0" ptsTypes="AA">
                                      <p:cBhvr>
                                        <p:cTn id="33" dur="500" spd="-100000" fill="hold"/>
                                        <p:tgtEl>
                                          <p:spTgt spid="241"/>
                                        </p:tgtEl>
                                        <p:attrNameLst>
                                          <p:attrName>ppt_x</p:attrName>
                                          <p:attrName>ppt_y</p:attrName>
                                        </p:attrNameLst>
                                      </p:cBhvr>
                                      <p:rCtr x="-5903" y="0"/>
                                    </p:animMotion>
                                  </p:childTnLst>
                                </p:cTn>
                              </p:par>
                              <p:par>
                                <p:cTn id="34" presetID="35" presetClass="path" presetSubtype="0" fill="hold" grpId="0" nodeType="withEffect">
                                  <p:stCondLst>
                                    <p:cond delay="0"/>
                                  </p:stCondLst>
                                  <p:childTnLst>
                                    <p:animMotion origin="layout" path="M 0.11614 -1.11111E-6 L -0.00174 -1.11111E-6 " pathEditMode="relative" rAng="0" ptsTypes="AA">
                                      <p:cBhvr>
                                        <p:cTn id="35" dur="500" spd="-100000" fill="hold"/>
                                        <p:tgtEl>
                                          <p:spTgt spid="240"/>
                                        </p:tgtEl>
                                        <p:attrNameLst>
                                          <p:attrName>ppt_x</p:attrName>
                                          <p:attrName>ppt_y</p:attrName>
                                        </p:attrNameLst>
                                      </p:cBhvr>
                                      <p:rCtr x="-5903" y="0"/>
                                    </p:animMotion>
                                  </p:childTnLst>
                                </p:cTn>
                              </p:par>
                              <p:par>
                                <p:cTn id="36" presetID="35" presetClass="path" presetSubtype="0" fill="hold" grpId="0" nodeType="withEffect">
                                  <p:stCondLst>
                                    <p:cond delay="0"/>
                                  </p:stCondLst>
                                  <p:childTnLst>
                                    <p:animMotion origin="layout" path="M 0.11597 -1.11111E-6 L -0.00191 -1.11111E-6 " pathEditMode="relative" rAng="0" ptsTypes="AA">
                                      <p:cBhvr>
                                        <p:cTn id="37" dur="500" spd="-100000" fill="hold"/>
                                        <p:tgtEl>
                                          <p:spTgt spid="239"/>
                                        </p:tgtEl>
                                        <p:attrNameLst>
                                          <p:attrName>ppt_x</p:attrName>
                                          <p:attrName>ppt_y</p:attrName>
                                        </p:attrNameLst>
                                      </p:cBhvr>
                                      <p:rCtr x="-5903" y="0"/>
                                    </p:animMotion>
                                  </p:childTnLst>
                                </p:cTn>
                              </p:par>
                              <p:par>
                                <p:cTn id="38" presetID="35" presetClass="path" presetSubtype="0" fill="hold" grpId="0" nodeType="withEffect">
                                  <p:stCondLst>
                                    <p:cond delay="0"/>
                                  </p:stCondLst>
                                  <p:childTnLst>
                                    <p:animMotion origin="layout" path="M 0.11615 -1.11111E-6 L -0.00191 -1.11111E-6 " pathEditMode="relative" rAng="0" ptsTypes="AA">
                                      <p:cBhvr>
                                        <p:cTn id="39" dur="500" spd="-100000" fill="hold"/>
                                        <p:tgtEl>
                                          <p:spTgt spid="188"/>
                                        </p:tgtEl>
                                        <p:attrNameLst>
                                          <p:attrName>ppt_x</p:attrName>
                                          <p:attrName>ppt_y</p:attrName>
                                        </p:attrNameLst>
                                      </p:cBhvr>
                                      <p:rCtr x="-5903" y="0"/>
                                    </p:animMotion>
                                  </p:childTnLst>
                                </p:cTn>
                              </p:par>
                            </p:childTnLst>
                          </p:cTn>
                        </p:par>
                        <p:par>
                          <p:cTn id="40" fill="hold">
                            <p:stCondLst>
                              <p:cond delay="3000"/>
                            </p:stCondLst>
                            <p:childTnLst>
                              <p:par>
                                <p:cTn id="41" presetID="44" presetClass="path" presetSubtype="0" accel="50000" decel="50000" fill="hold" grpId="1" nodeType="afterEffect">
                                  <p:stCondLst>
                                    <p:cond delay="0"/>
                                  </p:stCondLst>
                                  <p:childTnLst>
                                    <p:animMotion origin="layout" path="M -0.04115 -1.11111E-6 L -0.00035 -0.05324 C 0.00833 -0.06528 0.02118 -0.07199 0.03472 -0.07199 C 0.05017 -0.07199 0.0625 -0.06528 0.07118 -0.05324 L 0.1125 -1.11111E-6 " pathEditMode="relative" rAng="0" ptsTypes="AAAAA">
                                      <p:cBhvr>
                                        <p:cTn id="42" dur="500" spd="-100000" fill="hold"/>
                                        <p:tgtEl>
                                          <p:spTgt spid="241"/>
                                        </p:tgtEl>
                                        <p:attrNameLst>
                                          <p:attrName>ppt_x</p:attrName>
                                          <p:attrName>ppt_y</p:attrName>
                                        </p:attrNameLst>
                                      </p:cBhvr>
                                      <p:rCtr x="7674" y="-3611"/>
                                    </p:animMotion>
                                  </p:childTnLst>
                                </p:cTn>
                              </p:par>
                            </p:childTnLst>
                          </p:cTn>
                        </p:par>
                        <p:par>
                          <p:cTn id="43" fill="hold">
                            <p:stCondLst>
                              <p:cond delay="3500"/>
                            </p:stCondLst>
                            <p:childTnLst>
                              <p:par>
                                <p:cTn id="44" presetID="44" presetClass="path" presetSubtype="0" accel="50000" decel="50000" fill="hold" grpId="1" nodeType="afterEffect">
                                  <p:stCondLst>
                                    <p:cond delay="0"/>
                                  </p:stCondLst>
                                  <p:childTnLst>
                                    <p:animMotion origin="layout" path="M -0.03924 -1.11111E-6 L -0.00104 -0.05463 C 0.00712 -0.0669 0.0191 -0.07338 0.0316 -0.07338 C 0.04618 -0.07338 0.05746 -0.0669 0.06562 -0.05463 L 0.10434 -1.11111E-6 " pathEditMode="relative" rAng="0" ptsTypes="AAAAA">
                                      <p:cBhvr>
                                        <p:cTn id="45" dur="500" spd="-100000" fill="hold"/>
                                        <p:tgtEl>
                                          <p:spTgt spid="240"/>
                                        </p:tgtEl>
                                        <p:attrNameLst>
                                          <p:attrName>ppt_x</p:attrName>
                                          <p:attrName>ppt_y</p:attrName>
                                        </p:attrNameLst>
                                      </p:cBhvr>
                                      <p:rCtr x="7170" y="-3681"/>
                                    </p:animMotion>
                                  </p:childTnLst>
                                </p:cTn>
                              </p:par>
                            </p:childTnLst>
                          </p:cTn>
                        </p:par>
                        <p:par>
                          <p:cTn id="46" fill="hold">
                            <p:stCondLst>
                              <p:cond delay="4000"/>
                            </p:stCondLst>
                            <p:childTnLst>
                              <p:par>
                                <p:cTn id="47" presetID="44" presetClass="path" presetSubtype="0" accel="50000" decel="50000" fill="hold" grpId="1" nodeType="afterEffect">
                                  <p:stCondLst>
                                    <p:cond delay="0"/>
                                  </p:stCondLst>
                                  <p:childTnLst>
                                    <p:animMotion origin="layout" path="M -0.03715 -1.11111E-6 L 0.00278 -0.05324 C 0.01094 -0.06528 0.02361 -0.07199 0.0368 -0.07199 C 0.05139 -0.07199 0.06354 -0.06528 0.07187 -0.05324 L 0.11233 -1.11111E-6 " pathEditMode="relative" rAng="0" ptsTypes="AAAAA">
                                      <p:cBhvr>
                                        <p:cTn id="48" dur="500" spd="-100000" fill="hold"/>
                                        <p:tgtEl>
                                          <p:spTgt spid="239"/>
                                        </p:tgtEl>
                                        <p:attrNameLst>
                                          <p:attrName>ppt_x</p:attrName>
                                          <p:attrName>ppt_y</p:attrName>
                                        </p:attrNameLst>
                                      </p:cBhvr>
                                      <p:rCtr x="7465" y="-3611"/>
                                    </p:animMotion>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1000"/>
                                        <p:tgtEl>
                                          <p:spTgt spid="190"/>
                                        </p:tgtEl>
                                      </p:cBhvr>
                                    </p:animEffect>
                                    <p:anim calcmode="lin" valueType="num">
                                      <p:cBhvr>
                                        <p:cTn id="54" dur="1000" fill="hold"/>
                                        <p:tgtEl>
                                          <p:spTgt spid="190"/>
                                        </p:tgtEl>
                                        <p:attrNameLst>
                                          <p:attrName>ppt_x</p:attrName>
                                        </p:attrNameLst>
                                      </p:cBhvr>
                                      <p:tavLst>
                                        <p:tav tm="0">
                                          <p:val>
                                            <p:strVal val="#ppt_x"/>
                                          </p:val>
                                        </p:tav>
                                        <p:tav tm="100000">
                                          <p:val>
                                            <p:strVal val="#ppt_x"/>
                                          </p:val>
                                        </p:tav>
                                      </p:tavLst>
                                    </p:anim>
                                    <p:anim calcmode="lin" valueType="num">
                                      <p:cBhvr>
                                        <p:cTn id="55" dur="1000" fill="hold"/>
                                        <p:tgtEl>
                                          <p:spTgt spid="19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91"/>
                                        </p:tgtEl>
                                        <p:attrNameLst>
                                          <p:attrName>style.visibility</p:attrName>
                                        </p:attrNameLst>
                                      </p:cBhvr>
                                      <p:to>
                                        <p:strVal val="visible"/>
                                      </p:to>
                                    </p:set>
                                    <p:animEffect transition="in" filter="fade">
                                      <p:cBhvr>
                                        <p:cTn id="58" dur="1000"/>
                                        <p:tgtEl>
                                          <p:spTgt spid="191"/>
                                        </p:tgtEl>
                                      </p:cBhvr>
                                    </p:animEffect>
                                    <p:anim calcmode="lin" valueType="num">
                                      <p:cBhvr>
                                        <p:cTn id="59" dur="1000" fill="hold"/>
                                        <p:tgtEl>
                                          <p:spTgt spid="191"/>
                                        </p:tgtEl>
                                        <p:attrNameLst>
                                          <p:attrName>ppt_x</p:attrName>
                                        </p:attrNameLst>
                                      </p:cBhvr>
                                      <p:tavLst>
                                        <p:tav tm="0">
                                          <p:val>
                                            <p:strVal val="#ppt_x"/>
                                          </p:val>
                                        </p:tav>
                                        <p:tav tm="100000">
                                          <p:val>
                                            <p:strVal val="#ppt_x"/>
                                          </p:val>
                                        </p:tav>
                                      </p:tavLst>
                                    </p:anim>
                                    <p:anim calcmode="lin" valueType="num">
                                      <p:cBhvr>
                                        <p:cTn id="60" dur="1000" fill="hold"/>
                                        <p:tgtEl>
                                          <p:spTgt spid="19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animEffect transition="in" filter="fade">
                                      <p:cBhvr>
                                        <p:cTn id="63" dur="1000"/>
                                        <p:tgtEl>
                                          <p:spTgt spid="192"/>
                                        </p:tgtEl>
                                      </p:cBhvr>
                                    </p:animEffect>
                                    <p:anim calcmode="lin" valueType="num">
                                      <p:cBhvr>
                                        <p:cTn id="64" dur="1000" fill="hold"/>
                                        <p:tgtEl>
                                          <p:spTgt spid="192"/>
                                        </p:tgtEl>
                                        <p:attrNameLst>
                                          <p:attrName>ppt_x</p:attrName>
                                        </p:attrNameLst>
                                      </p:cBhvr>
                                      <p:tavLst>
                                        <p:tav tm="0">
                                          <p:val>
                                            <p:strVal val="#ppt_x"/>
                                          </p:val>
                                        </p:tav>
                                        <p:tav tm="100000">
                                          <p:val>
                                            <p:strVal val="#ppt_x"/>
                                          </p:val>
                                        </p:tav>
                                      </p:tavLst>
                                    </p:anim>
                                    <p:anim calcmode="lin" valueType="num">
                                      <p:cBhvr>
                                        <p:cTn id="65" dur="1000" fill="hold"/>
                                        <p:tgtEl>
                                          <p:spTgt spid="19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93"/>
                                        </p:tgtEl>
                                        <p:attrNameLst>
                                          <p:attrName>style.visibility</p:attrName>
                                        </p:attrNameLst>
                                      </p:cBhvr>
                                      <p:to>
                                        <p:strVal val="visible"/>
                                      </p:to>
                                    </p:set>
                                    <p:animEffect transition="in" filter="fade">
                                      <p:cBhvr>
                                        <p:cTn id="68" dur="1000"/>
                                        <p:tgtEl>
                                          <p:spTgt spid="193"/>
                                        </p:tgtEl>
                                      </p:cBhvr>
                                    </p:animEffect>
                                    <p:anim calcmode="lin" valueType="num">
                                      <p:cBhvr>
                                        <p:cTn id="69" dur="1000" fill="hold"/>
                                        <p:tgtEl>
                                          <p:spTgt spid="193"/>
                                        </p:tgtEl>
                                        <p:attrNameLst>
                                          <p:attrName>ppt_x</p:attrName>
                                        </p:attrNameLst>
                                      </p:cBhvr>
                                      <p:tavLst>
                                        <p:tav tm="0">
                                          <p:val>
                                            <p:strVal val="#ppt_x"/>
                                          </p:val>
                                        </p:tav>
                                        <p:tav tm="100000">
                                          <p:val>
                                            <p:strVal val="#ppt_x"/>
                                          </p:val>
                                        </p:tav>
                                      </p:tavLst>
                                    </p:anim>
                                    <p:anim calcmode="lin" valueType="num">
                                      <p:cBhvr>
                                        <p:cTn id="70" dur="1000" fill="hold"/>
                                        <p:tgtEl>
                                          <p:spTgt spid="19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94"/>
                                        </p:tgtEl>
                                        <p:attrNameLst>
                                          <p:attrName>style.visibility</p:attrName>
                                        </p:attrNameLst>
                                      </p:cBhvr>
                                      <p:to>
                                        <p:strVal val="visible"/>
                                      </p:to>
                                    </p:set>
                                    <p:animEffect transition="in" filter="fade">
                                      <p:cBhvr>
                                        <p:cTn id="73" dur="1000"/>
                                        <p:tgtEl>
                                          <p:spTgt spid="194"/>
                                        </p:tgtEl>
                                      </p:cBhvr>
                                    </p:animEffect>
                                    <p:anim calcmode="lin" valueType="num">
                                      <p:cBhvr>
                                        <p:cTn id="74" dur="1000" fill="hold"/>
                                        <p:tgtEl>
                                          <p:spTgt spid="194"/>
                                        </p:tgtEl>
                                        <p:attrNameLst>
                                          <p:attrName>ppt_x</p:attrName>
                                        </p:attrNameLst>
                                      </p:cBhvr>
                                      <p:tavLst>
                                        <p:tav tm="0">
                                          <p:val>
                                            <p:strVal val="#ppt_x"/>
                                          </p:val>
                                        </p:tav>
                                        <p:tav tm="100000">
                                          <p:val>
                                            <p:strVal val="#ppt_x"/>
                                          </p:val>
                                        </p:tav>
                                      </p:tavLst>
                                    </p:anim>
                                    <p:anim calcmode="lin" valueType="num">
                                      <p:cBhvr>
                                        <p:cTn id="75" dur="1000" fill="hold"/>
                                        <p:tgtEl>
                                          <p:spTgt spid="19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95"/>
                                        </p:tgtEl>
                                        <p:attrNameLst>
                                          <p:attrName>style.visibility</p:attrName>
                                        </p:attrNameLst>
                                      </p:cBhvr>
                                      <p:to>
                                        <p:strVal val="visible"/>
                                      </p:to>
                                    </p:set>
                                    <p:animEffect transition="in" filter="fade">
                                      <p:cBhvr>
                                        <p:cTn id="78" dur="1000"/>
                                        <p:tgtEl>
                                          <p:spTgt spid="195"/>
                                        </p:tgtEl>
                                      </p:cBhvr>
                                    </p:animEffect>
                                    <p:anim calcmode="lin" valueType="num">
                                      <p:cBhvr>
                                        <p:cTn id="79" dur="1000" fill="hold"/>
                                        <p:tgtEl>
                                          <p:spTgt spid="195"/>
                                        </p:tgtEl>
                                        <p:attrNameLst>
                                          <p:attrName>ppt_x</p:attrName>
                                        </p:attrNameLst>
                                      </p:cBhvr>
                                      <p:tavLst>
                                        <p:tav tm="0">
                                          <p:val>
                                            <p:strVal val="#ppt_x"/>
                                          </p:val>
                                        </p:tav>
                                        <p:tav tm="100000">
                                          <p:val>
                                            <p:strVal val="#ppt_x"/>
                                          </p:val>
                                        </p:tav>
                                      </p:tavLst>
                                    </p:anim>
                                    <p:anim calcmode="lin" valueType="num">
                                      <p:cBhvr>
                                        <p:cTn id="80" dur="1000" fill="hold"/>
                                        <p:tgtEl>
                                          <p:spTgt spid="19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96"/>
                                        </p:tgtEl>
                                        <p:attrNameLst>
                                          <p:attrName>style.visibility</p:attrName>
                                        </p:attrNameLst>
                                      </p:cBhvr>
                                      <p:to>
                                        <p:strVal val="visible"/>
                                      </p:to>
                                    </p:set>
                                    <p:animEffect transition="in" filter="fade">
                                      <p:cBhvr>
                                        <p:cTn id="83" dur="1000"/>
                                        <p:tgtEl>
                                          <p:spTgt spid="196"/>
                                        </p:tgtEl>
                                      </p:cBhvr>
                                    </p:animEffect>
                                    <p:anim calcmode="lin" valueType="num">
                                      <p:cBhvr>
                                        <p:cTn id="84" dur="1000" fill="hold"/>
                                        <p:tgtEl>
                                          <p:spTgt spid="196"/>
                                        </p:tgtEl>
                                        <p:attrNameLst>
                                          <p:attrName>ppt_x</p:attrName>
                                        </p:attrNameLst>
                                      </p:cBhvr>
                                      <p:tavLst>
                                        <p:tav tm="0">
                                          <p:val>
                                            <p:strVal val="#ppt_x"/>
                                          </p:val>
                                        </p:tav>
                                        <p:tav tm="100000">
                                          <p:val>
                                            <p:strVal val="#ppt_x"/>
                                          </p:val>
                                        </p:tav>
                                      </p:tavLst>
                                    </p:anim>
                                    <p:anim calcmode="lin" valueType="num">
                                      <p:cBhvr>
                                        <p:cTn id="85" dur="1000" fill="hold"/>
                                        <p:tgtEl>
                                          <p:spTgt spid="19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97"/>
                                        </p:tgtEl>
                                        <p:attrNameLst>
                                          <p:attrName>style.visibility</p:attrName>
                                        </p:attrNameLst>
                                      </p:cBhvr>
                                      <p:to>
                                        <p:strVal val="visible"/>
                                      </p:to>
                                    </p:set>
                                    <p:animEffect transition="in" filter="fade">
                                      <p:cBhvr>
                                        <p:cTn id="88" dur="1000"/>
                                        <p:tgtEl>
                                          <p:spTgt spid="197"/>
                                        </p:tgtEl>
                                      </p:cBhvr>
                                    </p:animEffect>
                                    <p:anim calcmode="lin" valueType="num">
                                      <p:cBhvr>
                                        <p:cTn id="89" dur="1000" fill="hold"/>
                                        <p:tgtEl>
                                          <p:spTgt spid="197"/>
                                        </p:tgtEl>
                                        <p:attrNameLst>
                                          <p:attrName>ppt_x</p:attrName>
                                        </p:attrNameLst>
                                      </p:cBhvr>
                                      <p:tavLst>
                                        <p:tav tm="0">
                                          <p:val>
                                            <p:strVal val="#ppt_x"/>
                                          </p:val>
                                        </p:tav>
                                        <p:tav tm="100000">
                                          <p:val>
                                            <p:strVal val="#ppt_x"/>
                                          </p:val>
                                        </p:tav>
                                      </p:tavLst>
                                    </p:anim>
                                    <p:anim calcmode="lin" valueType="num">
                                      <p:cBhvr>
                                        <p:cTn id="90" dur="1000" fill="hold"/>
                                        <p:tgtEl>
                                          <p:spTgt spid="19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animEffect transition="in" filter="fade">
                                      <p:cBhvr>
                                        <p:cTn id="93" dur="1000"/>
                                        <p:tgtEl>
                                          <p:spTgt spid="198"/>
                                        </p:tgtEl>
                                      </p:cBhvr>
                                    </p:animEffect>
                                    <p:anim calcmode="lin" valueType="num">
                                      <p:cBhvr>
                                        <p:cTn id="94" dur="1000" fill="hold"/>
                                        <p:tgtEl>
                                          <p:spTgt spid="198"/>
                                        </p:tgtEl>
                                        <p:attrNameLst>
                                          <p:attrName>ppt_x</p:attrName>
                                        </p:attrNameLst>
                                      </p:cBhvr>
                                      <p:tavLst>
                                        <p:tav tm="0">
                                          <p:val>
                                            <p:strVal val="#ppt_x"/>
                                          </p:val>
                                        </p:tav>
                                        <p:tav tm="100000">
                                          <p:val>
                                            <p:strVal val="#ppt_x"/>
                                          </p:val>
                                        </p:tav>
                                      </p:tavLst>
                                    </p:anim>
                                    <p:anim calcmode="lin" valueType="num">
                                      <p:cBhvr>
                                        <p:cTn id="95" dur="1000" fill="hold"/>
                                        <p:tgtEl>
                                          <p:spTgt spid="19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fade">
                                      <p:cBhvr>
                                        <p:cTn id="98" dur="1000"/>
                                        <p:tgtEl>
                                          <p:spTgt spid="199"/>
                                        </p:tgtEl>
                                      </p:cBhvr>
                                    </p:animEffect>
                                    <p:anim calcmode="lin" valueType="num">
                                      <p:cBhvr>
                                        <p:cTn id="99" dur="1000" fill="hold"/>
                                        <p:tgtEl>
                                          <p:spTgt spid="199"/>
                                        </p:tgtEl>
                                        <p:attrNameLst>
                                          <p:attrName>ppt_x</p:attrName>
                                        </p:attrNameLst>
                                      </p:cBhvr>
                                      <p:tavLst>
                                        <p:tav tm="0">
                                          <p:val>
                                            <p:strVal val="#ppt_x"/>
                                          </p:val>
                                        </p:tav>
                                        <p:tav tm="100000">
                                          <p:val>
                                            <p:strVal val="#ppt_x"/>
                                          </p:val>
                                        </p:tav>
                                      </p:tavLst>
                                    </p:anim>
                                    <p:anim calcmode="lin" valueType="num">
                                      <p:cBhvr>
                                        <p:cTn id="100" dur="1000" fill="hold"/>
                                        <p:tgtEl>
                                          <p:spTgt spid="19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fade">
                                      <p:cBhvr>
                                        <p:cTn id="103" dur="1000"/>
                                        <p:tgtEl>
                                          <p:spTgt spid="200"/>
                                        </p:tgtEl>
                                      </p:cBhvr>
                                    </p:animEffect>
                                    <p:anim calcmode="lin" valueType="num">
                                      <p:cBhvr>
                                        <p:cTn id="104" dur="1000" fill="hold"/>
                                        <p:tgtEl>
                                          <p:spTgt spid="200"/>
                                        </p:tgtEl>
                                        <p:attrNameLst>
                                          <p:attrName>ppt_x</p:attrName>
                                        </p:attrNameLst>
                                      </p:cBhvr>
                                      <p:tavLst>
                                        <p:tav tm="0">
                                          <p:val>
                                            <p:strVal val="#ppt_x"/>
                                          </p:val>
                                        </p:tav>
                                        <p:tav tm="100000">
                                          <p:val>
                                            <p:strVal val="#ppt_x"/>
                                          </p:val>
                                        </p:tav>
                                      </p:tavLst>
                                    </p:anim>
                                    <p:anim calcmode="lin" valueType="num">
                                      <p:cBhvr>
                                        <p:cTn id="105" dur="1000" fill="hold"/>
                                        <p:tgtEl>
                                          <p:spTgt spid="20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01"/>
                                        </p:tgtEl>
                                        <p:attrNameLst>
                                          <p:attrName>style.visibility</p:attrName>
                                        </p:attrNameLst>
                                      </p:cBhvr>
                                      <p:to>
                                        <p:strVal val="visible"/>
                                      </p:to>
                                    </p:set>
                                    <p:animEffect transition="in" filter="fade">
                                      <p:cBhvr>
                                        <p:cTn id="108" dur="1000"/>
                                        <p:tgtEl>
                                          <p:spTgt spid="201"/>
                                        </p:tgtEl>
                                      </p:cBhvr>
                                    </p:animEffect>
                                    <p:anim calcmode="lin" valueType="num">
                                      <p:cBhvr>
                                        <p:cTn id="109" dur="1000" fill="hold"/>
                                        <p:tgtEl>
                                          <p:spTgt spid="201"/>
                                        </p:tgtEl>
                                        <p:attrNameLst>
                                          <p:attrName>ppt_x</p:attrName>
                                        </p:attrNameLst>
                                      </p:cBhvr>
                                      <p:tavLst>
                                        <p:tav tm="0">
                                          <p:val>
                                            <p:strVal val="#ppt_x"/>
                                          </p:val>
                                        </p:tav>
                                        <p:tav tm="100000">
                                          <p:val>
                                            <p:strVal val="#ppt_x"/>
                                          </p:val>
                                        </p:tav>
                                      </p:tavLst>
                                    </p:anim>
                                    <p:anim calcmode="lin" valueType="num">
                                      <p:cBhvr>
                                        <p:cTn id="110" dur="1000" fill="hold"/>
                                        <p:tgtEl>
                                          <p:spTgt spid="20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02"/>
                                        </p:tgtEl>
                                        <p:attrNameLst>
                                          <p:attrName>style.visibility</p:attrName>
                                        </p:attrNameLst>
                                      </p:cBhvr>
                                      <p:to>
                                        <p:strVal val="visible"/>
                                      </p:to>
                                    </p:set>
                                    <p:animEffect transition="in" filter="fade">
                                      <p:cBhvr>
                                        <p:cTn id="113" dur="1000"/>
                                        <p:tgtEl>
                                          <p:spTgt spid="202"/>
                                        </p:tgtEl>
                                      </p:cBhvr>
                                    </p:animEffect>
                                    <p:anim calcmode="lin" valueType="num">
                                      <p:cBhvr>
                                        <p:cTn id="114" dur="1000" fill="hold"/>
                                        <p:tgtEl>
                                          <p:spTgt spid="202"/>
                                        </p:tgtEl>
                                        <p:attrNameLst>
                                          <p:attrName>ppt_x</p:attrName>
                                        </p:attrNameLst>
                                      </p:cBhvr>
                                      <p:tavLst>
                                        <p:tav tm="0">
                                          <p:val>
                                            <p:strVal val="#ppt_x"/>
                                          </p:val>
                                        </p:tav>
                                        <p:tav tm="100000">
                                          <p:val>
                                            <p:strVal val="#ppt_x"/>
                                          </p:val>
                                        </p:tav>
                                      </p:tavLst>
                                    </p:anim>
                                    <p:anim calcmode="lin" valueType="num">
                                      <p:cBhvr>
                                        <p:cTn id="115" dur="1000" fill="hold"/>
                                        <p:tgtEl>
                                          <p:spTgt spid="20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03"/>
                                        </p:tgtEl>
                                        <p:attrNameLst>
                                          <p:attrName>style.visibility</p:attrName>
                                        </p:attrNameLst>
                                      </p:cBhvr>
                                      <p:to>
                                        <p:strVal val="visible"/>
                                      </p:to>
                                    </p:set>
                                    <p:animEffect transition="in" filter="fade">
                                      <p:cBhvr>
                                        <p:cTn id="118" dur="1000"/>
                                        <p:tgtEl>
                                          <p:spTgt spid="203"/>
                                        </p:tgtEl>
                                      </p:cBhvr>
                                    </p:animEffect>
                                    <p:anim calcmode="lin" valueType="num">
                                      <p:cBhvr>
                                        <p:cTn id="119" dur="1000" fill="hold"/>
                                        <p:tgtEl>
                                          <p:spTgt spid="203"/>
                                        </p:tgtEl>
                                        <p:attrNameLst>
                                          <p:attrName>ppt_x</p:attrName>
                                        </p:attrNameLst>
                                      </p:cBhvr>
                                      <p:tavLst>
                                        <p:tav tm="0">
                                          <p:val>
                                            <p:strVal val="#ppt_x"/>
                                          </p:val>
                                        </p:tav>
                                        <p:tav tm="100000">
                                          <p:val>
                                            <p:strVal val="#ppt_x"/>
                                          </p:val>
                                        </p:tav>
                                      </p:tavLst>
                                    </p:anim>
                                    <p:anim calcmode="lin" valueType="num">
                                      <p:cBhvr>
                                        <p:cTn id="120" dur="1000" fill="hold"/>
                                        <p:tgtEl>
                                          <p:spTgt spid="203"/>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204"/>
                                        </p:tgtEl>
                                        <p:attrNameLst>
                                          <p:attrName>style.visibility</p:attrName>
                                        </p:attrNameLst>
                                      </p:cBhvr>
                                      <p:to>
                                        <p:strVal val="visible"/>
                                      </p:to>
                                    </p:set>
                                    <p:animEffect transition="in" filter="fade">
                                      <p:cBhvr>
                                        <p:cTn id="123" dur="1000"/>
                                        <p:tgtEl>
                                          <p:spTgt spid="204"/>
                                        </p:tgtEl>
                                      </p:cBhvr>
                                    </p:animEffect>
                                    <p:anim calcmode="lin" valueType="num">
                                      <p:cBhvr>
                                        <p:cTn id="124" dur="1000" fill="hold"/>
                                        <p:tgtEl>
                                          <p:spTgt spid="204"/>
                                        </p:tgtEl>
                                        <p:attrNameLst>
                                          <p:attrName>ppt_x</p:attrName>
                                        </p:attrNameLst>
                                      </p:cBhvr>
                                      <p:tavLst>
                                        <p:tav tm="0">
                                          <p:val>
                                            <p:strVal val="#ppt_x"/>
                                          </p:val>
                                        </p:tav>
                                        <p:tav tm="100000">
                                          <p:val>
                                            <p:strVal val="#ppt_x"/>
                                          </p:val>
                                        </p:tav>
                                      </p:tavLst>
                                    </p:anim>
                                    <p:anim calcmode="lin" valueType="num">
                                      <p:cBhvr>
                                        <p:cTn id="125" dur="1000" fill="hold"/>
                                        <p:tgtEl>
                                          <p:spTgt spid="204"/>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205"/>
                                        </p:tgtEl>
                                        <p:attrNameLst>
                                          <p:attrName>style.visibility</p:attrName>
                                        </p:attrNameLst>
                                      </p:cBhvr>
                                      <p:to>
                                        <p:strVal val="visible"/>
                                      </p:to>
                                    </p:set>
                                    <p:animEffect transition="in" filter="fade">
                                      <p:cBhvr>
                                        <p:cTn id="128" dur="1000"/>
                                        <p:tgtEl>
                                          <p:spTgt spid="205"/>
                                        </p:tgtEl>
                                      </p:cBhvr>
                                    </p:animEffect>
                                    <p:anim calcmode="lin" valueType="num">
                                      <p:cBhvr>
                                        <p:cTn id="129" dur="1000" fill="hold"/>
                                        <p:tgtEl>
                                          <p:spTgt spid="205"/>
                                        </p:tgtEl>
                                        <p:attrNameLst>
                                          <p:attrName>ppt_x</p:attrName>
                                        </p:attrNameLst>
                                      </p:cBhvr>
                                      <p:tavLst>
                                        <p:tav tm="0">
                                          <p:val>
                                            <p:strVal val="#ppt_x"/>
                                          </p:val>
                                        </p:tav>
                                        <p:tav tm="100000">
                                          <p:val>
                                            <p:strVal val="#ppt_x"/>
                                          </p:val>
                                        </p:tav>
                                      </p:tavLst>
                                    </p:anim>
                                    <p:anim calcmode="lin" valueType="num">
                                      <p:cBhvr>
                                        <p:cTn id="130" dur="1000" fill="hold"/>
                                        <p:tgtEl>
                                          <p:spTgt spid="20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206"/>
                                        </p:tgtEl>
                                        <p:attrNameLst>
                                          <p:attrName>style.visibility</p:attrName>
                                        </p:attrNameLst>
                                      </p:cBhvr>
                                      <p:to>
                                        <p:strVal val="visible"/>
                                      </p:to>
                                    </p:set>
                                    <p:animEffect transition="in" filter="fade">
                                      <p:cBhvr>
                                        <p:cTn id="133" dur="1000"/>
                                        <p:tgtEl>
                                          <p:spTgt spid="206"/>
                                        </p:tgtEl>
                                      </p:cBhvr>
                                    </p:animEffect>
                                    <p:anim calcmode="lin" valueType="num">
                                      <p:cBhvr>
                                        <p:cTn id="134" dur="1000" fill="hold"/>
                                        <p:tgtEl>
                                          <p:spTgt spid="206"/>
                                        </p:tgtEl>
                                        <p:attrNameLst>
                                          <p:attrName>ppt_x</p:attrName>
                                        </p:attrNameLst>
                                      </p:cBhvr>
                                      <p:tavLst>
                                        <p:tav tm="0">
                                          <p:val>
                                            <p:strVal val="#ppt_x"/>
                                          </p:val>
                                        </p:tav>
                                        <p:tav tm="100000">
                                          <p:val>
                                            <p:strVal val="#ppt_x"/>
                                          </p:val>
                                        </p:tav>
                                      </p:tavLst>
                                    </p:anim>
                                    <p:anim calcmode="lin" valueType="num">
                                      <p:cBhvr>
                                        <p:cTn id="135" dur="1000" fill="hold"/>
                                        <p:tgtEl>
                                          <p:spTgt spid="206"/>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207"/>
                                        </p:tgtEl>
                                        <p:attrNameLst>
                                          <p:attrName>style.visibility</p:attrName>
                                        </p:attrNameLst>
                                      </p:cBhvr>
                                      <p:to>
                                        <p:strVal val="visible"/>
                                      </p:to>
                                    </p:set>
                                    <p:animEffect transition="in" filter="fade">
                                      <p:cBhvr>
                                        <p:cTn id="138" dur="1000"/>
                                        <p:tgtEl>
                                          <p:spTgt spid="207"/>
                                        </p:tgtEl>
                                      </p:cBhvr>
                                    </p:animEffect>
                                    <p:anim calcmode="lin" valueType="num">
                                      <p:cBhvr>
                                        <p:cTn id="139" dur="1000" fill="hold"/>
                                        <p:tgtEl>
                                          <p:spTgt spid="207"/>
                                        </p:tgtEl>
                                        <p:attrNameLst>
                                          <p:attrName>ppt_x</p:attrName>
                                        </p:attrNameLst>
                                      </p:cBhvr>
                                      <p:tavLst>
                                        <p:tav tm="0">
                                          <p:val>
                                            <p:strVal val="#ppt_x"/>
                                          </p:val>
                                        </p:tav>
                                        <p:tav tm="100000">
                                          <p:val>
                                            <p:strVal val="#ppt_x"/>
                                          </p:val>
                                        </p:tav>
                                      </p:tavLst>
                                    </p:anim>
                                    <p:anim calcmode="lin" valueType="num">
                                      <p:cBhvr>
                                        <p:cTn id="140" dur="1000" fill="hold"/>
                                        <p:tgtEl>
                                          <p:spTgt spid="20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208"/>
                                        </p:tgtEl>
                                        <p:attrNameLst>
                                          <p:attrName>style.visibility</p:attrName>
                                        </p:attrNameLst>
                                      </p:cBhvr>
                                      <p:to>
                                        <p:strVal val="visible"/>
                                      </p:to>
                                    </p:set>
                                    <p:animEffect transition="in" filter="fade">
                                      <p:cBhvr>
                                        <p:cTn id="143" dur="1000"/>
                                        <p:tgtEl>
                                          <p:spTgt spid="208"/>
                                        </p:tgtEl>
                                      </p:cBhvr>
                                    </p:animEffect>
                                    <p:anim calcmode="lin" valueType="num">
                                      <p:cBhvr>
                                        <p:cTn id="144" dur="1000" fill="hold"/>
                                        <p:tgtEl>
                                          <p:spTgt spid="208"/>
                                        </p:tgtEl>
                                        <p:attrNameLst>
                                          <p:attrName>ppt_x</p:attrName>
                                        </p:attrNameLst>
                                      </p:cBhvr>
                                      <p:tavLst>
                                        <p:tav tm="0">
                                          <p:val>
                                            <p:strVal val="#ppt_x"/>
                                          </p:val>
                                        </p:tav>
                                        <p:tav tm="100000">
                                          <p:val>
                                            <p:strVal val="#ppt_x"/>
                                          </p:val>
                                        </p:tav>
                                      </p:tavLst>
                                    </p:anim>
                                    <p:anim calcmode="lin" valueType="num">
                                      <p:cBhvr>
                                        <p:cTn id="145" dur="1000" fill="hold"/>
                                        <p:tgtEl>
                                          <p:spTgt spid="20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09"/>
                                        </p:tgtEl>
                                        <p:attrNameLst>
                                          <p:attrName>style.visibility</p:attrName>
                                        </p:attrNameLst>
                                      </p:cBhvr>
                                      <p:to>
                                        <p:strVal val="visible"/>
                                      </p:to>
                                    </p:set>
                                    <p:animEffect transition="in" filter="fade">
                                      <p:cBhvr>
                                        <p:cTn id="148" dur="1000"/>
                                        <p:tgtEl>
                                          <p:spTgt spid="209"/>
                                        </p:tgtEl>
                                      </p:cBhvr>
                                    </p:animEffect>
                                    <p:anim calcmode="lin" valueType="num">
                                      <p:cBhvr>
                                        <p:cTn id="149" dur="1000" fill="hold"/>
                                        <p:tgtEl>
                                          <p:spTgt spid="209"/>
                                        </p:tgtEl>
                                        <p:attrNameLst>
                                          <p:attrName>ppt_x</p:attrName>
                                        </p:attrNameLst>
                                      </p:cBhvr>
                                      <p:tavLst>
                                        <p:tav tm="0">
                                          <p:val>
                                            <p:strVal val="#ppt_x"/>
                                          </p:val>
                                        </p:tav>
                                        <p:tav tm="100000">
                                          <p:val>
                                            <p:strVal val="#ppt_x"/>
                                          </p:val>
                                        </p:tav>
                                      </p:tavLst>
                                    </p:anim>
                                    <p:anim calcmode="lin" valueType="num">
                                      <p:cBhvr>
                                        <p:cTn id="150" dur="1000" fill="hold"/>
                                        <p:tgtEl>
                                          <p:spTgt spid="209"/>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210"/>
                                        </p:tgtEl>
                                        <p:attrNameLst>
                                          <p:attrName>style.visibility</p:attrName>
                                        </p:attrNameLst>
                                      </p:cBhvr>
                                      <p:to>
                                        <p:strVal val="visible"/>
                                      </p:to>
                                    </p:set>
                                    <p:animEffect transition="in" filter="fade">
                                      <p:cBhvr>
                                        <p:cTn id="153" dur="1000"/>
                                        <p:tgtEl>
                                          <p:spTgt spid="210"/>
                                        </p:tgtEl>
                                      </p:cBhvr>
                                    </p:animEffect>
                                    <p:anim calcmode="lin" valueType="num">
                                      <p:cBhvr>
                                        <p:cTn id="154" dur="1000" fill="hold"/>
                                        <p:tgtEl>
                                          <p:spTgt spid="210"/>
                                        </p:tgtEl>
                                        <p:attrNameLst>
                                          <p:attrName>ppt_x</p:attrName>
                                        </p:attrNameLst>
                                      </p:cBhvr>
                                      <p:tavLst>
                                        <p:tav tm="0">
                                          <p:val>
                                            <p:strVal val="#ppt_x"/>
                                          </p:val>
                                        </p:tav>
                                        <p:tav tm="100000">
                                          <p:val>
                                            <p:strVal val="#ppt_x"/>
                                          </p:val>
                                        </p:tav>
                                      </p:tavLst>
                                    </p:anim>
                                    <p:anim calcmode="lin" valueType="num">
                                      <p:cBhvr>
                                        <p:cTn id="155" dur="1000" fill="hold"/>
                                        <p:tgtEl>
                                          <p:spTgt spid="210"/>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211"/>
                                        </p:tgtEl>
                                        <p:attrNameLst>
                                          <p:attrName>style.visibility</p:attrName>
                                        </p:attrNameLst>
                                      </p:cBhvr>
                                      <p:to>
                                        <p:strVal val="visible"/>
                                      </p:to>
                                    </p:set>
                                    <p:animEffect transition="in" filter="fade">
                                      <p:cBhvr>
                                        <p:cTn id="158" dur="1000"/>
                                        <p:tgtEl>
                                          <p:spTgt spid="211"/>
                                        </p:tgtEl>
                                      </p:cBhvr>
                                    </p:animEffect>
                                    <p:anim calcmode="lin" valueType="num">
                                      <p:cBhvr>
                                        <p:cTn id="159" dur="1000" fill="hold"/>
                                        <p:tgtEl>
                                          <p:spTgt spid="211"/>
                                        </p:tgtEl>
                                        <p:attrNameLst>
                                          <p:attrName>ppt_x</p:attrName>
                                        </p:attrNameLst>
                                      </p:cBhvr>
                                      <p:tavLst>
                                        <p:tav tm="0">
                                          <p:val>
                                            <p:strVal val="#ppt_x"/>
                                          </p:val>
                                        </p:tav>
                                        <p:tav tm="100000">
                                          <p:val>
                                            <p:strVal val="#ppt_x"/>
                                          </p:val>
                                        </p:tav>
                                      </p:tavLst>
                                    </p:anim>
                                    <p:anim calcmode="lin" valueType="num">
                                      <p:cBhvr>
                                        <p:cTn id="160" dur="1000" fill="hold"/>
                                        <p:tgtEl>
                                          <p:spTgt spid="211"/>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212"/>
                                        </p:tgtEl>
                                        <p:attrNameLst>
                                          <p:attrName>style.visibility</p:attrName>
                                        </p:attrNameLst>
                                      </p:cBhvr>
                                      <p:to>
                                        <p:strVal val="visible"/>
                                      </p:to>
                                    </p:set>
                                    <p:animEffect transition="in" filter="fade">
                                      <p:cBhvr>
                                        <p:cTn id="163" dur="1000"/>
                                        <p:tgtEl>
                                          <p:spTgt spid="212"/>
                                        </p:tgtEl>
                                      </p:cBhvr>
                                    </p:animEffect>
                                    <p:anim calcmode="lin" valueType="num">
                                      <p:cBhvr>
                                        <p:cTn id="164" dur="1000" fill="hold"/>
                                        <p:tgtEl>
                                          <p:spTgt spid="212"/>
                                        </p:tgtEl>
                                        <p:attrNameLst>
                                          <p:attrName>ppt_x</p:attrName>
                                        </p:attrNameLst>
                                      </p:cBhvr>
                                      <p:tavLst>
                                        <p:tav tm="0">
                                          <p:val>
                                            <p:strVal val="#ppt_x"/>
                                          </p:val>
                                        </p:tav>
                                        <p:tav tm="100000">
                                          <p:val>
                                            <p:strVal val="#ppt_x"/>
                                          </p:val>
                                        </p:tav>
                                      </p:tavLst>
                                    </p:anim>
                                    <p:anim calcmode="lin" valueType="num">
                                      <p:cBhvr>
                                        <p:cTn id="165" dur="1000" fill="hold"/>
                                        <p:tgtEl>
                                          <p:spTgt spid="212"/>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213"/>
                                        </p:tgtEl>
                                        <p:attrNameLst>
                                          <p:attrName>style.visibility</p:attrName>
                                        </p:attrNameLst>
                                      </p:cBhvr>
                                      <p:to>
                                        <p:strVal val="visible"/>
                                      </p:to>
                                    </p:set>
                                    <p:animEffect transition="in" filter="fade">
                                      <p:cBhvr>
                                        <p:cTn id="168" dur="1000"/>
                                        <p:tgtEl>
                                          <p:spTgt spid="213"/>
                                        </p:tgtEl>
                                      </p:cBhvr>
                                    </p:animEffect>
                                    <p:anim calcmode="lin" valueType="num">
                                      <p:cBhvr>
                                        <p:cTn id="169" dur="1000" fill="hold"/>
                                        <p:tgtEl>
                                          <p:spTgt spid="213"/>
                                        </p:tgtEl>
                                        <p:attrNameLst>
                                          <p:attrName>ppt_x</p:attrName>
                                        </p:attrNameLst>
                                      </p:cBhvr>
                                      <p:tavLst>
                                        <p:tav tm="0">
                                          <p:val>
                                            <p:strVal val="#ppt_x"/>
                                          </p:val>
                                        </p:tav>
                                        <p:tav tm="100000">
                                          <p:val>
                                            <p:strVal val="#ppt_x"/>
                                          </p:val>
                                        </p:tav>
                                      </p:tavLst>
                                    </p:anim>
                                    <p:anim calcmode="lin" valueType="num">
                                      <p:cBhvr>
                                        <p:cTn id="170" dur="1000" fill="hold"/>
                                        <p:tgtEl>
                                          <p:spTgt spid="213"/>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214"/>
                                        </p:tgtEl>
                                        <p:attrNameLst>
                                          <p:attrName>style.visibility</p:attrName>
                                        </p:attrNameLst>
                                      </p:cBhvr>
                                      <p:to>
                                        <p:strVal val="visible"/>
                                      </p:to>
                                    </p:set>
                                    <p:animEffect transition="in" filter="fade">
                                      <p:cBhvr>
                                        <p:cTn id="173" dur="1000"/>
                                        <p:tgtEl>
                                          <p:spTgt spid="214"/>
                                        </p:tgtEl>
                                      </p:cBhvr>
                                    </p:animEffect>
                                    <p:anim calcmode="lin" valueType="num">
                                      <p:cBhvr>
                                        <p:cTn id="174" dur="1000" fill="hold"/>
                                        <p:tgtEl>
                                          <p:spTgt spid="214"/>
                                        </p:tgtEl>
                                        <p:attrNameLst>
                                          <p:attrName>ppt_x</p:attrName>
                                        </p:attrNameLst>
                                      </p:cBhvr>
                                      <p:tavLst>
                                        <p:tav tm="0">
                                          <p:val>
                                            <p:strVal val="#ppt_x"/>
                                          </p:val>
                                        </p:tav>
                                        <p:tav tm="100000">
                                          <p:val>
                                            <p:strVal val="#ppt_x"/>
                                          </p:val>
                                        </p:tav>
                                      </p:tavLst>
                                    </p:anim>
                                    <p:anim calcmode="lin" valueType="num">
                                      <p:cBhvr>
                                        <p:cTn id="175" dur="1000" fill="hold"/>
                                        <p:tgtEl>
                                          <p:spTgt spid="214"/>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215"/>
                                        </p:tgtEl>
                                        <p:attrNameLst>
                                          <p:attrName>style.visibility</p:attrName>
                                        </p:attrNameLst>
                                      </p:cBhvr>
                                      <p:to>
                                        <p:strVal val="visible"/>
                                      </p:to>
                                    </p:set>
                                    <p:animEffect transition="in" filter="fade">
                                      <p:cBhvr>
                                        <p:cTn id="178" dur="1000"/>
                                        <p:tgtEl>
                                          <p:spTgt spid="215"/>
                                        </p:tgtEl>
                                      </p:cBhvr>
                                    </p:animEffect>
                                    <p:anim calcmode="lin" valueType="num">
                                      <p:cBhvr>
                                        <p:cTn id="179" dur="1000" fill="hold"/>
                                        <p:tgtEl>
                                          <p:spTgt spid="215"/>
                                        </p:tgtEl>
                                        <p:attrNameLst>
                                          <p:attrName>ppt_x</p:attrName>
                                        </p:attrNameLst>
                                      </p:cBhvr>
                                      <p:tavLst>
                                        <p:tav tm="0">
                                          <p:val>
                                            <p:strVal val="#ppt_x"/>
                                          </p:val>
                                        </p:tav>
                                        <p:tav tm="100000">
                                          <p:val>
                                            <p:strVal val="#ppt_x"/>
                                          </p:val>
                                        </p:tav>
                                      </p:tavLst>
                                    </p:anim>
                                    <p:anim calcmode="lin" valueType="num">
                                      <p:cBhvr>
                                        <p:cTn id="180" dur="1000" fill="hold"/>
                                        <p:tgtEl>
                                          <p:spTgt spid="215"/>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216"/>
                                        </p:tgtEl>
                                        <p:attrNameLst>
                                          <p:attrName>style.visibility</p:attrName>
                                        </p:attrNameLst>
                                      </p:cBhvr>
                                      <p:to>
                                        <p:strVal val="visible"/>
                                      </p:to>
                                    </p:set>
                                    <p:animEffect transition="in" filter="fade">
                                      <p:cBhvr>
                                        <p:cTn id="183" dur="1000"/>
                                        <p:tgtEl>
                                          <p:spTgt spid="216"/>
                                        </p:tgtEl>
                                      </p:cBhvr>
                                    </p:animEffect>
                                    <p:anim calcmode="lin" valueType="num">
                                      <p:cBhvr>
                                        <p:cTn id="184" dur="1000" fill="hold"/>
                                        <p:tgtEl>
                                          <p:spTgt spid="216"/>
                                        </p:tgtEl>
                                        <p:attrNameLst>
                                          <p:attrName>ppt_x</p:attrName>
                                        </p:attrNameLst>
                                      </p:cBhvr>
                                      <p:tavLst>
                                        <p:tav tm="0">
                                          <p:val>
                                            <p:strVal val="#ppt_x"/>
                                          </p:val>
                                        </p:tav>
                                        <p:tav tm="100000">
                                          <p:val>
                                            <p:strVal val="#ppt_x"/>
                                          </p:val>
                                        </p:tav>
                                      </p:tavLst>
                                    </p:anim>
                                    <p:anim calcmode="lin" valueType="num">
                                      <p:cBhvr>
                                        <p:cTn id="185" dur="1000" fill="hold"/>
                                        <p:tgtEl>
                                          <p:spTgt spid="216"/>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217"/>
                                        </p:tgtEl>
                                        <p:attrNameLst>
                                          <p:attrName>style.visibility</p:attrName>
                                        </p:attrNameLst>
                                      </p:cBhvr>
                                      <p:to>
                                        <p:strVal val="visible"/>
                                      </p:to>
                                    </p:set>
                                    <p:animEffect transition="in" filter="fade">
                                      <p:cBhvr>
                                        <p:cTn id="188" dur="1000"/>
                                        <p:tgtEl>
                                          <p:spTgt spid="217"/>
                                        </p:tgtEl>
                                      </p:cBhvr>
                                    </p:animEffect>
                                    <p:anim calcmode="lin" valueType="num">
                                      <p:cBhvr>
                                        <p:cTn id="189" dur="1000" fill="hold"/>
                                        <p:tgtEl>
                                          <p:spTgt spid="217"/>
                                        </p:tgtEl>
                                        <p:attrNameLst>
                                          <p:attrName>ppt_x</p:attrName>
                                        </p:attrNameLst>
                                      </p:cBhvr>
                                      <p:tavLst>
                                        <p:tav tm="0">
                                          <p:val>
                                            <p:strVal val="#ppt_x"/>
                                          </p:val>
                                        </p:tav>
                                        <p:tav tm="100000">
                                          <p:val>
                                            <p:strVal val="#ppt_x"/>
                                          </p:val>
                                        </p:tav>
                                      </p:tavLst>
                                    </p:anim>
                                    <p:anim calcmode="lin" valueType="num">
                                      <p:cBhvr>
                                        <p:cTn id="190" dur="1000" fill="hold"/>
                                        <p:tgtEl>
                                          <p:spTgt spid="217"/>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1000"/>
                                        <p:tgtEl>
                                          <p:spTgt spid="218"/>
                                        </p:tgtEl>
                                      </p:cBhvr>
                                    </p:animEffect>
                                    <p:anim calcmode="lin" valueType="num">
                                      <p:cBhvr>
                                        <p:cTn id="194" dur="1000" fill="hold"/>
                                        <p:tgtEl>
                                          <p:spTgt spid="218"/>
                                        </p:tgtEl>
                                        <p:attrNameLst>
                                          <p:attrName>ppt_x</p:attrName>
                                        </p:attrNameLst>
                                      </p:cBhvr>
                                      <p:tavLst>
                                        <p:tav tm="0">
                                          <p:val>
                                            <p:strVal val="#ppt_x"/>
                                          </p:val>
                                        </p:tav>
                                        <p:tav tm="100000">
                                          <p:val>
                                            <p:strVal val="#ppt_x"/>
                                          </p:val>
                                        </p:tav>
                                      </p:tavLst>
                                    </p:anim>
                                    <p:anim calcmode="lin" valueType="num">
                                      <p:cBhvr>
                                        <p:cTn id="195" dur="1000" fill="hold"/>
                                        <p:tgtEl>
                                          <p:spTgt spid="218"/>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219"/>
                                        </p:tgtEl>
                                        <p:attrNameLst>
                                          <p:attrName>style.visibility</p:attrName>
                                        </p:attrNameLst>
                                      </p:cBhvr>
                                      <p:to>
                                        <p:strVal val="visible"/>
                                      </p:to>
                                    </p:set>
                                    <p:animEffect transition="in" filter="fade">
                                      <p:cBhvr>
                                        <p:cTn id="198" dur="1000"/>
                                        <p:tgtEl>
                                          <p:spTgt spid="219"/>
                                        </p:tgtEl>
                                      </p:cBhvr>
                                    </p:animEffect>
                                    <p:anim calcmode="lin" valueType="num">
                                      <p:cBhvr>
                                        <p:cTn id="199" dur="1000" fill="hold"/>
                                        <p:tgtEl>
                                          <p:spTgt spid="219"/>
                                        </p:tgtEl>
                                        <p:attrNameLst>
                                          <p:attrName>ppt_x</p:attrName>
                                        </p:attrNameLst>
                                      </p:cBhvr>
                                      <p:tavLst>
                                        <p:tav tm="0">
                                          <p:val>
                                            <p:strVal val="#ppt_x"/>
                                          </p:val>
                                        </p:tav>
                                        <p:tav tm="100000">
                                          <p:val>
                                            <p:strVal val="#ppt_x"/>
                                          </p:val>
                                        </p:tav>
                                      </p:tavLst>
                                    </p:anim>
                                    <p:anim calcmode="lin" valueType="num">
                                      <p:cBhvr>
                                        <p:cTn id="200" dur="1000" fill="hold"/>
                                        <p:tgtEl>
                                          <p:spTgt spid="219"/>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220"/>
                                        </p:tgtEl>
                                        <p:attrNameLst>
                                          <p:attrName>style.visibility</p:attrName>
                                        </p:attrNameLst>
                                      </p:cBhvr>
                                      <p:to>
                                        <p:strVal val="visible"/>
                                      </p:to>
                                    </p:set>
                                    <p:animEffect transition="in" filter="fade">
                                      <p:cBhvr>
                                        <p:cTn id="203" dur="1000"/>
                                        <p:tgtEl>
                                          <p:spTgt spid="220"/>
                                        </p:tgtEl>
                                      </p:cBhvr>
                                    </p:animEffect>
                                    <p:anim calcmode="lin" valueType="num">
                                      <p:cBhvr>
                                        <p:cTn id="204" dur="1000" fill="hold"/>
                                        <p:tgtEl>
                                          <p:spTgt spid="220"/>
                                        </p:tgtEl>
                                        <p:attrNameLst>
                                          <p:attrName>ppt_x</p:attrName>
                                        </p:attrNameLst>
                                      </p:cBhvr>
                                      <p:tavLst>
                                        <p:tav tm="0">
                                          <p:val>
                                            <p:strVal val="#ppt_x"/>
                                          </p:val>
                                        </p:tav>
                                        <p:tav tm="100000">
                                          <p:val>
                                            <p:strVal val="#ppt_x"/>
                                          </p:val>
                                        </p:tav>
                                      </p:tavLst>
                                    </p:anim>
                                    <p:anim calcmode="lin" valueType="num">
                                      <p:cBhvr>
                                        <p:cTn id="205" dur="1000" fill="hold"/>
                                        <p:tgtEl>
                                          <p:spTgt spid="220"/>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221"/>
                                        </p:tgtEl>
                                        <p:attrNameLst>
                                          <p:attrName>style.visibility</p:attrName>
                                        </p:attrNameLst>
                                      </p:cBhvr>
                                      <p:to>
                                        <p:strVal val="visible"/>
                                      </p:to>
                                    </p:set>
                                    <p:animEffect transition="in" filter="fade">
                                      <p:cBhvr>
                                        <p:cTn id="208" dur="1000"/>
                                        <p:tgtEl>
                                          <p:spTgt spid="221"/>
                                        </p:tgtEl>
                                      </p:cBhvr>
                                    </p:animEffect>
                                    <p:anim calcmode="lin" valueType="num">
                                      <p:cBhvr>
                                        <p:cTn id="209" dur="1000" fill="hold"/>
                                        <p:tgtEl>
                                          <p:spTgt spid="221"/>
                                        </p:tgtEl>
                                        <p:attrNameLst>
                                          <p:attrName>ppt_x</p:attrName>
                                        </p:attrNameLst>
                                      </p:cBhvr>
                                      <p:tavLst>
                                        <p:tav tm="0">
                                          <p:val>
                                            <p:strVal val="#ppt_x"/>
                                          </p:val>
                                        </p:tav>
                                        <p:tav tm="100000">
                                          <p:val>
                                            <p:strVal val="#ppt_x"/>
                                          </p:val>
                                        </p:tav>
                                      </p:tavLst>
                                    </p:anim>
                                    <p:anim calcmode="lin" valueType="num">
                                      <p:cBhvr>
                                        <p:cTn id="210" dur="1000" fill="hold"/>
                                        <p:tgtEl>
                                          <p:spTgt spid="221"/>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222"/>
                                        </p:tgtEl>
                                        <p:attrNameLst>
                                          <p:attrName>style.visibility</p:attrName>
                                        </p:attrNameLst>
                                      </p:cBhvr>
                                      <p:to>
                                        <p:strVal val="visible"/>
                                      </p:to>
                                    </p:set>
                                    <p:animEffect transition="in" filter="fade">
                                      <p:cBhvr>
                                        <p:cTn id="213" dur="1000"/>
                                        <p:tgtEl>
                                          <p:spTgt spid="222"/>
                                        </p:tgtEl>
                                      </p:cBhvr>
                                    </p:animEffect>
                                    <p:anim calcmode="lin" valueType="num">
                                      <p:cBhvr>
                                        <p:cTn id="214" dur="1000" fill="hold"/>
                                        <p:tgtEl>
                                          <p:spTgt spid="222"/>
                                        </p:tgtEl>
                                        <p:attrNameLst>
                                          <p:attrName>ppt_x</p:attrName>
                                        </p:attrNameLst>
                                      </p:cBhvr>
                                      <p:tavLst>
                                        <p:tav tm="0">
                                          <p:val>
                                            <p:strVal val="#ppt_x"/>
                                          </p:val>
                                        </p:tav>
                                        <p:tav tm="100000">
                                          <p:val>
                                            <p:strVal val="#ppt_x"/>
                                          </p:val>
                                        </p:tav>
                                      </p:tavLst>
                                    </p:anim>
                                    <p:anim calcmode="lin" valueType="num">
                                      <p:cBhvr>
                                        <p:cTn id="215" dur="1000" fill="hold"/>
                                        <p:tgtEl>
                                          <p:spTgt spid="222"/>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223"/>
                                        </p:tgtEl>
                                        <p:attrNameLst>
                                          <p:attrName>style.visibility</p:attrName>
                                        </p:attrNameLst>
                                      </p:cBhvr>
                                      <p:to>
                                        <p:strVal val="visible"/>
                                      </p:to>
                                    </p:set>
                                    <p:animEffect transition="in" filter="fade">
                                      <p:cBhvr>
                                        <p:cTn id="218" dur="1000"/>
                                        <p:tgtEl>
                                          <p:spTgt spid="223"/>
                                        </p:tgtEl>
                                      </p:cBhvr>
                                    </p:animEffect>
                                    <p:anim calcmode="lin" valueType="num">
                                      <p:cBhvr>
                                        <p:cTn id="219" dur="1000" fill="hold"/>
                                        <p:tgtEl>
                                          <p:spTgt spid="223"/>
                                        </p:tgtEl>
                                        <p:attrNameLst>
                                          <p:attrName>ppt_x</p:attrName>
                                        </p:attrNameLst>
                                      </p:cBhvr>
                                      <p:tavLst>
                                        <p:tav tm="0">
                                          <p:val>
                                            <p:strVal val="#ppt_x"/>
                                          </p:val>
                                        </p:tav>
                                        <p:tav tm="100000">
                                          <p:val>
                                            <p:strVal val="#ppt_x"/>
                                          </p:val>
                                        </p:tav>
                                      </p:tavLst>
                                    </p:anim>
                                    <p:anim calcmode="lin" valueType="num">
                                      <p:cBhvr>
                                        <p:cTn id="220" dur="1000" fill="hold"/>
                                        <p:tgtEl>
                                          <p:spTgt spid="223"/>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224"/>
                                        </p:tgtEl>
                                        <p:attrNameLst>
                                          <p:attrName>style.visibility</p:attrName>
                                        </p:attrNameLst>
                                      </p:cBhvr>
                                      <p:to>
                                        <p:strVal val="visible"/>
                                      </p:to>
                                    </p:set>
                                    <p:animEffect transition="in" filter="fade">
                                      <p:cBhvr>
                                        <p:cTn id="223" dur="1000"/>
                                        <p:tgtEl>
                                          <p:spTgt spid="224"/>
                                        </p:tgtEl>
                                      </p:cBhvr>
                                    </p:animEffect>
                                    <p:anim calcmode="lin" valueType="num">
                                      <p:cBhvr>
                                        <p:cTn id="224" dur="1000" fill="hold"/>
                                        <p:tgtEl>
                                          <p:spTgt spid="224"/>
                                        </p:tgtEl>
                                        <p:attrNameLst>
                                          <p:attrName>ppt_x</p:attrName>
                                        </p:attrNameLst>
                                      </p:cBhvr>
                                      <p:tavLst>
                                        <p:tav tm="0">
                                          <p:val>
                                            <p:strVal val="#ppt_x"/>
                                          </p:val>
                                        </p:tav>
                                        <p:tav tm="100000">
                                          <p:val>
                                            <p:strVal val="#ppt_x"/>
                                          </p:val>
                                        </p:tav>
                                      </p:tavLst>
                                    </p:anim>
                                    <p:anim calcmode="lin" valueType="num">
                                      <p:cBhvr>
                                        <p:cTn id="225" dur="1000" fill="hold"/>
                                        <p:tgtEl>
                                          <p:spTgt spid="224"/>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225"/>
                                        </p:tgtEl>
                                        <p:attrNameLst>
                                          <p:attrName>style.visibility</p:attrName>
                                        </p:attrNameLst>
                                      </p:cBhvr>
                                      <p:to>
                                        <p:strVal val="visible"/>
                                      </p:to>
                                    </p:set>
                                    <p:animEffect transition="in" filter="fade">
                                      <p:cBhvr>
                                        <p:cTn id="228" dur="1000"/>
                                        <p:tgtEl>
                                          <p:spTgt spid="225"/>
                                        </p:tgtEl>
                                      </p:cBhvr>
                                    </p:animEffect>
                                    <p:anim calcmode="lin" valueType="num">
                                      <p:cBhvr>
                                        <p:cTn id="229" dur="1000" fill="hold"/>
                                        <p:tgtEl>
                                          <p:spTgt spid="225"/>
                                        </p:tgtEl>
                                        <p:attrNameLst>
                                          <p:attrName>ppt_x</p:attrName>
                                        </p:attrNameLst>
                                      </p:cBhvr>
                                      <p:tavLst>
                                        <p:tav tm="0">
                                          <p:val>
                                            <p:strVal val="#ppt_x"/>
                                          </p:val>
                                        </p:tav>
                                        <p:tav tm="100000">
                                          <p:val>
                                            <p:strVal val="#ppt_x"/>
                                          </p:val>
                                        </p:tav>
                                      </p:tavLst>
                                    </p:anim>
                                    <p:anim calcmode="lin" valueType="num">
                                      <p:cBhvr>
                                        <p:cTn id="230" dur="1000" fill="hold"/>
                                        <p:tgtEl>
                                          <p:spTgt spid="225"/>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226"/>
                                        </p:tgtEl>
                                        <p:attrNameLst>
                                          <p:attrName>style.visibility</p:attrName>
                                        </p:attrNameLst>
                                      </p:cBhvr>
                                      <p:to>
                                        <p:strVal val="visible"/>
                                      </p:to>
                                    </p:set>
                                    <p:animEffect transition="in" filter="fade">
                                      <p:cBhvr>
                                        <p:cTn id="233" dur="1000"/>
                                        <p:tgtEl>
                                          <p:spTgt spid="226"/>
                                        </p:tgtEl>
                                      </p:cBhvr>
                                    </p:animEffect>
                                    <p:anim calcmode="lin" valueType="num">
                                      <p:cBhvr>
                                        <p:cTn id="234" dur="1000" fill="hold"/>
                                        <p:tgtEl>
                                          <p:spTgt spid="226"/>
                                        </p:tgtEl>
                                        <p:attrNameLst>
                                          <p:attrName>ppt_x</p:attrName>
                                        </p:attrNameLst>
                                      </p:cBhvr>
                                      <p:tavLst>
                                        <p:tav tm="0">
                                          <p:val>
                                            <p:strVal val="#ppt_x"/>
                                          </p:val>
                                        </p:tav>
                                        <p:tav tm="100000">
                                          <p:val>
                                            <p:strVal val="#ppt_x"/>
                                          </p:val>
                                        </p:tav>
                                      </p:tavLst>
                                    </p:anim>
                                    <p:anim calcmode="lin" valueType="num">
                                      <p:cBhvr>
                                        <p:cTn id="235" dur="1000" fill="hold"/>
                                        <p:tgtEl>
                                          <p:spTgt spid="226"/>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227"/>
                                        </p:tgtEl>
                                        <p:attrNameLst>
                                          <p:attrName>style.visibility</p:attrName>
                                        </p:attrNameLst>
                                      </p:cBhvr>
                                      <p:to>
                                        <p:strVal val="visible"/>
                                      </p:to>
                                    </p:set>
                                    <p:animEffect transition="in" filter="fade">
                                      <p:cBhvr>
                                        <p:cTn id="238" dur="1000"/>
                                        <p:tgtEl>
                                          <p:spTgt spid="227"/>
                                        </p:tgtEl>
                                      </p:cBhvr>
                                    </p:animEffect>
                                    <p:anim calcmode="lin" valueType="num">
                                      <p:cBhvr>
                                        <p:cTn id="239" dur="1000" fill="hold"/>
                                        <p:tgtEl>
                                          <p:spTgt spid="227"/>
                                        </p:tgtEl>
                                        <p:attrNameLst>
                                          <p:attrName>ppt_x</p:attrName>
                                        </p:attrNameLst>
                                      </p:cBhvr>
                                      <p:tavLst>
                                        <p:tav tm="0">
                                          <p:val>
                                            <p:strVal val="#ppt_x"/>
                                          </p:val>
                                        </p:tav>
                                        <p:tav tm="100000">
                                          <p:val>
                                            <p:strVal val="#ppt_x"/>
                                          </p:val>
                                        </p:tav>
                                      </p:tavLst>
                                    </p:anim>
                                    <p:anim calcmode="lin" valueType="num">
                                      <p:cBhvr>
                                        <p:cTn id="240"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p:bldP spid="208" grpId="0" animBg="1"/>
      <p:bldP spid="209" grpId="0"/>
      <p:bldP spid="210" grpId="0" animBg="1"/>
      <p:bldP spid="211" grpId="0"/>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31" grpId="0" animBg="1"/>
      <p:bldP spid="233" grpId="0" animBg="1"/>
      <p:bldP spid="234" grpId="0" animBg="1"/>
      <p:bldP spid="235" grpId="0" animBg="1"/>
      <p:bldP spid="236" grpId="0" animBg="1"/>
      <p:bldP spid="236" grpId="1" animBg="1"/>
      <p:bldP spid="237" grpId="0" animBg="1"/>
      <p:bldP spid="237" grpId="1" animBg="1"/>
      <p:bldP spid="238" grpId="0" animBg="1"/>
      <p:bldP spid="238" grpId="1" animBg="1"/>
      <p:bldP spid="239" grpId="0" animBg="1"/>
      <p:bldP spid="239" grpId="1" animBg="1"/>
      <p:bldP spid="240" grpId="0" animBg="1"/>
      <p:bldP spid="240" grpId="1" animBg="1"/>
      <p:bldP spid="241" grpId="0" animBg="1"/>
      <p:bldP spid="24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idx="1"/>
          </p:nvPr>
        </p:nvSpPr>
        <p:spPr>
          <a:xfrm>
            <a:off x="420688" y="1277827"/>
            <a:ext cx="8229600" cy="4824000"/>
          </a:xfrm>
        </p:spPr>
        <p:txBody>
          <a:bodyPr/>
          <a:lstStyle/>
          <a:p>
            <a:pPr marL="457200" lvl="1" indent="0">
              <a:spcAft>
                <a:spcPts val="1800"/>
              </a:spcAft>
              <a:buNone/>
            </a:pPr>
            <a:r>
              <a:rPr lang="en-US" altLang="zh-CN" sz="3200" dirty="0">
                <a:solidFill>
                  <a:srgbClr val="FF0000"/>
                </a:solidFill>
              </a:rPr>
              <a:t>1. </a:t>
            </a:r>
            <a:r>
              <a:rPr lang="zh-CN" altLang="en-US" sz="3200" dirty="0">
                <a:solidFill>
                  <a:srgbClr val="FF0000"/>
                </a:solidFill>
              </a:rPr>
              <a:t>序列密码 </a:t>
            </a:r>
            <a:r>
              <a:rPr lang="en-US" altLang="zh-CN" sz="3200" dirty="0">
                <a:solidFill>
                  <a:srgbClr val="FF0000"/>
                </a:solidFill>
              </a:rPr>
              <a:t>/ </a:t>
            </a:r>
            <a:r>
              <a:rPr lang="zh-CN" altLang="en-US" sz="3200" dirty="0">
                <a:solidFill>
                  <a:srgbClr val="FF0000"/>
                </a:solidFill>
              </a:rPr>
              <a:t>流密码</a:t>
            </a:r>
            <a:endParaRPr lang="en-US" altLang="zh-CN" sz="3200" dirty="0">
              <a:solidFill>
                <a:srgbClr val="FF0000"/>
              </a:solidFill>
            </a:endParaRPr>
          </a:p>
        </p:txBody>
      </p:sp>
      <p:sp>
        <p:nvSpPr>
          <p:cNvPr id="2052" name="AutoShape 4" descr="data:image/jpeg;base64,/9j/4AAQSkZJRgABAQAAAQABAAD/2wCEAAkGBhAQEBAQEREQDxARERARDxIYEBgSEBAWFRAXFRcSEhYXHiYfGhkkGRIVHy8kIycpLCwtFx42OTAqNScrMCkBCQoKBQUFDQUFDSkYEhgpKSkpKSkpKSkpKSkpKSkpKSkpKSkpKSkpKSkpKSkpKSkpKSkpKSkpKSkpKSkpKSkpKf/AABEIAI0BZgMBIgACEQEDEQH/xAAbAAEAAgMBAQAAAAAAAAAAAAAABQYBAwQCB//EAEQQAAICAgECAwQDDAkCBwAAAAECAAMEERIFIQYTMRQiQVEjMmEHFjRSVXOBkpS00tMVM0JTcXSRk7MkoURUYmSCwfH/xAAUAQEAAAAAAAAAAAAAAAAAAAAA/8QAFBEBAAAAAAAAAAAAAAAAAAAAAP/aAAwDAQACEQMRAD8A+4xEQEREBERAREQEREBERAREQEREBERAREQEREBESK8NdUfJxxc4UMbMhNKCBqvJsrHqT8EH6dwN3VOu0Y2vNcB2BNdQBe63X9mqtds7fYoM21dRraw1DkHFdVhBUr7thsC+vx+hfY9RqVvx30+25sQI71KMirlYLrFUkuAiGut133PItsEBNAgttYXpXhS0dTDWVYbNS9eU9oLNcRZb1HgV5Jvlt0B23YVr3OoF0y/EdNTMrrk+5vkwwsh0GvU81rKkfaDqYo8T4rULkNZ5NLsURrlOPzPfXEWhSQQpI+YkF4j6Y5OPU+dY7WZFJ8tqsbZUWD3+PlbIDFfXY2ROjrdTY1KWWXmzjk0nzrTXSMcO6VKPokXdfIryGwSCQW4kiBI4njLAtPFMqgsbBUo81ffYkBQnf3tlgBrfc69QQN2V4jxqmtR7ArUoljjRJ03LQVRss2l3oAnTL8xKV4fyA9mPT7dj5BFrIClnm22tQxfzbKuWlRkqvJbbk2XK+9hda+uYLjNzK+KM+RTR5P097MTbfcgIAXgjEVoCRoqtZIJ0xgXzp3Xab3srQXBq1RnD49tOg5YLrzVXf1D6SQlM6K9lF+X7nnMThIQmTZkFQXuUlnvPIEHfu+g+zuZbcQuV240xLnXbsC54g67bC6B18d+sDdERAREQEREBERAREQEREBERAREQEREBERAREQEREBERAREQEREBERAREQEREBK/4E/Al/P5v79dLBK/4E/Al/P5v79dAnnrDa2AdEEbG9EehH2wKl2W0ORABOu5AJIBPyHJv9TPUQPLVKSCQCVO1JGyp0RsfI6JH6TM6mYgeGqUkEgEqdqSNlTojY+R0SP0mZNSkhiASu+J13G/XR+E9RA8JUoLEAAsdsQNFjoLs/M6UD9AnuIgIiICIiAiIgIiICIiAiIgIiICIiAiIgIiICIiAiIgIiICIiAiIgIiICJD5eXkHJNNJoULStrM6uxJaxl0OLD8X/vPXl5/95h/7Nv8yBLRIjhn/wB5h/7Nv8yZNef/AHmJ/s2/zIHN436zk4eFdlY1SXvSA71sWANY+uRx+IHf/AGUr7i3jHMzluraiqvFoNjGwF+bWXXvaK12daAZt/Zx+cvb05zAqz4ZBBDA02EEEdwff+UifC3hO/puP7PjtiBOdlhJqsLEu2+55/AcVH2KIFuEzIjjn/3mH/s2/wAyOOf/AHmH/s2/zIEvEifLz/7zD/2bf5k0ZuVm0KLHbFdRZUrKK7FYh7VQ6Jcjfvb9PhAnYiICIiAiIgIiICIiAiIgIiICIiAiIgIiICIiAiIgIiICIiAiIgIiICIiAiIgRNf4e/8AlKv+eySjGRdf4e/+Uq/57JKkQPnHUurWm1A2dcmrbXFg8hcVSraADio60r7FZsdmUgHu3JerrHWMivpru9zBms2HuK47eV5a2KlRSscmZdAniCC1g2pUET9nhU+YHry8mlRc16VoKOCs1bIwHKonjp2OiT3P2CdNfQR7H7G1tjA1NU1o0tjct7b0IDd/lr7IFEzeqNY7q+SrucjAVWr6lfSSHGMWFNFahHXk9nvEqTs9hqSvi3Nv8zJAyb6qqVrbhXiNf9WsWcudabrOx6swB18NGWI+HPovK819tdXfc/1mtKMpC7YkgfRoBskgIAS3ffvI6DzTKXzCHyth34ghV4hAiqfhwHc72SzHt2ChAdC6iWpvOTfl32lagahRbjFAzHy1qIrrPmN32VbWtfAcjFY+XbXi2Fi5vauyi6323IyEYf0ZflAoLeIrsDBd6XYB+3tf7cNvL4VOKjpQX4BzoaBIHYcuI7E7AIGwR2nNmeH63x2x19wEMA5AscFwyu+27l2V3Bbezzbv3gdNWWqqgJ94+WCPUguO2/l6Gc3ib8HP53F/eq50UdIpRzYqL5jBQz6948V4738Dr5Tn8Tfg5/O4v71XAlYiICIiAiIgIiICIiAiIgIiICIiAiIgIiICIiAiIgIiICIiAiIgIiICIiAiIgRNf4e/+Uq/57JLSJr/AA9/8pV/z2SVJgR2T4jxK24vk46Hn5ejaoIbv7rd/dOxrvrvoepAm5OrUlGsW6pkT67ixSq9t+8QdCV7+jsnJtvtrtxqFSzJx0HsZt5dwDaxNoVnDKwB49jyB3N9nQLlxmx3tqsRioKhDjl61QDyTYXsb3yvvOdtp2130QE9TmK7WKp2anCWDR91jWj6Pz92xT2+f2TVZ1elbPJa2tLeKuEZgpKszKpG/Xujeny/wlK6Rg6ychrK61rTNpLs3V8h+BGJjlCFYAWNzKfWI9SPgNxXjnHVs4BVyLA6MvZW/rFaw2aLjRXgUUce2hqB9Ex/EeLZV56X12VBFsLK3LijejsB3Ua7kkdtHetGdJ6jX9H74PmqWqI7q4C8uQYdtaO97lD8NdRSrpduQVv8xS2YxCMLrFD86xY/HTKURVbudL8tDXnq3St3cra+mXnGrYZORbQbOTGtEXzwF76U8yAdIqjZAIMD6OJF+Jvwc/ncX96rkhjE8F5ceXEcuP1N6G+O/hv0kf4m/Bz+dxf3quBKxEQEREBERAREQEREBERAREQEREBERAREQEREBERAREQEREBERAREQEREBERAr+X1SmjOZrrFqDYtYUsdAkXWbAPz7j/WdB8WYH/mqP1xJiIEHj+JOnVqETIoVR6AMABPGb17pdwC224tqg7Afi4B1rYDA9+8n4gVUX9E+XT+3p9FV/DOijxD0vm1yZGMXfQawOCW49tb+ziP9Pslilf8Cn/ol/P5v79dAf070zyvI87G8ny/K8vY8vhx48OPpx49tfKcz5PRCzOfYC7tzdjXWWZj/aYkbJ7DvJ3qPUUoUM/NuTKiKiGyxmOzpVXueysT8gCfQSHq8aVFnVqstAr8FJx323dVJ465DTOB6fFSNhhA6MbxL06tFrryMdERVRFDAKiqAFVQPQAACcvW/EWJbUK6767Ha7G4qrbY6yaz2A+wGdHU/FlOPZcjeY3k0Nc/FS3dUZzXvXEPwUN7zDsy+gYE4xvFAZ8hbKLqFx6EyLHZ6nHFjb2Apsc71Sx+37O2wngZmVF/ukYYsZDzHEAD6oYvyINZQsCGGh6/P4aklneIzV7P/wBNkt7RoIAaVKua3sNbiy1SGC1t8x8N7gTkSHwuveZbXQyFLTVa9yc1Y0PWMcmpiuwTrLQ7B1r/AB7S4MDMREBERAREQEREBERAREQEREBERuAiIgIiICJjczuAiY3M7gIiNwETG5mAiIgIiICIiAiIgQ3izxF/R+LZlml70q4mxUIDBSdF/e+A2JTvuQ+PVzkfGrx7UFJutsuLL5Y87JssRO3flpj+oZcM3qaXrZTXQ+YjK9dpHFaCCCrKbHIDfEHjy19kq/3N+ljpmGUXFuZXuuey1WS1jxtatQyAh9KqKPdDd9nXeBaPFKOaAUBYpbQ7AVNa+ltU8kRfVlOn0QwPD09CKp0nCVba6N57Vm81VNZi2UEIuObK7Ta1KgcGDVqvu92J7lju/YmUlqB0YOp3oj7Dog/Ig9iD3Bm4KPlAoPiXw/Ycq7ggb2vFtx0cYteke3mhD2fX0Axc637qt9gPv+iTQOqooDeZh49C8MVaA1rnJUIAgAY/TVd+/wBYS98RGoFPzOi3PmVquXlqVx77N8KmqpfzKlq1urTdmu+PLQPcbO/fXOhrlMuMztk2Cry3NldbV1VunF7XAQAWvra8dHY7cV5btvGNQKl7FdXn3WVAOzUZNqbDBFLV9PqRXcjRJOJaex9B8JY8BbdFrCOTFTxB2qaUDQOh8QT+mdWhEDMRuNwEREBExuZgIiICIiAiNxuAiIgYafOsbxb1G1qRx4C4YjoteOnmlbqMy0lDZeysv/Sp3bidb90fH6K0qv3j4wdQuLirTWqlVK8/aLFrdEbIBXvwFtvclixfZ0VED3gdUzBgV3hEyreFz2h7PZ7DxZuKKtdbqW0OPwGwO53PHTuq5zWirjiWBwuT5gyLG4UWWe6uhQoLEB+JJG+B3vRM7sDBycfGooqXH2qkOSzBKve2BWir74GyPVPQf4Txg9GvxteQ1Dq7obldGr49grGjhsKoRQFrIOta5a9Al+oZq0U2XNsrWjO2vUhRvQ+2R+bkZNdCMPL857a1b6NnSoO+tBVYNZrYG9rvux0BqSeVjLbW9bjkjqysPTYI0RIrqXRbL8byWdXdWUozKeFgVhpb0B0+12G7cSTsAdgArmJ4ozGHmi7Espd14P7Oy1Be29OL96Chnb3X4Hfcj6s11zqGcrCqqvHTzuaUXtkP7tgXmq2Vihh34v8A2tHiRyBZZzYPhrIryhfxwF5XtZa1dHl3eW1BU1B+O2Bt1YdkEkn5SU6jg35BNTeVVQHU81LPe3EggrsKKmBH1hzPy16gPHQ8/KyVax66KamDrSyXPc5K2unme9WilGUKy/Zr1327Ok5zWCxXAFtNhqtA+qSEVwy/IMliNrZ1y1skGaOm4+VUDUTjtTXUq0MqsjkjsFsTuoUAL3U9+/ZZ09NwfJVtnm7s1lr60XdgNnXwAAVQNnSqo2dQIjxb1q+h6q6WoTnVc7PZoa4vUoCs1iKD9KT336Dt6zh8JeI8jKfVuRicFVl0qKLL2CjbqBexQKQ2wUG+/wAACZ67p7vkG5vLISlqqFIJ2XdXdrO3puqoDXyb12OPN07w+tVHvVUWX8MhdH+rIusaw08ip9wkqpPHvxB12AgQmH4iyA9lll1ttSea9A8mmurLqV66TZzUsw1ZZsdl2Neu5Yem9YVcXz8m1EVXuVrHZa0AGQ6LsnQHYATzX0IFLzYEa7IC+bra1jiSURSum0CSSx7tsnt2C9XRsBqqFrs4s27HbXdQXsZ9DYG9ctb0N69BA5fv26Z+UMH9rq/ij79umflDB/a6v4pLezp+Kv6oj2dPxV/VECJ+/bpn5Qwf2ur+KPv26Z+UMH9rq/ikt7On4q/qiPZ0/FX9UQIn79umflDB/a6v4o+/bpn5Qwf2ur+KS3s6fir+qI9nT8Vf1RAo/iz7ruDgnHZHqza7XdbfJyEsspAUENxB7+uu5E6R496fnJQtGXUK7nIyNuKrK0VC7IwbRUsQF38i2j6GdPjH7n+N1Q44vLrXQ7uUTSmzkoGi3qB2+Hf7RNo8MY+GlDYmMlaUOWetE96xHQo5PxdhsN3JJ4a+IgSNfiDBUBVysRQAAAL6wAB2AAB7CRvhzr+IMdQcrGB8zIOjeg/8TYR8ZPYxqsRXTg6sAVYaKsPmCJHeGql9mX3R/WZPw/8Ac2QI/L8RYdF9doy8UV3sar/p6woYVlq7T37H3OBPx5J+KJ3/AH7dM/KGD+11fxTFqJfkVBVU1Yzu9jgDTW+W1YqHz4ixy3yPEeu9S/s6fir+qIET9+3TPyhg/tdX8Ufft0z8oYP7XV/FJb2dPxV/VEezp+Kv6ogRP37dM/KGD+11fxTm6j4+6dXTbYmbhWOldjogy69uVQkKNHfcjX6ZP+zp+Kv6onN1PpaXUXU6CebVZXy4gleaFdgfZvcCn+Dfux9O6hxrLeyZDaHlWkAMT8K7Pqt3Pp2J+UtfXMu2urlUF5l602yGwKGcAngpUse+gNjuQd6BkH4Q+5h07pumqpFt4H4RZp7d/wDp7aT/AOIH6ZN9f6V7TQ1QKhuxXkCa9g+lig+8pGwVOwd+kCp0+KMzT3C/DspZ9I/s7LSAPXTi/egiO7dn4BSe4Pac691DNVhVSmOnmlkova9/cs4clD1ihh34t25aPHWwWWcuL4ZyEyfP44Clr/MsZKOFwrNPBqlfiSQzjmdkb5HvJXqWFfkE1N5VVHJDzBZ734kMCmwoqYMNhtvrQ9IHjoHUsm/b2VUV0/SKnC97XZkuZOXvVoODBdjXf/Xt09VzHDVU1a824vokbWtEAL2kduWuSqB8S6/AMR46RiX0kVN5Bx661SllVkt7dgrp3UAKPUHufgs3dU6ebODoeF1RLVP3I7jTI4HqjA9x8wp9VBAQfiPr2VVk100qnDeD5rmrzOIyM3yCCfNTj2B1pW2d/V1ucvhXrGbe9bWF9WYAyEreuqqp3Yppkess/D3iPeG9MOxMmetdAruYXCmmzJXylqts7+R5dhsWxPdPvK7ctDXLQBIE5+keGFxLC+PVQiLirSgUcHuYaIa9gp77X63vH3z8u4cef1/PR7G8nFUY5VXq9rcnI84KKvLPs2wTZtB8zyGu4ImbbctcfzGWo3IWd6q2LLYg5aRHcLpyuu50OQ+AJ1zW9GvusW+xqKrq9GpVRrKx69rmPE2aDtx0E4lmPfep1WYuRdR5drV1M5ZbjUX/AKs8hqpjoqxHHv8A2dnXcAwJDFyFsrSxDyR1V0OtbVhsHR7+hEo3W/F2XXY5W3ErrrudQrAGxwrtWFYNcpOz32qjvrv2O75VWFUKoCqoAUAaCgDQAHwGpX7PD7tQEPlGx8pci49yEHtIuKVnWzriq99b7nt6QOI9byD0+3IORj+0bPkrUiPpyukxm+mdWZm0dhh2b7NzSniC9VRTZa723AHzKqq2o8rPxMayoLWCGDDIY75Ejvo9xxnszo68SlNVCmxrDY7IGKeYuncKQQ7Ee7okDWvUDjNGf4aUrQtQUGp095mYnh7VVkWdvRnZ6E9fm3pAmXyFTXIgb3rZA3r/APRE5MXoyKXLNZZydm99iQvLWwP9Nf4CIEjERAREQEREBERAREQEREBERAREQETXkW8VLa3rX/cgf/c2CAiIgJgiZiBGXdBQsbK3tx3Y7c1MFDn5ujAoT9pXf2zmxfCwRfLbIyra9ueBsVFPJix5GpVYjbHsTo/KTkQNePQtahEVUVRpVA0qj5ACbIiAiIgIiICIiAiIgIiICIiAiIgIiICIiAiIgf/Z"/>
          <p:cNvSpPr>
            <a:spLocks noChangeAspect="1" noChangeArrowheads="1"/>
          </p:cNvSpPr>
          <p:nvPr/>
        </p:nvSpPr>
        <p:spPr bwMode="auto">
          <a:xfrm>
            <a:off x="-36512" y="-351420"/>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2" name="组合 66"/>
          <p:cNvGrpSpPr/>
          <p:nvPr/>
        </p:nvGrpSpPr>
        <p:grpSpPr>
          <a:xfrm>
            <a:off x="409519" y="2423356"/>
            <a:ext cx="3906891" cy="2406792"/>
            <a:chOff x="665110" y="3467046"/>
            <a:chExt cx="3906891" cy="2406792"/>
          </a:xfrm>
        </p:grpSpPr>
        <p:sp>
          <p:nvSpPr>
            <p:cNvPr id="7" name="矩形 6"/>
            <p:cNvSpPr/>
            <p:nvPr/>
          </p:nvSpPr>
          <p:spPr bwMode="auto">
            <a:xfrm>
              <a:off x="1833524" y="3575052"/>
              <a:ext cx="1716111" cy="619188"/>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000" u="none" dirty="0">
                  <a:solidFill>
                    <a:schemeClr val="accent4">
                      <a:lumMod val="10000"/>
                    </a:schemeClr>
                  </a:solidFill>
                  <a:latin typeface="华文中宋" panose="02010600040101010101" pitchFamily="2" charset="-122"/>
                </a:rPr>
                <a:t>密钥流生成器</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8" name="直接箭头连接符 7"/>
            <p:cNvCxnSpPr/>
            <p:nvPr/>
          </p:nvCxnSpPr>
          <p:spPr bwMode="auto">
            <a:xfrm>
              <a:off x="957213" y="3903669"/>
              <a:ext cx="876312"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9" name="矩形 8"/>
            <p:cNvSpPr/>
            <p:nvPr/>
          </p:nvSpPr>
          <p:spPr>
            <a:xfrm>
              <a:off x="900613" y="3467046"/>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10" name="直接箭头连接符 9"/>
            <p:cNvCxnSpPr>
              <a:stCxn id="7" idx="2"/>
              <a:endCxn id="29" idx="0"/>
            </p:cNvCxnSpPr>
            <p:nvPr/>
          </p:nvCxnSpPr>
          <p:spPr bwMode="auto">
            <a:xfrm rot="16200000" flipH="1">
              <a:off x="2052603" y="4833216"/>
              <a:ext cx="1277955"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11" name="矩形 10"/>
            <p:cNvSpPr/>
            <p:nvPr/>
          </p:nvSpPr>
          <p:spPr>
            <a:xfrm>
              <a:off x="3147994" y="5110131"/>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密文流</a:t>
              </a:r>
              <a:endParaRPr lang="zh-CN" altLang="en-US" sz="2400" u="none" dirty="0">
                <a:solidFill>
                  <a:schemeClr val="bg1">
                    <a:lumMod val="60000"/>
                    <a:lumOff val="40000"/>
                  </a:schemeClr>
                </a:solidFill>
                <a:latin typeface="华文中宋" panose="02010600040101010101" pitchFamily="2" charset="-122"/>
              </a:endParaRPr>
            </a:p>
          </p:txBody>
        </p:sp>
        <p:cxnSp>
          <p:nvCxnSpPr>
            <p:cNvPr id="14" name="直接箭头连接符 13"/>
            <p:cNvCxnSpPr>
              <a:endCxn id="29" idx="2"/>
            </p:cNvCxnSpPr>
            <p:nvPr/>
          </p:nvCxnSpPr>
          <p:spPr bwMode="auto">
            <a:xfrm flipV="1">
              <a:off x="665110" y="5673017"/>
              <a:ext cx="1825649" cy="19789"/>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15" name="矩形 14"/>
            <p:cNvSpPr/>
            <p:nvPr/>
          </p:nvSpPr>
          <p:spPr>
            <a:xfrm>
              <a:off x="993727" y="5108598"/>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明文流</a:t>
              </a:r>
              <a:endParaRPr lang="zh-CN" altLang="en-US" sz="2400" u="none" dirty="0">
                <a:solidFill>
                  <a:schemeClr val="bg1">
                    <a:lumMod val="60000"/>
                    <a:lumOff val="40000"/>
                  </a:schemeClr>
                </a:solidFill>
                <a:latin typeface="华文中宋" panose="02010600040101010101" pitchFamily="2" charset="-122"/>
              </a:endParaRPr>
            </a:p>
          </p:txBody>
        </p:sp>
        <p:sp>
          <p:nvSpPr>
            <p:cNvPr id="29" name="流程图: 或者 28"/>
            <p:cNvSpPr/>
            <p:nvPr/>
          </p:nvSpPr>
          <p:spPr bwMode="auto">
            <a:xfrm>
              <a:off x="2490759" y="5472195"/>
              <a:ext cx="401643" cy="401643"/>
            </a:xfrm>
            <a:prstGeom prst="flowChartOr">
              <a:avLst/>
            </a:prstGeom>
            <a:no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4" name="直接箭头连接符 33"/>
            <p:cNvCxnSpPr>
              <a:stCxn id="29" idx="6"/>
            </p:cNvCxnSpPr>
            <p:nvPr/>
          </p:nvCxnSpPr>
          <p:spPr bwMode="auto">
            <a:xfrm flipV="1">
              <a:off x="2892402" y="5656293"/>
              <a:ext cx="1679599" cy="16724"/>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64" name="矩形 63"/>
            <p:cNvSpPr/>
            <p:nvPr/>
          </p:nvSpPr>
          <p:spPr>
            <a:xfrm>
              <a:off x="1719217" y="4489410"/>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密钥流</a:t>
              </a:r>
              <a:endParaRPr lang="zh-CN" altLang="en-US" sz="2400" u="none" dirty="0">
                <a:solidFill>
                  <a:schemeClr val="bg1">
                    <a:lumMod val="60000"/>
                    <a:lumOff val="40000"/>
                  </a:schemeClr>
                </a:solidFill>
                <a:latin typeface="华文中宋" panose="02010600040101010101" pitchFamily="2" charset="-122"/>
              </a:endParaRPr>
            </a:p>
          </p:txBody>
        </p:sp>
      </p:grpSp>
      <p:grpSp>
        <p:nvGrpSpPr>
          <p:cNvPr id="72" name="组合 66"/>
          <p:cNvGrpSpPr/>
          <p:nvPr/>
        </p:nvGrpSpPr>
        <p:grpSpPr>
          <a:xfrm>
            <a:off x="4608514" y="2383777"/>
            <a:ext cx="3906891" cy="2406792"/>
            <a:chOff x="665110" y="3467046"/>
            <a:chExt cx="3906891" cy="2406792"/>
          </a:xfrm>
        </p:grpSpPr>
        <p:sp>
          <p:nvSpPr>
            <p:cNvPr id="73" name="矩形 72"/>
            <p:cNvSpPr/>
            <p:nvPr/>
          </p:nvSpPr>
          <p:spPr bwMode="auto">
            <a:xfrm>
              <a:off x="1833524" y="3575052"/>
              <a:ext cx="1716111" cy="619188"/>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000" u="none" dirty="0">
                  <a:solidFill>
                    <a:schemeClr val="accent4">
                      <a:lumMod val="10000"/>
                    </a:schemeClr>
                  </a:solidFill>
                  <a:latin typeface="华文中宋" panose="02010600040101010101" pitchFamily="2" charset="-122"/>
                </a:rPr>
                <a:t>密钥流生成器</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74" name="直接箭头连接符 73"/>
            <p:cNvCxnSpPr/>
            <p:nvPr/>
          </p:nvCxnSpPr>
          <p:spPr bwMode="auto">
            <a:xfrm>
              <a:off x="957213" y="3903669"/>
              <a:ext cx="876312"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76" name="矩形 75"/>
            <p:cNvSpPr/>
            <p:nvPr/>
          </p:nvSpPr>
          <p:spPr>
            <a:xfrm>
              <a:off x="900613" y="3467046"/>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77" name="直接箭头连接符 76"/>
            <p:cNvCxnSpPr>
              <a:stCxn id="73" idx="2"/>
              <a:endCxn id="81" idx="0"/>
            </p:cNvCxnSpPr>
            <p:nvPr/>
          </p:nvCxnSpPr>
          <p:spPr bwMode="auto">
            <a:xfrm rot="16200000" flipH="1">
              <a:off x="2052603" y="4833216"/>
              <a:ext cx="1277955"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78" name="矩形 77"/>
            <p:cNvSpPr/>
            <p:nvPr/>
          </p:nvSpPr>
          <p:spPr>
            <a:xfrm>
              <a:off x="3147994" y="5110131"/>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密文流</a:t>
              </a:r>
              <a:endParaRPr lang="zh-CN" altLang="en-US" sz="2400" u="none" dirty="0">
                <a:solidFill>
                  <a:schemeClr val="bg1">
                    <a:lumMod val="60000"/>
                    <a:lumOff val="40000"/>
                  </a:schemeClr>
                </a:solidFill>
                <a:latin typeface="华文中宋" panose="02010600040101010101" pitchFamily="2" charset="-122"/>
              </a:endParaRPr>
            </a:p>
          </p:txBody>
        </p:sp>
        <p:cxnSp>
          <p:nvCxnSpPr>
            <p:cNvPr id="79" name="直接箭头连接符 78"/>
            <p:cNvCxnSpPr>
              <a:endCxn id="81" idx="2"/>
            </p:cNvCxnSpPr>
            <p:nvPr/>
          </p:nvCxnSpPr>
          <p:spPr bwMode="auto">
            <a:xfrm flipV="1">
              <a:off x="665110" y="5673017"/>
              <a:ext cx="1825649" cy="19789"/>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80" name="矩形 79"/>
            <p:cNvSpPr/>
            <p:nvPr/>
          </p:nvSpPr>
          <p:spPr>
            <a:xfrm>
              <a:off x="993727" y="5108598"/>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明文流</a:t>
              </a:r>
              <a:endParaRPr lang="zh-CN" altLang="en-US" sz="2400" u="none" dirty="0">
                <a:solidFill>
                  <a:schemeClr val="bg1">
                    <a:lumMod val="60000"/>
                    <a:lumOff val="40000"/>
                  </a:schemeClr>
                </a:solidFill>
                <a:latin typeface="华文中宋" panose="02010600040101010101" pitchFamily="2" charset="-122"/>
              </a:endParaRPr>
            </a:p>
          </p:txBody>
        </p:sp>
        <p:sp>
          <p:nvSpPr>
            <p:cNvPr id="81" name="流程图: 或者 80"/>
            <p:cNvSpPr/>
            <p:nvPr/>
          </p:nvSpPr>
          <p:spPr bwMode="auto">
            <a:xfrm>
              <a:off x="2490759" y="5472195"/>
              <a:ext cx="401643" cy="401643"/>
            </a:xfrm>
            <a:prstGeom prst="flowChartOr">
              <a:avLst/>
            </a:prstGeom>
            <a:no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2" name="直接箭头连接符 81"/>
            <p:cNvCxnSpPr>
              <a:stCxn id="81" idx="6"/>
            </p:cNvCxnSpPr>
            <p:nvPr/>
          </p:nvCxnSpPr>
          <p:spPr bwMode="auto">
            <a:xfrm flipV="1">
              <a:off x="2892402" y="5656293"/>
              <a:ext cx="1679599" cy="16724"/>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83" name="矩形 82"/>
            <p:cNvSpPr/>
            <p:nvPr/>
          </p:nvSpPr>
          <p:spPr>
            <a:xfrm>
              <a:off x="1719217" y="4489410"/>
              <a:ext cx="954107"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密钥流</a:t>
              </a:r>
              <a:endParaRPr lang="zh-CN" altLang="en-US" sz="2400" u="none" dirty="0">
                <a:solidFill>
                  <a:schemeClr val="bg1">
                    <a:lumMod val="60000"/>
                    <a:lumOff val="40000"/>
                  </a:schemeClr>
                </a:solidFill>
                <a:latin typeface="华文中宋" panose="02010600040101010101" pitchFamily="2" charset="-122"/>
              </a:endParaRPr>
            </a:p>
          </p:txBody>
        </p:sp>
        <p:cxnSp>
          <p:nvCxnSpPr>
            <p:cNvPr id="84" name="直接箭头连接符 83"/>
            <p:cNvCxnSpPr/>
            <p:nvPr/>
          </p:nvCxnSpPr>
          <p:spPr bwMode="auto">
            <a:xfrm rot="5400000" flipH="1" flipV="1">
              <a:off x="3202764" y="4763258"/>
              <a:ext cx="1789138"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cxnSp>
          <p:nvCxnSpPr>
            <p:cNvPr id="88" name="直接箭头连接符 87"/>
            <p:cNvCxnSpPr/>
            <p:nvPr/>
          </p:nvCxnSpPr>
          <p:spPr bwMode="auto">
            <a:xfrm rot="10800000" flipV="1">
              <a:off x="3549642" y="3868688"/>
              <a:ext cx="547691" cy="1587"/>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grpSp>
      <p:sp>
        <p:nvSpPr>
          <p:cNvPr id="94" name="矩形 93"/>
          <p:cNvSpPr/>
          <p:nvPr/>
        </p:nvSpPr>
        <p:spPr>
          <a:xfrm>
            <a:off x="5776930" y="5291454"/>
            <a:ext cx="1862163" cy="400110"/>
          </a:xfrm>
          <a:prstGeom prst="rect">
            <a:avLst/>
          </a:prstGeom>
        </p:spPr>
        <p:txBody>
          <a:bodyPr wrap="square">
            <a:spAutoFit/>
          </a:bodyPr>
          <a:lstStyle/>
          <a:p>
            <a:pPr algn="ctr"/>
            <a:r>
              <a:rPr lang="zh-CN" altLang="en-US" sz="2000" u="none" dirty="0">
                <a:solidFill>
                  <a:srgbClr val="FF0000"/>
                </a:solidFill>
                <a:latin typeface="华文中宋" panose="02010600040101010101" pitchFamily="2" charset="-122"/>
              </a:rPr>
              <a:t>自同步流密码</a:t>
            </a:r>
            <a:endParaRPr lang="zh-CN" altLang="en-US" sz="2400" u="none" dirty="0">
              <a:solidFill>
                <a:srgbClr val="FF0000"/>
              </a:solidFill>
              <a:latin typeface="华文中宋" panose="02010600040101010101" pitchFamily="2" charset="-122"/>
            </a:endParaRPr>
          </a:p>
        </p:txBody>
      </p:sp>
      <p:sp>
        <p:nvSpPr>
          <p:cNvPr id="95" name="矩形 94"/>
          <p:cNvSpPr/>
          <p:nvPr/>
        </p:nvSpPr>
        <p:spPr>
          <a:xfrm>
            <a:off x="1541422" y="5230258"/>
            <a:ext cx="1716111" cy="400110"/>
          </a:xfrm>
          <a:prstGeom prst="rect">
            <a:avLst/>
          </a:prstGeom>
        </p:spPr>
        <p:txBody>
          <a:bodyPr wrap="square">
            <a:spAutoFit/>
          </a:bodyPr>
          <a:lstStyle/>
          <a:p>
            <a:pPr algn="ctr"/>
            <a:r>
              <a:rPr lang="zh-CN" altLang="en-US" sz="2000" u="none" dirty="0">
                <a:solidFill>
                  <a:srgbClr val="FF0000"/>
                </a:solidFill>
                <a:latin typeface="华文中宋" panose="02010600040101010101" pitchFamily="2" charset="-122"/>
              </a:rPr>
              <a:t>同步流密码</a:t>
            </a:r>
            <a:endParaRPr lang="zh-CN" altLang="en-US" sz="2400" u="none" dirty="0">
              <a:solidFill>
                <a:srgbClr val="FF0000"/>
              </a:solidFill>
              <a:latin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barn(inHorizontal)">
                                      <p:cBhvr>
                                        <p:cTn id="13" dur="5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1000" fill="hold"/>
                                        <p:tgtEl>
                                          <p:spTgt spid="72"/>
                                        </p:tgtEl>
                                        <p:attrNameLst>
                                          <p:attrName>ppt_x</p:attrName>
                                        </p:attrNameLst>
                                      </p:cBhvr>
                                      <p:tavLst>
                                        <p:tav tm="0">
                                          <p:val>
                                            <p:strVal val="#ppt_x"/>
                                          </p:val>
                                        </p:tav>
                                        <p:tav tm="100000">
                                          <p:val>
                                            <p:strVal val="#ppt_x"/>
                                          </p:val>
                                        </p:tav>
                                      </p:tavLst>
                                    </p:anim>
                                    <p:anim calcmode="lin" valueType="num">
                                      <p:cBhvr additive="base">
                                        <p:cTn id="19" dur="10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barn(inHorizontal)">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rPr>
              <a:t>解</a:t>
            </a:r>
            <a:r>
              <a:rPr lang="zh-CN" altLang="en-US" dirty="0">
                <a:solidFill>
                  <a:srgbClr val="FF0000"/>
                </a:solidFill>
                <a:latin typeface="黑体" panose="02010609060101010101" pitchFamily="49" charset="-122"/>
              </a:rPr>
              <a:t>密算法</a:t>
            </a:r>
            <a:endParaRPr lang="en-US" altLang="zh-CN" dirty="0"/>
          </a:p>
          <a:p>
            <a:r>
              <a:rPr lang="zh-CN" altLang="en-US" sz="2800" dirty="0"/>
              <a:t>逆字节代换</a:t>
            </a:r>
            <a:r>
              <a:rPr lang="en-US" altLang="zh-CN" sz="2800" dirty="0"/>
              <a:t>:</a:t>
            </a:r>
            <a:r>
              <a:rPr lang="zh-CN" altLang="en-US" sz="2800" dirty="0"/>
              <a:t> </a:t>
            </a:r>
            <a:r>
              <a:rPr lang="en-US" altLang="en-US" sz="2800" dirty="0"/>
              <a:t>state</a:t>
            </a:r>
            <a:r>
              <a:rPr lang="zh-CN" altLang="en-US" sz="2800" dirty="0"/>
              <a:t>每字节进行逆</a:t>
            </a:r>
            <a:r>
              <a:rPr lang="en-US" altLang="en-US" sz="2800" dirty="0"/>
              <a:t>S</a:t>
            </a:r>
            <a:r>
              <a:rPr lang="zh-CN" altLang="en-US" sz="2800" dirty="0"/>
              <a:t>盒代换</a:t>
            </a:r>
            <a:endParaRPr lang="en-US" altLang="zh-CN" sz="2800" dirty="0"/>
          </a:p>
          <a:p>
            <a:pPr lvl="1">
              <a:buClr>
                <a:schemeClr val="bg1">
                  <a:lumMod val="60000"/>
                  <a:lumOff val="40000"/>
                </a:schemeClr>
              </a:buClr>
            </a:pPr>
            <a:r>
              <a:rPr lang="zh-CN" altLang="en-US" sz="2400" dirty="0"/>
              <a:t>逆</a:t>
            </a:r>
            <a:r>
              <a:rPr lang="en-US" altLang="zh-CN" sz="2400" dirty="0"/>
              <a:t>S</a:t>
            </a:r>
            <a:r>
              <a:rPr lang="zh-CN" altLang="en-US" sz="2400" dirty="0"/>
              <a:t>盒代换：</a:t>
            </a:r>
            <a:r>
              <a:rPr lang="en-US" altLang="zh-CN" sz="2400" dirty="0"/>
              <a:t>{0,1}</a:t>
            </a:r>
            <a:r>
              <a:rPr lang="en-US" altLang="zh-CN" sz="2400" baseline="30000" dirty="0"/>
              <a:t>8</a:t>
            </a:r>
            <a:r>
              <a:rPr lang="en-US" altLang="zh-CN" sz="2400" dirty="0">
                <a:sym typeface="Wingdings" panose="05000000000000000000" pitchFamily="2" charset="2"/>
              </a:rPr>
              <a:t>  </a:t>
            </a:r>
            <a:r>
              <a:rPr lang="en-US" altLang="zh-CN" sz="2400" dirty="0"/>
              <a:t>{0,1}</a:t>
            </a:r>
            <a:r>
              <a:rPr lang="en-US" altLang="zh-CN" sz="2400" baseline="30000" dirty="0"/>
              <a:t>8</a:t>
            </a:r>
            <a:endParaRPr lang="en-US" altLang="zh-CN" sz="2400" baseline="30000" dirty="0"/>
          </a:p>
          <a:p>
            <a:pPr lvl="1">
              <a:buClr>
                <a:schemeClr val="bg1">
                  <a:lumMod val="60000"/>
                  <a:lumOff val="40000"/>
                </a:schemeClr>
              </a:buClr>
            </a:pPr>
            <a:r>
              <a:rPr lang="zh-CN" altLang="en-US" sz="2400" dirty="0"/>
              <a:t>输入：</a:t>
            </a:r>
            <a:r>
              <a:rPr lang="en-US" altLang="zh-CN" sz="2400" dirty="0"/>
              <a:t>XY /*16</a:t>
            </a:r>
            <a:r>
              <a:rPr lang="zh-CN" altLang="en-US" sz="2400" dirty="0"/>
              <a:t>进制*</a:t>
            </a:r>
            <a:r>
              <a:rPr lang="en-US" altLang="zh-CN" sz="2400" dirty="0"/>
              <a:t>/</a:t>
            </a:r>
            <a:endParaRPr lang="en-US" altLang="zh-CN" sz="2400" dirty="0"/>
          </a:p>
          <a:p>
            <a:pPr lvl="1">
              <a:buClr>
                <a:schemeClr val="bg1">
                  <a:lumMod val="60000"/>
                  <a:lumOff val="40000"/>
                </a:schemeClr>
              </a:buClr>
            </a:pPr>
            <a:r>
              <a:rPr lang="zh-CN" altLang="en-US" sz="2400" dirty="0"/>
              <a:t>输出：</a:t>
            </a:r>
            <a:r>
              <a:rPr lang="en-US" altLang="zh-CN" sz="2400" dirty="0" err="1"/>
              <a:t>InvSBox</a:t>
            </a:r>
            <a:r>
              <a:rPr lang="en-US" altLang="zh-CN" sz="2400" dirty="0"/>
              <a:t>(X,Y) /*</a:t>
            </a:r>
            <a:r>
              <a:rPr lang="zh-CN" altLang="en-US" sz="2400" dirty="0"/>
              <a:t>逆</a:t>
            </a:r>
            <a:r>
              <a:rPr lang="en-US" altLang="zh-CN" sz="2400" dirty="0"/>
              <a:t>S</a:t>
            </a:r>
            <a:r>
              <a:rPr lang="zh-CN" altLang="en-US" sz="2400" dirty="0"/>
              <a:t>盒的</a:t>
            </a:r>
            <a:r>
              <a:rPr lang="en-US" altLang="zh-CN" sz="2400" dirty="0"/>
              <a:t>X</a:t>
            </a:r>
            <a:r>
              <a:rPr lang="zh-CN" altLang="en-US" sz="2400" dirty="0"/>
              <a:t>行</a:t>
            </a:r>
            <a:r>
              <a:rPr lang="en-US" altLang="zh-CN" sz="2400" dirty="0"/>
              <a:t>Y</a:t>
            </a:r>
            <a:r>
              <a:rPr lang="zh-CN" altLang="en-US" sz="2400" dirty="0"/>
              <a:t>列*</a:t>
            </a:r>
            <a:r>
              <a:rPr lang="en-US" altLang="zh-CN" sz="2400" dirty="0"/>
              <a:t>/ </a:t>
            </a:r>
            <a:endParaRPr lang="en-US" altLang="zh-CN" sz="2400" dirty="0"/>
          </a:p>
          <a:p>
            <a:pPr lvl="1">
              <a:buClr>
                <a:schemeClr val="bg1">
                  <a:lumMod val="60000"/>
                  <a:lumOff val="40000"/>
                </a:schemeClr>
              </a:buClr>
            </a:pPr>
            <a:r>
              <a:rPr lang="zh-CN" altLang="en-US" sz="2400" dirty="0"/>
              <a:t>例如：</a:t>
            </a:r>
            <a:r>
              <a:rPr lang="en-US" altLang="zh-CN" sz="2400" dirty="0" err="1"/>
              <a:t>Sbox</a:t>
            </a:r>
            <a:r>
              <a:rPr lang="en-US" altLang="zh-CN" sz="2400" dirty="0"/>
              <a:t>(19)=D4</a:t>
            </a:r>
            <a:r>
              <a:rPr lang="zh-CN" altLang="en-US" sz="2400" dirty="0"/>
              <a:t>；</a:t>
            </a:r>
            <a:r>
              <a:rPr lang="en-US" altLang="zh-CN" sz="2400" dirty="0"/>
              <a:t>  </a:t>
            </a:r>
            <a:r>
              <a:rPr lang="en-US" altLang="zh-CN" sz="2400" dirty="0" err="1">
                <a:solidFill>
                  <a:srgbClr val="FF0000"/>
                </a:solidFill>
              </a:rPr>
              <a:t>InvSBox</a:t>
            </a:r>
            <a:r>
              <a:rPr lang="en-US" altLang="zh-CN" sz="2400" dirty="0">
                <a:solidFill>
                  <a:srgbClr val="FF0000"/>
                </a:solidFill>
              </a:rPr>
              <a:t>(D4)=19</a:t>
            </a:r>
            <a:endParaRPr lang="en-US" altLang="zh-CN" sz="2400" dirty="0">
              <a:solidFill>
                <a:srgbClr val="FF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773"/>
          <p:cNvGraphicFramePr>
            <a:graphicFrameLocks noGrp="1"/>
          </p:cNvGraphicFramePr>
          <p:nvPr/>
        </p:nvGraphicFramePr>
        <p:xfrm>
          <a:off x="0" y="-1"/>
          <a:ext cx="9144000" cy="6850066"/>
        </p:xfrm>
        <a:graphic>
          <a:graphicData uri="http://schemas.openxmlformats.org/drawingml/2006/table">
            <a:tbl>
              <a:tblPr/>
              <a:tblGrid>
                <a:gridCol w="576263"/>
                <a:gridCol w="496887"/>
                <a:gridCol w="536575"/>
                <a:gridCol w="539750"/>
                <a:gridCol w="536575"/>
                <a:gridCol w="536575"/>
                <a:gridCol w="536575"/>
                <a:gridCol w="538163"/>
                <a:gridCol w="536575"/>
                <a:gridCol w="536575"/>
                <a:gridCol w="536575"/>
                <a:gridCol w="538162"/>
                <a:gridCol w="539750"/>
                <a:gridCol w="539750"/>
                <a:gridCol w="539750"/>
                <a:gridCol w="541338"/>
                <a:gridCol w="538162"/>
              </a:tblGrid>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X/Y</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r>
              <a:tr h="36069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7C</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4E</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98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98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7D</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sp>
        <p:nvSpPr>
          <p:cNvPr id="3" name="Rectangle 62"/>
          <p:cNvSpPr>
            <a:spLocks noChangeArrowheads="1"/>
          </p:cNvSpPr>
          <p:nvPr/>
        </p:nvSpPr>
        <p:spPr bwMode="auto">
          <a:xfrm>
            <a:off x="2600298" y="5546754"/>
            <a:ext cx="720725" cy="611188"/>
          </a:xfrm>
          <a:prstGeom prst="rect">
            <a:avLst/>
          </a:prstGeom>
          <a:solidFill>
            <a:schemeClr val="accent5">
              <a:lumMod val="50000"/>
            </a:schemeClr>
          </a:solidFill>
          <a:ln w="19050">
            <a:solidFill>
              <a:schemeClr val="tx1"/>
            </a:solidFill>
            <a:miter lim="800000"/>
          </a:ln>
        </p:spPr>
        <p:txBody>
          <a:bodyPr wrap="none" anchor="ctr"/>
          <a:lstStyle/>
          <a:p>
            <a:pPr algn="ctr"/>
            <a:r>
              <a:rPr lang="en-US" altLang="zh-CN" sz="2400" u="none" dirty="0">
                <a:ea typeface="宋体" panose="02010600030101010101" pitchFamily="2" charset="-122"/>
              </a:rPr>
              <a:t>19</a:t>
            </a:r>
            <a:endParaRPr lang="en-US" altLang="zh-CN" sz="2400" u="none" baseline="-25000" dirty="0">
              <a:ea typeface="宋体" panose="02010600030101010101" pitchFamily="2" charset="-122"/>
            </a:endParaRPr>
          </a:p>
        </p:txBody>
      </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p:cNvSpPr>
            <a:spLocks noGrp="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4.  AES</a:t>
            </a:r>
            <a:r>
              <a:rPr lang="zh-CN" altLang="en-US" dirty="0">
                <a:solidFill>
                  <a:srgbClr val="FF0000"/>
                </a:solidFill>
              </a:rPr>
              <a:t>解</a:t>
            </a:r>
            <a:r>
              <a:rPr lang="zh-CN" altLang="en-US" dirty="0">
                <a:solidFill>
                  <a:srgbClr val="FF0000"/>
                </a:solidFill>
                <a:latin typeface="黑体" panose="02010609060101010101" pitchFamily="49" charset="-122"/>
              </a:rPr>
              <a:t>密算法</a:t>
            </a:r>
            <a:endParaRPr lang="en-US" altLang="zh-CN" dirty="0"/>
          </a:p>
          <a:p>
            <a:r>
              <a:rPr lang="zh-CN" altLang="en-US" sz="2800" dirty="0"/>
              <a:t>逆列混合</a:t>
            </a:r>
            <a:r>
              <a:rPr lang="en-US" altLang="zh-CN" sz="2800" dirty="0"/>
              <a:t>: </a:t>
            </a:r>
            <a:r>
              <a:rPr lang="zh-CN" altLang="en-US" sz="2800" dirty="0"/>
              <a:t>每列进行逆置换</a:t>
            </a:r>
            <a:endParaRPr lang="zh-CN" altLang="en-US" sz="2800" dirty="0"/>
          </a:p>
        </p:txBody>
      </p:sp>
      <p:sp>
        <p:nvSpPr>
          <p:cNvPr id="41043" name="Rectangle 85"/>
          <p:cNvSpPr>
            <a:spLocks noChangeArrowheads="1"/>
          </p:cNvSpPr>
          <p:nvPr/>
        </p:nvSpPr>
        <p:spPr bwMode="auto">
          <a:xfrm>
            <a:off x="3398838" y="2662227"/>
            <a:ext cx="2333625" cy="792163"/>
          </a:xfrm>
          <a:prstGeom prst="rect">
            <a:avLst/>
          </a:prstGeom>
          <a:solidFill>
            <a:schemeClr val="bg1"/>
          </a:solidFill>
          <a:ln w="19050">
            <a:solidFill>
              <a:schemeClr val="tx1"/>
            </a:solidFill>
            <a:miter lim="800000"/>
          </a:ln>
        </p:spPr>
        <p:txBody>
          <a:bodyPr wrap="none" anchor="ctr"/>
          <a:lstStyle/>
          <a:p>
            <a:pPr algn="ctr"/>
            <a:r>
              <a:rPr lang="en-US" altLang="zh-CN" sz="2400" u="none">
                <a:ea typeface="宋体" panose="02010600030101010101" pitchFamily="2" charset="-122"/>
              </a:rPr>
              <a:t>InvMixColumns</a:t>
            </a:r>
            <a:endParaRPr lang="en-US" altLang="zh-CN" sz="2400" u="none">
              <a:ea typeface="宋体" panose="02010600030101010101" pitchFamily="2" charset="-122"/>
            </a:endParaRPr>
          </a:p>
        </p:txBody>
      </p:sp>
      <p:sp>
        <p:nvSpPr>
          <p:cNvPr id="41044" name="Arc 86"/>
          <p:cNvSpPr/>
          <p:nvPr/>
        </p:nvSpPr>
        <p:spPr bwMode="auto">
          <a:xfrm rot="10800000" flipV="1">
            <a:off x="1547813" y="2920990"/>
            <a:ext cx="1836737" cy="796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A50021"/>
            </a:solidFill>
            <a:round/>
          </a:ln>
        </p:spPr>
        <p:txBody>
          <a:bodyPr wrap="none" anchor="ctr"/>
          <a:lstStyle/>
          <a:p>
            <a:pPr algn="just">
              <a:lnSpc>
                <a:spcPct val="120000"/>
              </a:lnSpc>
              <a:spcBef>
                <a:spcPct val="20000"/>
              </a:spcBef>
              <a:buClr>
                <a:srgbClr val="00FF00"/>
              </a:buClr>
              <a:buFont typeface="Wingdings" panose="05000000000000000000" pitchFamily="2" charset="2"/>
              <a:buChar char="l"/>
            </a:pPr>
            <a:endParaRPr lang="zh-CN" altLang="en-US"/>
          </a:p>
        </p:txBody>
      </p:sp>
      <p:sp>
        <p:nvSpPr>
          <p:cNvPr id="542807" name="Arc 87"/>
          <p:cNvSpPr/>
          <p:nvPr/>
        </p:nvSpPr>
        <p:spPr bwMode="auto">
          <a:xfrm rot="-10800000" flipH="1" flipV="1">
            <a:off x="5724525" y="2920990"/>
            <a:ext cx="1836738" cy="7969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A50021"/>
            </a:solidFill>
            <a:round/>
            <a:tailEnd type="stealth" w="lg" len="lg"/>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2" name="Rectangle 126"/>
          <p:cNvSpPr>
            <a:spLocks noChangeArrowheads="1"/>
          </p:cNvSpPr>
          <p:nvPr/>
        </p:nvSpPr>
        <p:spPr bwMode="auto">
          <a:xfrm>
            <a:off x="4024312" y="6015027"/>
            <a:ext cx="1277947" cy="461665"/>
          </a:xfrm>
          <a:prstGeom prst="rect">
            <a:avLst/>
          </a:prstGeom>
          <a:noFill/>
          <a:ln w="9525">
            <a:noFill/>
            <a:miter lim="800000"/>
          </a:ln>
          <a:effectLst/>
        </p:spPr>
        <p:txBody>
          <a:bodyPr wrap="square">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 3</a:t>
            </a:r>
            <a:endParaRPr lang="en-US" altLang="zh-CN" sz="2400" i="1" u="none" baseline="-25000" dirty="0">
              <a:solidFill>
                <a:schemeClr val="accent4">
                  <a:lumMod val="10000"/>
                </a:schemeClr>
              </a:solidFill>
              <a:ea typeface="宋体" panose="02010600030101010101" pitchFamily="2" charset="-122"/>
            </a:endParaRPr>
          </a:p>
        </p:txBody>
      </p:sp>
      <p:graphicFrame>
        <p:nvGraphicFramePr>
          <p:cNvPr id="40963" name="Object 3"/>
          <p:cNvGraphicFramePr>
            <a:graphicFrameLocks noChangeAspect="1"/>
          </p:cNvGraphicFramePr>
          <p:nvPr/>
        </p:nvGraphicFramePr>
        <p:xfrm>
          <a:off x="2820988" y="4232275"/>
          <a:ext cx="3416300" cy="1533525"/>
        </p:xfrm>
        <a:graphic>
          <a:graphicData uri="http://schemas.openxmlformats.org/presentationml/2006/ole">
            <mc:AlternateContent xmlns:mc="http://schemas.openxmlformats.org/markup-compatibility/2006">
              <mc:Choice xmlns:v="urn:schemas-microsoft-com:vml" Requires="v">
                <p:oleObj spid="_x0000_s15364" name="公式" r:id="rId1" imgW="2260600" imgH="939800" progId="Equation.3">
                  <p:embed/>
                </p:oleObj>
              </mc:Choice>
              <mc:Fallback>
                <p:oleObj name="公式" r:id="rId1" imgW="2260600" imgH="939800" progId="Equation.3">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88" y="4232275"/>
                        <a:ext cx="34163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Group 9"/>
          <p:cNvGraphicFramePr>
            <a:graphicFrameLocks noGrp="1"/>
          </p:cNvGraphicFramePr>
          <p:nvPr/>
        </p:nvGraphicFramePr>
        <p:xfrm>
          <a:off x="441300" y="4049721"/>
          <a:ext cx="2268537" cy="1908177"/>
        </p:xfrm>
        <a:graphic>
          <a:graphicData uri="http://schemas.openxmlformats.org/drawingml/2006/table">
            <a:tbl>
              <a:tblPr/>
              <a:tblGrid>
                <a:gridCol w="568325"/>
                <a:gridCol w="566737"/>
                <a:gridCol w="557213"/>
                <a:gridCol w="576262"/>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16" name="Group 63"/>
          <p:cNvGraphicFramePr>
            <a:graphicFrameLocks noGrp="1"/>
          </p:cNvGraphicFramePr>
          <p:nvPr/>
        </p:nvGraphicFramePr>
        <p:xfrm>
          <a:off x="1116013" y="3721104"/>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18" name="Group 36"/>
          <p:cNvGraphicFramePr>
            <a:graphicFrameLocks noGrp="1"/>
          </p:cNvGraphicFramePr>
          <p:nvPr/>
        </p:nvGraphicFramePr>
        <p:xfrm>
          <a:off x="6397650" y="4040220"/>
          <a:ext cx="2376487" cy="1908177"/>
        </p:xfrm>
        <a:graphic>
          <a:graphicData uri="http://schemas.openxmlformats.org/drawingml/2006/table">
            <a:tbl>
              <a:tblPr/>
              <a:tblGrid>
                <a:gridCol w="595312"/>
                <a:gridCol w="593725"/>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19" name="Group 75"/>
          <p:cNvGraphicFramePr>
            <a:graphicFrameLocks noGrp="1"/>
          </p:cNvGraphicFramePr>
          <p:nvPr/>
        </p:nvGraphicFramePr>
        <p:xfrm>
          <a:off x="7200936" y="3721104"/>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40964" name="Object 4"/>
          <p:cNvGraphicFramePr>
            <a:graphicFrameLocks noChangeAspect="1"/>
          </p:cNvGraphicFramePr>
          <p:nvPr/>
        </p:nvGraphicFramePr>
        <p:xfrm>
          <a:off x="1614447" y="2370123"/>
          <a:ext cx="5970587" cy="1536700"/>
        </p:xfrm>
        <a:graphic>
          <a:graphicData uri="http://schemas.openxmlformats.org/presentationml/2006/ole">
            <mc:AlternateContent xmlns:mc="http://schemas.openxmlformats.org/markup-compatibility/2006">
              <mc:Choice xmlns:v="urn:schemas-microsoft-com:vml" Requires="v">
                <p:oleObj spid="_x0000_s15365" name="公式" r:id="rId3" imgW="3556000" imgH="914400" progId="Equation.3">
                  <p:embed/>
                </p:oleObj>
              </mc:Choice>
              <mc:Fallback>
                <p:oleObj name="公式" r:id="rId3" imgW="3556000" imgH="914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447" y="2370123"/>
                        <a:ext cx="5970587" cy="1536700"/>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1044"/>
                                        </p:tgtEl>
                                        <p:attrNameLst>
                                          <p:attrName>style.visibility</p:attrName>
                                        </p:attrNameLst>
                                      </p:cBhvr>
                                      <p:to>
                                        <p:strVal val="visible"/>
                                      </p:to>
                                    </p:set>
                                    <p:animEffect transition="in" filter="wipe(left)">
                                      <p:cBhvr>
                                        <p:cTn id="13" dur="500"/>
                                        <p:tgtEl>
                                          <p:spTgt spid="4104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043"/>
                                        </p:tgtEl>
                                        <p:attrNameLst>
                                          <p:attrName>style.visibility</p:attrName>
                                        </p:attrNameLst>
                                      </p:cBhvr>
                                      <p:to>
                                        <p:strVal val="visible"/>
                                      </p:to>
                                    </p:set>
                                    <p:animEffect transition="in" filter="wipe(left)">
                                      <p:cBhvr>
                                        <p:cTn id="17" dur="500"/>
                                        <p:tgtEl>
                                          <p:spTgt spid="4104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42807"/>
                                        </p:tgtEl>
                                        <p:attrNameLst>
                                          <p:attrName>style.visibility</p:attrName>
                                        </p:attrNameLst>
                                      </p:cBhvr>
                                      <p:to>
                                        <p:strVal val="visible"/>
                                      </p:to>
                                    </p:set>
                                    <p:animEffect transition="in" filter="wipe(left)">
                                      <p:cBhvr>
                                        <p:cTn id="21" dur="500"/>
                                        <p:tgtEl>
                                          <p:spTgt spid="542807"/>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0963"/>
                                        </p:tgtEl>
                                        <p:attrNameLst>
                                          <p:attrName>style.visibility</p:attrName>
                                        </p:attrNameLst>
                                      </p:cBhvr>
                                      <p:to>
                                        <p:strVal val="visible"/>
                                      </p:to>
                                    </p:set>
                                    <p:animEffect transition="in" filter="fade">
                                      <p:cBhvr>
                                        <p:cTn id="32" dur="1000"/>
                                        <p:tgtEl>
                                          <p:spTgt spid="40963"/>
                                        </p:tgtEl>
                                      </p:cBhvr>
                                    </p:animEffect>
                                    <p:anim calcmode="lin" valueType="num">
                                      <p:cBhvr>
                                        <p:cTn id="33" dur="1000" fill="hold"/>
                                        <p:tgtEl>
                                          <p:spTgt spid="40963"/>
                                        </p:tgtEl>
                                        <p:attrNameLst>
                                          <p:attrName>ppt_x</p:attrName>
                                        </p:attrNameLst>
                                      </p:cBhvr>
                                      <p:tavLst>
                                        <p:tav tm="0">
                                          <p:val>
                                            <p:strVal val="#ppt_x"/>
                                          </p:val>
                                        </p:tav>
                                        <p:tav tm="100000">
                                          <p:val>
                                            <p:strVal val="#ppt_x"/>
                                          </p:val>
                                        </p:tav>
                                      </p:tavLst>
                                    </p:anim>
                                    <p:anim calcmode="lin" valueType="num">
                                      <p:cBhvr>
                                        <p:cTn id="34" dur="1000" fill="hold"/>
                                        <p:tgtEl>
                                          <p:spTgt spid="4096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0964"/>
                                        </p:tgtEl>
                                        <p:attrNameLst>
                                          <p:attrName>style.visibility</p:attrName>
                                        </p:attrNameLst>
                                      </p:cBhvr>
                                      <p:to>
                                        <p:strVal val="visible"/>
                                      </p:to>
                                    </p:set>
                                    <p:animEffect transition="in" filter="dissolve">
                                      <p:cBhvr>
                                        <p:cTn id="39"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3" grpId="0" animBg="1"/>
      <p:bldP spid="41044" grpId="0" animBg="1"/>
      <p:bldP spid="54280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5.  AES</a:t>
            </a:r>
            <a:r>
              <a:rPr lang="zh-CN" altLang="en-US" dirty="0">
                <a:solidFill>
                  <a:srgbClr val="FF0000"/>
                </a:solidFill>
                <a:latin typeface="黑体" panose="02010609060101010101" pitchFamily="49" charset="-122"/>
              </a:rPr>
              <a:t>算法安全性</a:t>
            </a:r>
            <a:endParaRPr lang="en-US" altLang="zh-CN" dirty="0">
              <a:solidFill>
                <a:srgbClr val="FF0000"/>
              </a:solidFill>
            </a:endParaRPr>
          </a:p>
          <a:p>
            <a:pPr>
              <a:lnSpc>
                <a:spcPct val="100000"/>
              </a:lnSpc>
            </a:pPr>
            <a:r>
              <a:rPr lang="zh-CN" altLang="en-US" sz="2400" dirty="0">
                <a:solidFill>
                  <a:schemeClr val="bg1">
                    <a:lumMod val="60000"/>
                    <a:lumOff val="40000"/>
                  </a:schemeClr>
                </a:solidFill>
              </a:rPr>
              <a:t>穷举攻击</a:t>
            </a:r>
            <a:r>
              <a:rPr lang="zh-CN" altLang="en-US" sz="2400" dirty="0"/>
              <a:t>：最短密钥长度</a:t>
            </a:r>
            <a:r>
              <a:rPr lang="en-US" altLang="zh-CN" sz="2400" dirty="0"/>
              <a:t>128</a:t>
            </a:r>
            <a:r>
              <a:rPr lang="zh-CN" altLang="en-US" sz="2400" dirty="0"/>
              <a:t>比特，几乎不可能。</a:t>
            </a:r>
            <a:endParaRPr lang="en-US" altLang="zh-CN" sz="2400" dirty="0"/>
          </a:p>
          <a:p>
            <a:r>
              <a:rPr lang="zh-CN" altLang="en-US" sz="2400" dirty="0">
                <a:solidFill>
                  <a:schemeClr val="bg1">
                    <a:lumMod val="60000"/>
                    <a:lumOff val="40000"/>
                  </a:schemeClr>
                </a:solidFill>
              </a:rPr>
              <a:t>差分分析和线性分析</a:t>
            </a:r>
            <a:r>
              <a:rPr lang="zh-CN" altLang="en-US" sz="2400" dirty="0"/>
              <a:t>： </a:t>
            </a:r>
            <a:r>
              <a:rPr lang="en-US" altLang="zh-CN" sz="2400" dirty="0" err="1"/>
              <a:t>Rijndael</a:t>
            </a:r>
            <a:r>
              <a:rPr lang="zh-CN" altLang="en-US" sz="2400" dirty="0"/>
              <a:t>算法的</a:t>
            </a:r>
            <a:r>
              <a:rPr lang="en-US" altLang="zh-CN" sz="2400" dirty="0"/>
              <a:t>S</a:t>
            </a:r>
            <a:r>
              <a:rPr lang="zh-CN" altLang="en-US" sz="2400" dirty="0"/>
              <a:t>盒为非线性组件，表现出强的安全性能，足够抵抗。</a:t>
            </a:r>
            <a:endParaRPr lang="en-US" altLang="zh-CN" sz="2400" dirty="0"/>
          </a:p>
          <a:p>
            <a:pPr>
              <a:lnSpc>
                <a:spcPct val="100000"/>
              </a:lnSpc>
            </a:pPr>
            <a:r>
              <a:rPr lang="zh-CN" altLang="en-US" sz="2400" dirty="0">
                <a:solidFill>
                  <a:schemeClr val="bg1">
                    <a:lumMod val="60000"/>
                    <a:lumOff val="40000"/>
                  </a:schemeClr>
                </a:solidFill>
              </a:rPr>
              <a:t>变种分析方法</a:t>
            </a:r>
            <a:r>
              <a:rPr lang="zh-CN" altLang="en-US" sz="2400" dirty="0"/>
              <a:t>：如</a:t>
            </a:r>
            <a:r>
              <a:rPr lang="en-US" altLang="zh-CN" sz="2400" dirty="0"/>
              <a:t>Square</a:t>
            </a:r>
            <a:r>
              <a:rPr lang="zh-CN" altLang="en-US" sz="2400" dirty="0"/>
              <a:t>攻击、不可能差分攻击等，最好的结果是</a:t>
            </a:r>
            <a:r>
              <a:rPr lang="en-US" altLang="zh-CN" sz="2400" dirty="0"/>
              <a:t>7</a:t>
            </a:r>
            <a:r>
              <a:rPr lang="zh-CN" altLang="en-US" sz="2400" dirty="0"/>
              <a:t>轮。</a:t>
            </a:r>
            <a:endParaRPr lang="en-US" altLang="zh-CN" sz="2400" dirty="0"/>
          </a:p>
          <a:p>
            <a:pPr>
              <a:lnSpc>
                <a:spcPct val="100000"/>
              </a:lnSpc>
            </a:pPr>
            <a:r>
              <a:rPr lang="zh-CN" altLang="en-US" sz="2400" dirty="0">
                <a:solidFill>
                  <a:schemeClr val="bg1">
                    <a:lumMod val="60000"/>
                    <a:lumOff val="40000"/>
                  </a:schemeClr>
                </a:solidFill>
              </a:rPr>
              <a:t>代数攻击</a:t>
            </a:r>
            <a:r>
              <a:rPr lang="zh-CN" altLang="en-US" sz="2400" dirty="0"/>
              <a:t>：探索阶段，一旦解决代数攻击中的几个问题，迭代分组密码的设计思想将受到冲击。</a:t>
            </a:r>
            <a:endParaRPr lang="en-US" altLang="zh-CN" sz="2400" dirty="0"/>
          </a:p>
          <a:p>
            <a:pPr>
              <a:lnSpc>
                <a:spcPct val="100000"/>
              </a:lnSpc>
            </a:pPr>
            <a:r>
              <a:rPr lang="zh-CN" altLang="en-US" sz="2400" dirty="0">
                <a:solidFill>
                  <a:schemeClr val="bg1">
                    <a:lumMod val="60000"/>
                    <a:lumOff val="40000"/>
                  </a:schemeClr>
                </a:solidFill>
              </a:rPr>
              <a:t>侧信道攻击</a:t>
            </a:r>
            <a:r>
              <a:rPr lang="zh-CN" altLang="en-US" sz="2400" dirty="0"/>
              <a:t>：通过测量功耗、电磁辐射以及产生的热量来计算芯片内部工作原理。</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6643">
                                            <p:txEl>
                                              <p:pRg st="1" end="1"/>
                                            </p:txEl>
                                          </p:spTgt>
                                        </p:tgtEl>
                                        <p:attrNameLst>
                                          <p:attrName>style.visibility</p:attrName>
                                        </p:attrNameLst>
                                      </p:cBhvr>
                                      <p:to>
                                        <p:strVal val="visible"/>
                                      </p:to>
                                    </p:set>
                                    <p:animEffect transition="in" filter="wipe(down)">
                                      <p:cBhvr>
                                        <p:cTn id="7" dur="500"/>
                                        <p:tgtEl>
                                          <p:spTgt spid="496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6643">
                                            <p:txEl>
                                              <p:pRg st="2" end="2"/>
                                            </p:txEl>
                                          </p:spTgt>
                                        </p:tgtEl>
                                        <p:attrNameLst>
                                          <p:attrName>style.visibility</p:attrName>
                                        </p:attrNameLst>
                                      </p:cBhvr>
                                      <p:to>
                                        <p:strVal val="visible"/>
                                      </p:to>
                                    </p:set>
                                    <p:animEffect transition="in" filter="wipe(down)">
                                      <p:cBhvr>
                                        <p:cTn id="12" dur="500"/>
                                        <p:tgtEl>
                                          <p:spTgt spid="4966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6643">
                                            <p:txEl>
                                              <p:pRg st="3" end="3"/>
                                            </p:txEl>
                                          </p:spTgt>
                                        </p:tgtEl>
                                        <p:attrNameLst>
                                          <p:attrName>style.visibility</p:attrName>
                                        </p:attrNameLst>
                                      </p:cBhvr>
                                      <p:to>
                                        <p:strVal val="visible"/>
                                      </p:to>
                                    </p:set>
                                    <p:animEffect transition="in" filter="wipe(down)">
                                      <p:cBhvr>
                                        <p:cTn id="17" dur="500"/>
                                        <p:tgtEl>
                                          <p:spTgt spid="4966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6643">
                                            <p:txEl>
                                              <p:pRg st="4" end="4"/>
                                            </p:txEl>
                                          </p:spTgt>
                                        </p:tgtEl>
                                        <p:attrNameLst>
                                          <p:attrName>style.visibility</p:attrName>
                                        </p:attrNameLst>
                                      </p:cBhvr>
                                      <p:to>
                                        <p:strVal val="visible"/>
                                      </p:to>
                                    </p:set>
                                    <p:animEffect transition="in" filter="wipe(down)">
                                      <p:cBhvr>
                                        <p:cTn id="22" dur="500"/>
                                        <p:tgtEl>
                                          <p:spTgt spid="4966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96643">
                                            <p:txEl>
                                              <p:pRg st="5" end="5"/>
                                            </p:txEl>
                                          </p:spTgt>
                                        </p:tgtEl>
                                        <p:attrNameLst>
                                          <p:attrName>style.visibility</p:attrName>
                                        </p:attrNameLst>
                                      </p:cBhvr>
                                      <p:to>
                                        <p:strVal val="visible"/>
                                      </p:to>
                                    </p:set>
                                    <p:animEffect transition="in" filter="wipe(down)">
                                      <p:cBhvr>
                                        <p:cTn id="27" dur="500"/>
                                        <p:tgtEl>
                                          <p:spTgt spid="4966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108770" y="880232"/>
            <a:ext cx="7448550" cy="54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lgn="just" eaLnBrk="1" hangingPunct="1">
              <a:lnSpc>
                <a:spcPct val="115000"/>
              </a:lnSpc>
            </a:pPr>
            <a:r>
              <a:rPr kumimoji="1" lang="zh-CN" altLang="en-US" sz="2800" u="none" dirty="0">
                <a:solidFill>
                  <a:srgbClr val="FF0066"/>
                </a:solidFill>
                <a:latin typeface="方正大黑简体" pitchFamily="65" charset="-122"/>
              </a:rPr>
              <a:t>字</a:t>
            </a:r>
            <a:r>
              <a:rPr kumimoji="1" lang="zh-CN" altLang="en-US" sz="2800" u="none" dirty="0">
                <a:solidFill>
                  <a:srgbClr val="FF0066"/>
                </a:solidFill>
                <a:latin typeface="Times New Roman" panose="02020603050405020304" pitchFamily="18" charset="0"/>
              </a:rPr>
              <a:t>节代替变换</a:t>
            </a:r>
            <a:r>
              <a:rPr kumimoji="1" lang="zh-CN" altLang="en-US" sz="2800" u="none" dirty="0">
                <a:solidFill>
                  <a:srgbClr val="FF0066"/>
                </a:solidFill>
                <a:latin typeface="方正大黑简体" pitchFamily="65" charset="-122"/>
              </a:rPr>
              <a:t>由两个可逆</a:t>
            </a:r>
            <a:r>
              <a:rPr kumimoji="1" lang="zh-CN" altLang="en-US" sz="2800" u="none" dirty="0">
                <a:solidFill>
                  <a:srgbClr val="FF0066"/>
                </a:solidFill>
                <a:latin typeface="Times New Roman" panose="02020603050405020304" pitchFamily="18" charset="0"/>
              </a:rPr>
              <a:t>变换复合而成。</a:t>
            </a:r>
            <a:endParaRPr kumimoji="1" lang="zh-CN" altLang="en-US" sz="2800" u="none" dirty="0">
              <a:solidFill>
                <a:srgbClr val="FF0066"/>
              </a:solidFill>
              <a:latin typeface="Times New Roman" panose="02020603050405020304" pitchFamily="18" charset="0"/>
            </a:endParaRPr>
          </a:p>
        </p:txBody>
      </p:sp>
      <p:sp>
        <p:nvSpPr>
          <p:cNvPr id="4" name="Text Box 3"/>
          <p:cNvSpPr txBox="1">
            <a:spLocks noChangeArrowheads="1"/>
          </p:cNvSpPr>
          <p:nvPr/>
        </p:nvSpPr>
        <p:spPr bwMode="auto">
          <a:xfrm>
            <a:off x="556320" y="2529644"/>
            <a:ext cx="8077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eaLnBrk="1" hangingPunct="1">
              <a:lnSpc>
                <a:spcPct val="125000"/>
              </a:lnSpc>
              <a:spcBef>
                <a:spcPct val="15000"/>
              </a:spcBef>
            </a:pPr>
            <a:r>
              <a:rPr kumimoji="1" lang="en-US" altLang="zh-CN" u="none" dirty="0">
                <a:solidFill>
                  <a:srgbClr val="000000"/>
                </a:solidFill>
                <a:latin typeface="Times New Roman" panose="02020603050405020304" pitchFamily="18" charset="0"/>
              </a:rPr>
              <a:t>(2)  </a:t>
            </a:r>
            <a:r>
              <a:rPr kumimoji="1" lang="zh-CN" altLang="en-US" u="none" dirty="0">
                <a:solidFill>
                  <a:srgbClr val="000000"/>
                </a:solidFill>
                <a:latin typeface="Times New Roman" panose="02020603050405020304" pitchFamily="18" charset="0"/>
              </a:rPr>
              <a:t>对</a:t>
            </a:r>
            <a:r>
              <a:rPr kumimoji="1" lang="en-US" altLang="zh-CN" u="none" dirty="0">
                <a:solidFill>
                  <a:srgbClr val="000000"/>
                </a:solidFill>
                <a:latin typeface="Times New Roman" panose="02020603050405020304" pitchFamily="18" charset="0"/>
              </a:rPr>
              <a:t>(1) </a:t>
            </a:r>
            <a:r>
              <a:rPr kumimoji="1" lang="zh-CN" altLang="en-US" u="none" dirty="0">
                <a:solidFill>
                  <a:srgbClr val="000000"/>
                </a:solidFill>
                <a:latin typeface="Times New Roman" panose="02020603050405020304" pitchFamily="18" charset="0"/>
              </a:rPr>
              <a:t>的变换结果用二元域上的一个仿射变换作用。</a:t>
            </a:r>
            <a:endParaRPr kumimoji="1" lang="zh-CN" altLang="en-US" u="none" dirty="0">
              <a:solidFill>
                <a:srgbClr val="000000"/>
              </a:solidFill>
              <a:latin typeface="Times New Roman" panose="02020603050405020304" pitchFamily="18" charset="0"/>
            </a:endParaRPr>
          </a:p>
        </p:txBody>
      </p:sp>
      <p:sp>
        <p:nvSpPr>
          <p:cNvPr id="5" name="Text Box 4"/>
          <p:cNvSpPr txBox="1">
            <a:spLocks noChangeArrowheads="1"/>
          </p:cNvSpPr>
          <p:nvPr/>
        </p:nvSpPr>
        <p:spPr bwMode="auto">
          <a:xfrm>
            <a:off x="556320" y="1539044"/>
            <a:ext cx="80772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eaLnBrk="1" hangingPunct="1">
              <a:lnSpc>
                <a:spcPct val="115000"/>
              </a:lnSpc>
              <a:spcBef>
                <a:spcPct val="15000"/>
              </a:spcBef>
            </a:pPr>
            <a:r>
              <a:rPr kumimoji="1" lang="en-US" altLang="zh-CN" u="none" dirty="0">
                <a:solidFill>
                  <a:srgbClr val="000000"/>
                </a:solidFill>
                <a:latin typeface="Times New Roman" panose="02020603050405020304" pitchFamily="18" charset="0"/>
              </a:rPr>
              <a:t>(1)  </a:t>
            </a:r>
            <a:r>
              <a:rPr kumimoji="1" lang="zh-CN" altLang="en-US" u="none" dirty="0">
                <a:solidFill>
                  <a:srgbClr val="000000"/>
                </a:solidFill>
                <a:latin typeface="Times New Roman" panose="02020603050405020304" pitchFamily="18" charset="0"/>
              </a:rPr>
              <a:t>将每一个字节变换为它在有限域</a:t>
            </a:r>
            <a:r>
              <a:rPr kumimoji="1" lang="en-US" altLang="zh-CN" i="1" u="none" dirty="0">
                <a:solidFill>
                  <a:srgbClr val="000000"/>
                </a:solidFill>
                <a:latin typeface="Times New Roman" panose="02020603050405020304" pitchFamily="18" charset="0"/>
              </a:rPr>
              <a:t>GF</a:t>
            </a:r>
            <a:r>
              <a:rPr kumimoji="1" lang="en-US" altLang="zh-CN" u="none" dirty="0">
                <a:solidFill>
                  <a:srgbClr val="000000"/>
                </a:solidFill>
                <a:latin typeface="Times New Roman" panose="02020603050405020304" pitchFamily="18" charset="0"/>
              </a:rPr>
              <a:t>(2</a:t>
            </a:r>
            <a:r>
              <a:rPr kumimoji="1" lang="en-US" altLang="zh-CN" u="none" baseline="30000" dirty="0">
                <a:solidFill>
                  <a:srgbClr val="000000"/>
                </a:solidFill>
                <a:latin typeface="Times New Roman" panose="02020603050405020304" pitchFamily="18" charset="0"/>
              </a:rPr>
              <a:t>8</a:t>
            </a:r>
            <a:r>
              <a:rPr kumimoji="1" lang="en-US" altLang="zh-CN" u="none" dirty="0">
                <a:solidFill>
                  <a:srgbClr val="000000"/>
                </a:solidFill>
                <a:latin typeface="Times New Roman" panose="02020603050405020304" pitchFamily="18" charset="0"/>
              </a:rPr>
              <a:t>)</a:t>
            </a:r>
            <a:r>
              <a:rPr kumimoji="1" lang="zh-CN" altLang="en-US" u="none" dirty="0">
                <a:solidFill>
                  <a:srgbClr val="000000"/>
                </a:solidFill>
                <a:latin typeface="Times New Roman" panose="02020603050405020304" pitchFamily="18" charset="0"/>
              </a:rPr>
              <a:t>中的乘法逆。</a:t>
            </a:r>
            <a:endParaRPr kumimoji="1" lang="zh-CN" altLang="en-US" u="none" dirty="0">
              <a:solidFill>
                <a:srgbClr val="000000"/>
              </a:solidFill>
              <a:latin typeface="Times New Roman" panose="02020603050405020304" pitchFamily="18" charset="0"/>
            </a:endParaRPr>
          </a:p>
          <a:p>
            <a:pPr eaLnBrk="1" hangingPunct="1">
              <a:lnSpc>
                <a:spcPct val="125000"/>
              </a:lnSpc>
              <a:spcBef>
                <a:spcPct val="15000"/>
              </a:spcBef>
            </a:pPr>
            <a:r>
              <a:rPr kumimoji="1" lang="zh-CN" altLang="en-US" b="1" u="none" dirty="0">
                <a:solidFill>
                  <a:srgbClr val="000000"/>
                </a:solidFill>
                <a:latin typeface="Times New Roman" panose="02020603050405020304" pitchFamily="18" charset="0"/>
              </a:rPr>
              <a:t>      并</a:t>
            </a:r>
            <a:r>
              <a:rPr kumimoji="1" lang="zh-CN" altLang="en-US" u="none" dirty="0">
                <a:solidFill>
                  <a:srgbClr val="000000"/>
                </a:solidFill>
                <a:latin typeface="Times New Roman" panose="02020603050405020304" pitchFamily="18" charset="0"/>
              </a:rPr>
              <a:t>规定</a:t>
            </a:r>
            <a:r>
              <a:rPr kumimoji="1" lang="en-US" altLang="zh-CN" u="none" dirty="0">
                <a:solidFill>
                  <a:srgbClr val="000000"/>
                </a:solidFill>
                <a:latin typeface="Times New Roman" panose="02020603050405020304" pitchFamily="18" charset="0"/>
              </a:rPr>
              <a:t>0</a:t>
            </a:r>
            <a:r>
              <a:rPr kumimoji="1" lang="zh-CN" altLang="en-US" u="none" dirty="0">
                <a:solidFill>
                  <a:srgbClr val="000000"/>
                </a:solidFill>
                <a:latin typeface="Times New Roman" panose="02020603050405020304" pitchFamily="18" charset="0"/>
              </a:rPr>
              <a:t>变换到其自身；即</a:t>
            </a:r>
            <a:r>
              <a:rPr kumimoji="1" lang="en-US" altLang="zh-CN" u="none" dirty="0">
                <a:solidFill>
                  <a:srgbClr val="000000"/>
                </a:solidFill>
                <a:latin typeface="Times New Roman" panose="02020603050405020304" pitchFamily="18" charset="0"/>
              </a:rPr>
              <a:t>0 </a:t>
            </a:r>
            <a:r>
              <a:rPr kumimoji="1" lang="en-US" altLang="zh-CN" u="none" dirty="0">
                <a:solidFill>
                  <a:srgbClr val="000000"/>
                </a:solidFill>
                <a:latin typeface="Times New Roman" panose="02020603050405020304" pitchFamily="18" charset="0"/>
                <a:sym typeface="Symbol" panose="05050102010706020507" pitchFamily="18" charset="2"/>
              </a:rPr>
              <a:t> </a:t>
            </a:r>
            <a:r>
              <a:rPr kumimoji="1" lang="en-US" altLang="zh-CN" i="1" u="none" dirty="0">
                <a:solidFill>
                  <a:srgbClr val="000000"/>
                </a:solidFill>
                <a:latin typeface="Times New Roman" panose="02020603050405020304" pitchFamily="18" charset="0"/>
                <a:sym typeface="Symbol" panose="05050102010706020507" pitchFamily="18" charset="2"/>
              </a:rPr>
              <a:t>a </a:t>
            </a:r>
            <a:r>
              <a:rPr kumimoji="1" lang="en-US" altLang="zh-CN" u="none" dirty="0">
                <a:solidFill>
                  <a:srgbClr val="000000"/>
                </a:solidFill>
                <a:latin typeface="Times New Roman" panose="02020603050405020304" pitchFamily="18" charset="0"/>
                <a:sym typeface="Symbol" panose="05050102010706020507" pitchFamily="18" charset="2"/>
              </a:rPr>
              <a:t> </a:t>
            </a:r>
            <a:r>
              <a:rPr kumimoji="1" lang="en-US" altLang="zh-CN" i="1" u="none" dirty="0">
                <a:solidFill>
                  <a:srgbClr val="000000"/>
                </a:solidFill>
                <a:latin typeface="Times New Roman" panose="02020603050405020304" pitchFamily="18" charset="0"/>
                <a:sym typeface="Symbol" panose="05050102010706020507" pitchFamily="18" charset="2"/>
              </a:rPr>
              <a:t>a </a:t>
            </a:r>
            <a:r>
              <a:rPr kumimoji="1" lang="en-US" altLang="zh-CN" u="none" baseline="30000" dirty="0">
                <a:solidFill>
                  <a:srgbClr val="000000"/>
                </a:solidFill>
                <a:latin typeface="Times New Roman" panose="02020603050405020304" pitchFamily="18" charset="0"/>
                <a:sym typeface="Symbol" panose="05050102010706020507" pitchFamily="18" charset="2"/>
              </a:rPr>
              <a:t>-1</a:t>
            </a:r>
            <a:r>
              <a:rPr kumimoji="1" lang="zh-CN" altLang="en-US" u="none" dirty="0">
                <a:solidFill>
                  <a:srgbClr val="000000"/>
                </a:solidFill>
                <a:latin typeface="Times New Roman" panose="02020603050405020304" pitchFamily="18" charset="0"/>
                <a:sym typeface="Symbol" panose="05050102010706020507" pitchFamily="18" charset="2"/>
              </a:rPr>
              <a:t>；</a:t>
            </a:r>
            <a:r>
              <a:rPr kumimoji="1" lang="en-US" altLang="zh-CN" u="none" dirty="0">
                <a:solidFill>
                  <a:srgbClr val="000000"/>
                </a:solidFill>
                <a:latin typeface="Times New Roman" panose="02020603050405020304" pitchFamily="18" charset="0"/>
                <a:sym typeface="Symbol" panose="05050102010706020507" pitchFamily="18" charset="2"/>
              </a:rPr>
              <a:t> 0  0</a:t>
            </a:r>
            <a:endParaRPr kumimoji="1" lang="zh-CN" altLang="en-US" u="none" dirty="0">
              <a:solidFill>
                <a:srgbClr val="000000"/>
              </a:solidFill>
              <a:latin typeface="Times New Roman" panose="02020603050405020304" pitchFamily="18" charset="0"/>
              <a:sym typeface="Symbol" panose="05050102010706020507" pitchFamily="18" charset="2"/>
            </a:endParaRPr>
          </a:p>
        </p:txBody>
      </p:sp>
      <p:sp>
        <p:nvSpPr>
          <p:cNvPr id="6" name="Text Box 5"/>
          <p:cNvSpPr txBox="1">
            <a:spLocks noChangeAspect="1" noChangeArrowheads="1"/>
          </p:cNvSpPr>
          <p:nvPr/>
        </p:nvSpPr>
        <p:spPr bwMode="auto">
          <a:xfrm>
            <a:off x="683568" y="5755409"/>
            <a:ext cx="7554912" cy="5965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eaLnBrk="1" hangingPunct="1">
              <a:lnSpc>
                <a:spcPct val="130000"/>
              </a:lnSpc>
            </a:pPr>
            <a:r>
              <a:rPr kumimoji="1" lang="zh-CN" altLang="en-US" u="none" dirty="0">
                <a:solidFill>
                  <a:schemeClr val="tx1"/>
                </a:solidFill>
                <a:latin typeface="Times New Roman" panose="02020603050405020304" pitchFamily="18" charset="0"/>
              </a:rPr>
              <a:t>输入</a:t>
            </a:r>
            <a:r>
              <a:rPr kumimoji="1" lang="en-US" altLang="zh-CN" sz="2800" u="none" dirty="0">
                <a:solidFill>
                  <a:schemeClr val="tx1"/>
                </a:solidFill>
                <a:latin typeface="Times New Roman" panose="02020603050405020304" pitchFamily="18" charset="0"/>
              </a:rPr>
              <a:t>: </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7</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6</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5</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4</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3</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2</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1</a:t>
            </a:r>
            <a:r>
              <a:rPr kumimoji="1" lang="en-US" altLang="en-US" sz="2800" i="1" u="none" dirty="0">
                <a:solidFill>
                  <a:schemeClr val="tx1"/>
                </a:solidFill>
                <a:latin typeface="Times New Roman" panose="02020603050405020304" pitchFamily="18" charset="0"/>
              </a:rPr>
              <a:t>x</a:t>
            </a:r>
            <a:r>
              <a:rPr kumimoji="1" lang="en-US" altLang="en-US" sz="2800" u="none" baseline="-25000" dirty="0">
                <a:solidFill>
                  <a:schemeClr val="tx1"/>
                </a:solidFill>
                <a:latin typeface="Times New Roman" panose="02020603050405020304" pitchFamily="18" charset="0"/>
              </a:rPr>
              <a:t>0    </a:t>
            </a:r>
            <a:r>
              <a:rPr kumimoji="1" lang="zh-CN" altLang="en-US" u="none" dirty="0">
                <a:solidFill>
                  <a:schemeClr val="tx1"/>
                </a:solidFill>
                <a:latin typeface="Times New Roman" panose="02020603050405020304" pitchFamily="18" charset="0"/>
              </a:rPr>
              <a:t>输出</a:t>
            </a:r>
            <a:r>
              <a:rPr kumimoji="1" lang="en-US" altLang="zh-CN" sz="2800" u="none" dirty="0">
                <a:solidFill>
                  <a:schemeClr val="tx1"/>
                </a:solidFill>
                <a:latin typeface="Times New Roman" panose="02020603050405020304" pitchFamily="18" charset="0"/>
              </a:rPr>
              <a:t>: </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7</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6</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5</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4</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3</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2</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1</a:t>
            </a:r>
            <a:r>
              <a:rPr kumimoji="1" lang="en-US" altLang="en-US" sz="2800" i="1" u="none" dirty="0">
                <a:solidFill>
                  <a:schemeClr val="tx1"/>
                </a:solidFill>
                <a:latin typeface="Times New Roman" panose="02020603050405020304" pitchFamily="18" charset="0"/>
              </a:rPr>
              <a:t>y</a:t>
            </a:r>
            <a:r>
              <a:rPr kumimoji="1" lang="en-US" altLang="en-US" sz="2800" u="none" baseline="-25000" dirty="0">
                <a:solidFill>
                  <a:schemeClr val="tx1"/>
                </a:solidFill>
                <a:latin typeface="Times New Roman" panose="02020603050405020304" pitchFamily="18" charset="0"/>
              </a:rPr>
              <a:t>0</a:t>
            </a:r>
            <a:endParaRPr kumimoji="1" lang="en-US" altLang="zh-CN" sz="2800" u="none" baseline="-25000" dirty="0">
              <a:solidFill>
                <a:schemeClr val="tx1"/>
              </a:solidFill>
              <a:latin typeface="Times New Roman" panose="02020603050405020304" pitchFamily="18" charset="0"/>
            </a:endParaRPr>
          </a:p>
        </p:txBody>
      </p:sp>
      <p:graphicFrame>
        <p:nvGraphicFramePr>
          <p:cNvPr id="7" name="Object 6"/>
          <p:cNvGraphicFramePr>
            <a:graphicFrameLocks noChangeAspect="1"/>
          </p:cNvGraphicFramePr>
          <p:nvPr/>
        </p:nvGraphicFramePr>
        <p:xfrm>
          <a:off x="1871700" y="3083642"/>
          <a:ext cx="4105200" cy="2508214"/>
        </p:xfrm>
        <a:graphic>
          <a:graphicData uri="http://schemas.openxmlformats.org/presentationml/2006/ole">
            <mc:AlternateContent xmlns:mc="http://schemas.openxmlformats.org/markup-compatibility/2006">
              <mc:Choice xmlns:v="urn:schemas-microsoft-com:vml" Requires="v">
                <p:oleObj spid="_x0000_s16387" name="" r:id="rId1" imgW="2794000" imgH="1701800" progId="Equation.3">
                  <p:embed/>
                </p:oleObj>
              </mc:Choice>
              <mc:Fallback>
                <p:oleObj name="" r:id="rId1" imgW="2794000" imgH="17018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3083642"/>
                        <a:ext cx="4105200" cy="2508214"/>
                      </a:xfrm>
                      <a:prstGeom prst="rect">
                        <a:avLst/>
                      </a:prstGeom>
                      <a:noFill/>
                      <a:ln>
                        <a:noFill/>
                      </a:ln>
                    </p:spPr>
                  </p:pic>
                </p:oleObj>
              </mc:Fallback>
            </mc:AlternateContent>
          </a:graphicData>
        </a:graphic>
      </p:graphicFrame>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left)">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wipe(left)">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ox(i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build="p"/>
      <p:bldP spid="6"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15516" y="1232756"/>
            <a:ext cx="5280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r>
              <a:rPr lang="zh-CN" altLang="en-US" sz="2800" u="none" dirty="0">
                <a:solidFill>
                  <a:srgbClr val="FF33CC"/>
                </a:solidFill>
                <a:latin typeface="宋体" panose="02010600030101010101" pitchFamily="2" charset="-122"/>
              </a:rPr>
              <a:t>面向</a:t>
            </a:r>
            <a:r>
              <a:rPr lang="en-US" altLang="zh-CN" sz="2800" u="none" dirty="0">
                <a:solidFill>
                  <a:srgbClr val="FF33CC"/>
                </a:solidFill>
                <a:latin typeface="宋体" panose="02010600030101010101" pitchFamily="2" charset="-122"/>
              </a:rPr>
              <a:t>4</a:t>
            </a:r>
            <a:r>
              <a:rPr lang="zh-CN" altLang="en-US" sz="2800" u="none" dirty="0">
                <a:solidFill>
                  <a:srgbClr val="FF33CC"/>
                </a:solidFill>
                <a:latin typeface="宋体" panose="02010600030101010101" pitchFamily="2" charset="-122"/>
              </a:rPr>
              <a:t>字节字的运算</a:t>
            </a:r>
            <a:endParaRPr lang="zh-CN" altLang="en-US" sz="2800" u="none" dirty="0">
              <a:solidFill>
                <a:srgbClr val="FF33CC"/>
              </a:solidFill>
              <a:latin typeface="宋体" panose="02010600030101010101" pitchFamily="2" charset="-122"/>
            </a:endParaRPr>
          </a:p>
        </p:txBody>
      </p:sp>
      <p:grpSp>
        <p:nvGrpSpPr>
          <p:cNvPr id="4" name="Group 7"/>
          <p:cNvGrpSpPr/>
          <p:nvPr/>
        </p:nvGrpSpPr>
        <p:grpSpPr bwMode="auto">
          <a:xfrm>
            <a:off x="609600" y="1828800"/>
            <a:ext cx="11128375" cy="3810000"/>
            <a:chOff x="384" y="864"/>
            <a:chExt cx="7010" cy="2400"/>
          </a:xfrm>
        </p:grpSpPr>
        <p:sp>
          <p:nvSpPr>
            <p:cNvPr id="5" name="Text Box 3"/>
            <p:cNvSpPr txBox="1">
              <a:spLocks noChangeArrowheads="1"/>
            </p:cNvSpPr>
            <p:nvPr/>
          </p:nvSpPr>
          <p:spPr bwMode="auto">
            <a:xfrm>
              <a:off x="384" y="864"/>
              <a:ext cx="5146"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lnSpc>
                  <a:spcPct val="125000"/>
                </a:lnSpc>
              </a:pPr>
              <a:r>
                <a:rPr lang="en-US" altLang="zh-CN" sz="2800" dirty="0">
                  <a:solidFill>
                    <a:schemeClr val="tx1"/>
                  </a:solidFill>
                </a:rPr>
                <a:t>        </a:t>
              </a:r>
              <a:r>
                <a:rPr lang="zh-CN" altLang="en-US" sz="2800" b="0" u="none" dirty="0">
                  <a:solidFill>
                    <a:srgbClr val="000000"/>
                  </a:solidFill>
                </a:rPr>
                <a:t>在</a:t>
              </a:r>
              <a:r>
                <a:rPr lang="en-US" altLang="zh-CN" sz="2800" b="0" u="none" dirty="0" err="1">
                  <a:solidFill>
                    <a:srgbClr val="000000"/>
                  </a:solidFill>
                </a:rPr>
                <a:t>Rijndael</a:t>
              </a:r>
              <a:r>
                <a:rPr lang="zh-CN" altLang="en-US" sz="2800" b="0" u="none" dirty="0">
                  <a:solidFill>
                    <a:srgbClr val="000000"/>
                  </a:solidFill>
                  <a:latin typeface="宋体" panose="02010600030101010101" pitchFamily="2" charset="-122"/>
                </a:rPr>
                <a:t>密码中，</a:t>
              </a:r>
              <a:r>
                <a:rPr lang="zh-CN" altLang="en-US" sz="2800" b="0" u="none" dirty="0">
                  <a:solidFill>
                    <a:srgbClr val="000000"/>
                  </a:solidFill>
                </a:rPr>
                <a:t>一个</a:t>
              </a:r>
              <a:r>
                <a:rPr lang="en-US" altLang="zh-CN" sz="2800" b="0" u="none" dirty="0">
                  <a:solidFill>
                    <a:srgbClr val="000000"/>
                  </a:solidFill>
                </a:rPr>
                <a:t>4</a:t>
              </a:r>
              <a:r>
                <a:rPr lang="zh-CN" altLang="en-US" sz="2800" b="0" u="none" dirty="0">
                  <a:solidFill>
                    <a:srgbClr val="000000"/>
                  </a:solidFill>
                </a:rPr>
                <a:t>字节的字被看成一个系数在</a:t>
              </a:r>
              <a:r>
                <a:rPr lang="en-US" altLang="zh-CN" sz="2800" b="0" i="1" u="none" dirty="0">
                  <a:solidFill>
                    <a:srgbClr val="000000"/>
                  </a:solidFill>
                </a:rPr>
                <a:t>GF</a:t>
              </a:r>
              <a:r>
                <a:rPr lang="en-US" altLang="zh-CN" sz="2800" b="0" u="none" dirty="0">
                  <a:solidFill>
                    <a:srgbClr val="000000"/>
                  </a:solidFill>
                </a:rPr>
                <a:t>(2</a:t>
              </a:r>
              <a:r>
                <a:rPr lang="en-US" altLang="zh-CN" sz="2800" b="0" u="none" baseline="30000" dirty="0">
                  <a:solidFill>
                    <a:srgbClr val="000000"/>
                  </a:solidFill>
                </a:rPr>
                <a:t>8</a:t>
              </a:r>
              <a:r>
                <a:rPr lang="en-US" altLang="zh-CN" sz="2800" b="0" u="none" dirty="0">
                  <a:solidFill>
                    <a:srgbClr val="000000"/>
                  </a:solidFill>
                </a:rPr>
                <a:t>) </a:t>
              </a:r>
              <a:r>
                <a:rPr lang="zh-CN" altLang="en-US" sz="2800" b="0" u="none" dirty="0">
                  <a:solidFill>
                    <a:srgbClr val="000000"/>
                  </a:solidFill>
                </a:rPr>
                <a:t>中的次数小于</a:t>
              </a:r>
              <a:r>
                <a:rPr lang="en-US" altLang="zh-CN" sz="2800" b="0" u="none" dirty="0">
                  <a:solidFill>
                    <a:srgbClr val="000000"/>
                  </a:solidFill>
                </a:rPr>
                <a:t>4</a:t>
              </a:r>
              <a:r>
                <a:rPr lang="zh-CN" altLang="en-US" sz="2800" b="0" u="none" dirty="0">
                  <a:solidFill>
                    <a:srgbClr val="000000"/>
                  </a:solidFill>
                </a:rPr>
                <a:t>的多项式。即将由</a:t>
              </a:r>
              <a:endParaRPr lang="zh-CN" altLang="en-US" sz="2800" b="0" u="none" dirty="0">
                <a:solidFill>
                  <a:srgbClr val="000000"/>
                </a:solidFill>
              </a:endParaRPr>
            </a:p>
            <a:p>
              <a:pPr>
                <a:lnSpc>
                  <a:spcPct val="125000"/>
                </a:lnSpc>
              </a:pPr>
              <a:r>
                <a:rPr lang="en-US" altLang="zh-CN" b="0" i="1" u="none" dirty="0">
                  <a:solidFill>
                    <a:srgbClr val="000000"/>
                  </a:solidFill>
                </a:rPr>
                <a:t>b</a:t>
              </a:r>
              <a:r>
                <a:rPr lang="en-US" altLang="zh-CN" b="0" u="none" baseline="-25000" dirty="0">
                  <a:solidFill>
                    <a:srgbClr val="000000"/>
                  </a:solidFill>
                </a:rPr>
                <a:t>31</a:t>
              </a:r>
              <a:r>
                <a:rPr lang="en-US" altLang="zh-CN" b="0" u="none" dirty="0">
                  <a:solidFill>
                    <a:srgbClr val="000000"/>
                  </a:solidFill>
                  <a:ea typeface="黑体" panose="02010609060101010101" pitchFamily="49" charset="-122"/>
                </a:rPr>
                <a:t>…</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24</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23 </a:t>
              </a:r>
              <a:r>
                <a:rPr lang="en-US" altLang="zh-CN" b="0" u="none" dirty="0">
                  <a:solidFill>
                    <a:srgbClr val="000000"/>
                  </a:solidFill>
                  <a:ea typeface="黑体" panose="02010609060101010101" pitchFamily="49" charset="-122"/>
                </a:rPr>
                <a:t>…</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16</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15 </a:t>
              </a:r>
              <a:r>
                <a:rPr lang="en-US" altLang="zh-CN" b="0" u="none" dirty="0">
                  <a:solidFill>
                    <a:srgbClr val="000000"/>
                  </a:solidFill>
                  <a:ea typeface="黑体" panose="02010609060101010101" pitchFamily="49" charset="-122"/>
                </a:rPr>
                <a:t>…</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8</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7 </a:t>
              </a:r>
              <a:r>
                <a:rPr lang="en-US" altLang="zh-CN" b="0" u="none" dirty="0">
                  <a:solidFill>
                    <a:srgbClr val="000000"/>
                  </a:solidFill>
                  <a:ea typeface="黑体" panose="02010609060101010101" pitchFamily="49" charset="-122"/>
                </a:rPr>
                <a:t>…</a:t>
              </a:r>
              <a:r>
                <a:rPr lang="en-US" altLang="zh-CN" b="0" i="1" u="none" dirty="0">
                  <a:solidFill>
                    <a:srgbClr val="000000"/>
                  </a:solidFill>
                  <a:ea typeface="黑体" panose="02010609060101010101" pitchFamily="49" charset="-122"/>
                </a:rPr>
                <a:t>b</a:t>
              </a:r>
              <a:r>
                <a:rPr lang="en-US" altLang="zh-CN" b="0" u="none" baseline="-25000" dirty="0">
                  <a:solidFill>
                    <a:srgbClr val="000000"/>
                  </a:solidFill>
                  <a:ea typeface="黑体" panose="02010609060101010101" pitchFamily="49" charset="-122"/>
                </a:rPr>
                <a:t>0</a:t>
              </a:r>
              <a:endParaRPr lang="en-US" altLang="zh-CN" b="0" u="none" baseline="-25000" dirty="0">
                <a:solidFill>
                  <a:srgbClr val="000000"/>
                </a:solidFill>
              </a:endParaRPr>
            </a:p>
            <a:p>
              <a:pPr>
                <a:lnSpc>
                  <a:spcPct val="125000"/>
                </a:lnSpc>
              </a:pPr>
              <a:r>
                <a:rPr lang="zh-CN" altLang="en-US" sz="2800" b="0" u="none" dirty="0">
                  <a:solidFill>
                    <a:srgbClr val="000000"/>
                  </a:solidFill>
                </a:rPr>
                <a:t>构成的一个</a:t>
              </a:r>
              <a:r>
                <a:rPr lang="en-US" altLang="zh-CN" sz="2800" b="0" u="none" dirty="0">
                  <a:solidFill>
                    <a:srgbClr val="000000"/>
                  </a:solidFill>
                </a:rPr>
                <a:t>4</a:t>
              </a:r>
              <a:r>
                <a:rPr lang="zh-CN" altLang="en-US" sz="2800" b="0" u="none" dirty="0">
                  <a:solidFill>
                    <a:srgbClr val="000000"/>
                  </a:solidFill>
                </a:rPr>
                <a:t>字节的字</a:t>
              </a:r>
              <a:endParaRPr lang="zh-CN" altLang="en-US" sz="2800" b="0" u="none" dirty="0">
                <a:solidFill>
                  <a:srgbClr val="000000"/>
                </a:solidFill>
              </a:endParaRPr>
            </a:p>
            <a:p>
              <a:pPr>
                <a:lnSpc>
                  <a:spcPct val="125000"/>
                </a:lnSpc>
              </a:pPr>
              <a:endParaRPr lang="zh-CN" altLang="en-US" sz="2800" b="0" u="none" dirty="0">
                <a:solidFill>
                  <a:srgbClr val="000000"/>
                </a:solidFill>
              </a:endParaRPr>
            </a:p>
            <a:p>
              <a:pPr>
                <a:lnSpc>
                  <a:spcPct val="125000"/>
                </a:lnSpc>
              </a:pPr>
              <a:r>
                <a:rPr lang="zh-CN" altLang="en-US" sz="2800" b="0" u="none" dirty="0">
                  <a:solidFill>
                    <a:srgbClr val="000000"/>
                  </a:solidFill>
                </a:rPr>
                <a:t>看成是系数在</a:t>
              </a:r>
              <a:r>
                <a:rPr lang="en-US" altLang="zh-CN" sz="2800" b="0" i="1" u="none" dirty="0">
                  <a:solidFill>
                    <a:srgbClr val="000000"/>
                  </a:solidFill>
                </a:rPr>
                <a:t>GF</a:t>
              </a:r>
              <a:r>
                <a:rPr lang="en-US" altLang="zh-CN" sz="2800" b="0" u="none" dirty="0">
                  <a:solidFill>
                    <a:srgbClr val="000000"/>
                  </a:solidFill>
                </a:rPr>
                <a:t>(2</a:t>
              </a:r>
              <a:r>
                <a:rPr lang="en-US" altLang="zh-CN" sz="2800" b="0" u="none" baseline="30000" dirty="0">
                  <a:solidFill>
                    <a:srgbClr val="000000"/>
                  </a:solidFill>
                </a:rPr>
                <a:t>8</a:t>
              </a:r>
              <a:r>
                <a:rPr lang="en-US" altLang="zh-CN" sz="2800" b="0" u="none" dirty="0">
                  <a:solidFill>
                    <a:srgbClr val="000000"/>
                  </a:solidFill>
                </a:rPr>
                <a:t>)</a:t>
              </a:r>
              <a:r>
                <a:rPr lang="zh-CN" altLang="en-US" sz="2800" b="0" u="none" dirty="0">
                  <a:solidFill>
                    <a:srgbClr val="000000"/>
                  </a:solidFill>
                </a:rPr>
                <a:t>中的次数小于</a:t>
              </a:r>
              <a:r>
                <a:rPr lang="en-US" altLang="zh-CN" sz="2800" b="0" u="none" dirty="0">
                  <a:solidFill>
                    <a:srgbClr val="000000"/>
                  </a:solidFill>
                </a:rPr>
                <a:t>4</a:t>
              </a:r>
              <a:r>
                <a:rPr lang="zh-CN" altLang="en-US" sz="2800" b="0" u="none" dirty="0">
                  <a:solidFill>
                    <a:srgbClr val="000000"/>
                  </a:solidFill>
                </a:rPr>
                <a:t>的多项式</a:t>
              </a:r>
              <a:endParaRPr lang="zh-CN" altLang="en-US" sz="2800" b="0" u="none" dirty="0">
                <a:solidFill>
                  <a:srgbClr val="000000"/>
                </a:solidFill>
              </a:endParaRPr>
            </a:p>
            <a:p>
              <a:endParaRPr lang="en-US" altLang="zh-CN" u="none" dirty="0">
                <a:solidFill>
                  <a:srgbClr val="000000"/>
                </a:solidFill>
              </a:endParaRPr>
            </a:p>
          </p:txBody>
        </p:sp>
        <p:graphicFrame>
          <p:nvGraphicFramePr>
            <p:cNvPr id="6" name="Object 4"/>
            <p:cNvGraphicFramePr>
              <a:graphicFrameLocks noChangeAspect="1"/>
            </p:cNvGraphicFramePr>
            <p:nvPr/>
          </p:nvGraphicFramePr>
          <p:xfrm>
            <a:off x="480" y="2208"/>
            <a:ext cx="6914" cy="288"/>
          </p:xfrm>
          <a:graphic>
            <a:graphicData uri="http://schemas.openxmlformats.org/presentationml/2006/ole">
              <mc:AlternateContent xmlns:mc="http://schemas.openxmlformats.org/markup-compatibility/2006">
                <mc:Choice xmlns:v="urn:schemas-microsoft-com:vml" Requires="v">
                  <p:oleObj spid="_x0000_s17412" name="文档" r:id="rId1" imgW="5486400" imgH="228600" progId="Word.Document.8">
                    <p:embed/>
                  </p:oleObj>
                </mc:Choice>
                <mc:Fallback>
                  <p:oleObj name="文档" r:id="rId1" imgW="5486400" imgH="228600" progId="Word.Document.8">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208"/>
                          <a:ext cx="69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1639" y="2960"/>
            <a:ext cx="1625" cy="304"/>
          </p:xfrm>
          <a:graphic>
            <a:graphicData uri="http://schemas.openxmlformats.org/presentationml/2006/ole">
              <mc:AlternateContent xmlns:mc="http://schemas.openxmlformats.org/markup-compatibility/2006">
                <mc:Choice xmlns:v="urn:schemas-microsoft-com:vml" Requires="v">
                  <p:oleObj spid="_x0000_s17413" name="公式" r:id="rId3" imgW="1282700" imgH="241300" progId="Equation.3">
                    <p:embed/>
                  </p:oleObj>
                </mc:Choice>
                <mc:Fallback>
                  <p:oleObj name="公式" r:id="rId3" imgW="1282700" imgH="2413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 y="2960"/>
                          <a:ext cx="162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425450" y="2708920"/>
            <a:ext cx="81534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lnSpc>
                <a:spcPct val="125000"/>
              </a:lnSpc>
            </a:pPr>
            <a:r>
              <a:rPr lang="en-US" altLang="zh-CN" sz="2800" b="0" u="none" dirty="0">
                <a:solidFill>
                  <a:srgbClr val="0000FF"/>
                </a:solidFill>
              </a:rPr>
              <a:t>        </a:t>
            </a:r>
            <a:r>
              <a:rPr lang="zh-CN" altLang="en-US" sz="2800" b="0" u="none" dirty="0">
                <a:solidFill>
                  <a:srgbClr val="000000"/>
                </a:solidFill>
              </a:rPr>
              <a:t>两个</a:t>
            </a:r>
            <a:r>
              <a:rPr lang="en-US" altLang="zh-CN" sz="2800" b="0" u="none" dirty="0">
                <a:solidFill>
                  <a:srgbClr val="000000"/>
                </a:solidFill>
              </a:rPr>
              <a:t>4</a:t>
            </a:r>
            <a:r>
              <a:rPr lang="zh-CN" altLang="en-US" sz="2800" b="0" u="none" dirty="0">
                <a:solidFill>
                  <a:srgbClr val="000000"/>
                </a:solidFill>
              </a:rPr>
              <a:t>字节字相加，对应于系数在</a:t>
            </a:r>
            <a:r>
              <a:rPr lang="en-US" altLang="zh-CN" sz="2800" b="0" i="1" u="none" dirty="0">
                <a:solidFill>
                  <a:srgbClr val="000000"/>
                </a:solidFill>
              </a:rPr>
              <a:t>GF</a:t>
            </a:r>
            <a:r>
              <a:rPr lang="en-US" altLang="zh-CN" sz="2800" b="0" u="none" dirty="0">
                <a:solidFill>
                  <a:srgbClr val="000000"/>
                </a:solidFill>
              </a:rPr>
              <a:t>(2</a:t>
            </a:r>
            <a:r>
              <a:rPr lang="en-US" altLang="zh-CN" sz="2800" b="0" u="none" baseline="30000" dirty="0">
                <a:solidFill>
                  <a:srgbClr val="000000"/>
                </a:solidFill>
              </a:rPr>
              <a:t>8</a:t>
            </a:r>
            <a:r>
              <a:rPr lang="en-US" altLang="zh-CN" sz="2800" b="0" u="none" dirty="0">
                <a:solidFill>
                  <a:srgbClr val="000000"/>
                </a:solidFill>
              </a:rPr>
              <a:t>)</a:t>
            </a:r>
            <a:r>
              <a:rPr lang="zh-CN" altLang="en-US" sz="2800" b="0" u="none" dirty="0">
                <a:solidFill>
                  <a:srgbClr val="000000"/>
                </a:solidFill>
              </a:rPr>
              <a:t>中的两个次数小于</a:t>
            </a:r>
            <a:r>
              <a:rPr lang="en-US" altLang="zh-CN" sz="2800" b="0" u="none" dirty="0">
                <a:solidFill>
                  <a:srgbClr val="000000"/>
                </a:solidFill>
              </a:rPr>
              <a:t>4</a:t>
            </a:r>
            <a:r>
              <a:rPr lang="zh-CN" altLang="en-US" sz="2800" b="0" u="none" dirty="0">
                <a:solidFill>
                  <a:srgbClr val="000000"/>
                </a:solidFill>
              </a:rPr>
              <a:t>的多项式相加，所得多项式的四个系数就是输出的四字节的字。</a:t>
            </a:r>
            <a:endParaRPr lang="zh-CN" altLang="en-US" sz="2800" b="0" u="none" dirty="0">
              <a:solidFill>
                <a:srgbClr val="000000"/>
              </a:solidFill>
            </a:endParaRPr>
          </a:p>
          <a:p>
            <a:pPr>
              <a:lnSpc>
                <a:spcPct val="125000"/>
              </a:lnSpc>
            </a:pPr>
            <a:r>
              <a:rPr lang="zh-CN" altLang="en-US" sz="2800" b="0" u="none" dirty="0">
                <a:solidFill>
                  <a:srgbClr val="000000"/>
                </a:solidFill>
              </a:rPr>
              <a:t>        将相应的系数简单相加就可以实现多项式的加法。由于</a:t>
            </a:r>
            <a:r>
              <a:rPr lang="en-US" altLang="zh-CN" sz="2800" b="0" i="1" u="none" dirty="0">
                <a:solidFill>
                  <a:srgbClr val="000000"/>
                </a:solidFill>
              </a:rPr>
              <a:t>GF</a:t>
            </a:r>
            <a:r>
              <a:rPr lang="en-US" altLang="zh-CN" sz="2800" b="0" u="none" dirty="0">
                <a:solidFill>
                  <a:srgbClr val="000000"/>
                </a:solidFill>
              </a:rPr>
              <a:t>(2</a:t>
            </a:r>
            <a:r>
              <a:rPr lang="en-US" altLang="zh-CN" sz="2800" b="0" u="none" baseline="30000" dirty="0">
                <a:solidFill>
                  <a:srgbClr val="000000"/>
                </a:solidFill>
              </a:rPr>
              <a:t>8</a:t>
            </a:r>
            <a:r>
              <a:rPr lang="en-US" altLang="zh-CN" sz="2800" b="0" u="none" dirty="0">
                <a:solidFill>
                  <a:srgbClr val="000000"/>
                </a:solidFill>
              </a:rPr>
              <a:t>)</a:t>
            </a:r>
            <a:r>
              <a:rPr lang="zh-CN" altLang="en-US" sz="2800" b="0" u="none" dirty="0">
                <a:solidFill>
                  <a:srgbClr val="000000"/>
                </a:solidFill>
              </a:rPr>
              <a:t>中的加法实质上是按比特异或，因此，两个</a:t>
            </a:r>
            <a:r>
              <a:rPr lang="en-US" altLang="zh-CN" sz="2800" b="0" u="none" dirty="0">
                <a:solidFill>
                  <a:srgbClr val="000000"/>
                </a:solidFill>
              </a:rPr>
              <a:t>4</a:t>
            </a:r>
            <a:r>
              <a:rPr lang="zh-CN" altLang="en-US" sz="2800" b="0" u="none" dirty="0">
                <a:solidFill>
                  <a:srgbClr val="000000"/>
                </a:solidFill>
              </a:rPr>
              <a:t>字节字的加法亦是按比特异或。</a:t>
            </a:r>
            <a:endParaRPr lang="zh-CN" altLang="en-US" sz="2800" b="0" u="none" dirty="0">
              <a:solidFill>
                <a:srgbClr val="000000"/>
              </a:solidFill>
            </a:endParaRPr>
          </a:p>
        </p:txBody>
      </p:sp>
      <p:sp>
        <p:nvSpPr>
          <p:cNvPr id="5" name="Text Box 9"/>
          <p:cNvSpPr txBox="1">
            <a:spLocks noChangeArrowheads="1"/>
          </p:cNvSpPr>
          <p:nvPr/>
        </p:nvSpPr>
        <p:spPr bwMode="auto">
          <a:xfrm>
            <a:off x="425450" y="1049338"/>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r>
              <a:rPr lang="en-US" altLang="zh-CN" sz="2800" b="0" u="none" dirty="0">
                <a:solidFill>
                  <a:srgbClr val="000000"/>
                </a:solidFill>
              </a:rPr>
              <a:t>        </a:t>
            </a:r>
            <a:r>
              <a:rPr lang="en-US" altLang="zh-CN" sz="2800" b="0" u="none" dirty="0" err="1">
                <a:solidFill>
                  <a:srgbClr val="000000"/>
                </a:solidFill>
              </a:rPr>
              <a:t>Rijndael</a:t>
            </a:r>
            <a:r>
              <a:rPr lang="zh-CN" altLang="en-US" sz="2800" b="0" u="none" dirty="0">
                <a:solidFill>
                  <a:srgbClr val="000000"/>
                </a:solidFill>
                <a:latin typeface="宋体" panose="02010600030101010101" pitchFamily="2" charset="-122"/>
              </a:rPr>
              <a:t>密码中定义了两种</a:t>
            </a:r>
            <a:r>
              <a:rPr lang="zh-CN" altLang="en-US" sz="2800" b="0" u="none" dirty="0">
                <a:solidFill>
                  <a:srgbClr val="000000"/>
                </a:solidFill>
              </a:rPr>
              <a:t>面向</a:t>
            </a:r>
            <a:r>
              <a:rPr lang="en-US" altLang="zh-CN" sz="2800" b="0" u="none" dirty="0">
                <a:solidFill>
                  <a:srgbClr val="000000"/>
                </a:solidFill>
              </a:rPr>
              <a:t>4</a:t>
            </a:r>
            <a:r>
              <a:rPr lang="zh-CN" altLang="en-US" sz="2800" b="0" u="none" dirty="0">
                <a:solidFill>
                  <a:srgbClr val="000000"/>
                </a:solidFill>
              </a:rPr>
              <a:t>字节字的运算：加法和乘法是同余类环                        上的运算。</a:t>
            </a:r>
            <a:endParaRPr lang="zh-CN" altLang="en-US" sz="2800" b="0" u="none" dirty="0">
              <a:solidFill>
                <a:srgbClr val="000000"/>
              </a:solidFill>
              <a:ea typeface="黑体" panose="02010609060101010101" pitchFamily="49" charset="-122"/>
            </a:endParaRPr>
          </a:p>
        </p:txBody>
      </p:sp>
      <p:graphicFrame>
        <p:nvGraphicFramePr>
          <p:cNvPr id="6" name="Object 10"/>
          <p:cNvGraphicFramePr>
            <a:graphicFrameLocks noChangeAspect="1"/>
          </p:cNvGraphicFramePr>
          <p:nvPr/>
        </p:nvGraphicFramePr>
        <p:xfrm>
          <a:off x="4139952" y="1504190"/>
          <a:ext cx="2255837" cy="506413"/>
        </p:xfrm>
        <a:graphic>
          <a:graphicData uri="http://schemas.openxmlformats.org/presentationml/2006/ole">
            <mc:AlternateContent xmlns:mc="http://schemas.openxmlformats.org/markup-compatibility/2006">
              <mc:Choice xmlns:v="urn:schemas-microsoft-com:vml" Requires="v">
                <p:oleObj spid="_x0000_s18435" name="公式" r:id="rId1" imgW="1066800" imgH="241300" progId="Equation.3">
                  <p:embed/>
                </p:oleObj>
              </mc:Choice>
              <mc:Fallback>
                <p:oleObj name="公式" r:id="rId1" imgW="1066800" imgH="24130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504190"/>
                        <a:ext cx="2255837"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1"/>
          <p:cNvSpPr txBox="1">
            <a:spLocks noChangeArrowheads="1"/>
          </p:cNvSpPr>
          <p:nvPr/>
        </p:nvSpPr>
        <p:spPr bwMode="auto">
          <a:xfrm>
            <a:off x="755650" y="196215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zh-CN" altLang="en-US" sz="2800" u="none" dirty="0">
                <a:solidFill>
                  <a:srgbClr val="0000FF"/>
                </a:solidFill>
              </a:rPr>
              <a:t>其中：</a:t>
            </a:r>
            <a:r>
              <a:rPr lang="en-US" altLang="zh-CN" sz="2800" u="none" dirty="0">
                <a:solidFill>
                  <a:srgbClr val="FF33CC"/>
                </a:solidFill>
              </a:rPr>
              <a:t>M(x)=x</a:t>
            </a:r>
            <a:r>
              <a:rPr lang="en-US" altLang="zh-CN" sz="2800" u="none" baseline="30000" dirty="0">
                <a:solidFill>
                  <a:srgbClr val="FF33CC"/>
                </a:solidFill>
              </a:rPr>
              <a:t>4</a:t>
            </a:r>
            <a:r>
              <a:rPr lang="en-US" altLang="zh-CN" sz="2800" u="none" dirty="0">
                <a:solidFill>
                  <a:srgbClr val="FF33CC"/>
                </a:solidFill>
              </a:rPr>
              <a:t>+1</a:t>
            </a:r>
            <a:r>
              <a:rPr lang="en-US" altLang="zh-CN" sz="2800" u="none" dirty="0">
                <a:solidFill>
                  <a:srgbClr val="0000FF"/>
                </a:solidFill>
              </a:rPr>
              <a:t>,</a:t>
            </a:r>
            <a:r>
              <a:rPr lang="zh-CN" altLang="en-US" sz="2800" u="none" dirty="0">
                <a:solidFill>
                  <a:srgbClr val="0000FF"/>
                </a:solidFill>
              </a:rPr>
              <a:t>是可约的。</a:t>
            </a:r>
            <a:endParaRPr lang="zh-CN" altLang="en-US" sz="2800" u="none" dirty="0">
              <a:solidFill>
                <a:srgbClr val="FF0000"/>
              </a:solidFill>
            </a:endParaRPr>
          </a:p>
        </p:txBody>
      </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bwMode="auto">
          <a:xfrm>
            <a:off x="990600" y="1233488"/>
            <a:ext cx="6553200" cy="1801812"/>
            <a:chOff x="624" y="624"/>
            <a:chExt cx="4128" cy="1135"/>
          </a:xfrm>
        </p:grpSpPr>
        <p:sp>
          <p:nvSpPr>
            <p:cNvPr id="5" name="Text Box 6"/>
            <p:cNvSpPr txBox="1">
              <a:spLocks noChangeArrowheads="1"/>
            </p:cNvSpPr>
            <p:nvPr/>
          </p:nvSpPr>
          <p:spPr bwMode="auto">
            <a:xfrm>
              <a:off x="624" y="624"/>
              <a:ext cx="3024"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zh-CN" altLang="en-US" sz="2800" u="none" dirty="0">
                  <a:solidFill>
                    <a:srgbClr val="0000FF"/>
                  </a:solidFill>
                </a:rPr>
                <a:t>设输入多项式为：</a:t>
              </a:r>
              <a:endParaRPr lang="zh-CN" altLang="en-US" sz="2800" u="none" dirty="0">
                <a:solidFill>
                  <a:srgbClr val="0000FF"/>
                </a:solidFill>
              </a:endParaRPr>
            </a:p>
            <a:p>
              <a:pPr>
                <a:spcBef>
                  <a:spcPct val="50000"/>
                </a:spcBef>
              </a:pPr>
              <a:r>
                <a:rPr lang="zh-CN" altLang="en-US" sz="2800" u="none" dirty="0">
                  <a:solidFill>
                    <a:srgbClr val="0000FF"/>
                  </a:solidFill>
                </a:rPr>
                <a:t>    输出多项式为：</a:t>
              </a:r>
              <a:endParaRPr lang="zh-CN" altLang="en-US" sz="2800" u="none" dirty="0">
                <a:solidFill>
                  <a:srgbClr val="0000FF"/>
                </a:solidFill>
              </a:endParaRPr>
            </a:p>
            <a:p>
              <a:pPr>
                <a:spcBef>
                  <a:spcPct val="50000"/>
                </a:spcBef>
              </a:pPr>
              <a:r>
                <a:rPr lang="zh-CN" altLang="en-US" sz="2800" u="none" dirty="0">
                  <a:solidFill>
                    <a:srgbClr val="0000FF"/>
                  </a:solidFill>
                </a:rPr>
                <a:t>    变换多项式为：</a:t>
              </a:r>
              <a:endParaRPr lang="zh-CN" altLang="en-US" sz="2800" u="none" dirty="0">
                <a:solidFill>
                  <a:srgbClr val="0000FF"/>
                </a:solidFill>
              </a:endParaRPr>
            </a:p>
          </p:txBody>
        </p:sp>
        <p:graphicFrame>
          <p:nvGraphicFramePr>
            <p:cNvPr id="6" name="Object 4"/>
            <p:cNvGraphicFramePr>
              <a:graphicFrameLocks noChangeAspect="1"/>
            </p:cNvGraphicFramePr>
            <p:nvPr/>
          </p:nvGraphicFramePr>
          <p:xfrm>
            <a:off x="2446" y="640"/>
            <a:ext cx="2306" cy="320"/>
          </p:xfrm>
          <a:graphic>
            <a:graphicData uri="http://schemas.openxmlformats.org/presentationml/2006/ole">
              <mc:AlternateContent xmlns:mc="http://schemas.openxmlformats.org/markup-compatibility/2006">
                <mc:Choice xmlns:v="urn:schemas-microsoft-com:vml" Requires="v">
                  <p:oleObj spid="_x0000_s19463" name="公式" r:id="rId1" imgW="1727200" imgH="241300" progId="Equation.3">
                    <p:embed/>
                  </p:oleObj>
                </mc:Choice>
                <mc:Fallback>
                  <p:oleObj name="公式" r:id="rId1" imgW="1727200" imgH="2413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 y="640"/>
                          <a:ext cx="230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2496" y="1072"/>
            <a:ext cx="2238" cy="320"/>
          </p:xfrm>
          <a:graphic>
            <a:graphicData uri="http://schemas.openxmlformats.org/presentationml/2006/ole">
              <mc:AlternateContent xmlns:mc="http://schemas.openxmlformats.org/markup-compatibility/2006">
                <mc:Choice xmlns:v="urn:schemas-microsoft-com:vml" Requires="v">
                  <p:oleObj spid="_x0000_s19464" name="公式" r:id="rId3" imgW="1676400" imgH="241300" progId="Equation.3">
                    <p:embed/>
                  </p:oleObj>
                </mc:Choice>
                <mc:Fallback>
                  <p:oleObj name="公式" r:id="rId3" imgW="1676400" imgH="241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1072"/>
                          <a:ext cx="223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2496" y="1408"/>
            <a:ext cx="2238" cy="320"/>
          </p:xfrm>
          <a:graphic>
            <a:graphicData uri="http://schemas.openxmlformats.org/presentationml/2006/ole">
              <mc:AlternateContent xmlns:mc="http://schemas.openxmlformats.org/markup-compatibility/2006">
                <mc:Choice xmlns:v="urn:schemas-microsoft-com:vml" Requires="v">
                  <p:oleObj spid="_x0000_s19465" name="公式" r:id="rId5" imgW="1676400" imgH="241300" progId="Equation.3">
                    <p:embed/>
                  </p:oleObj>
                </mc:Choice>
                <mc:Fallback>
                  <p:oleObj name="公式" r:id="rId5" imgW="1676400" imgH="2413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1408"/>
                          <a:ext cx="223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14"/>
          <p:cNvGrpSpPr/>
          <p:nvPr/>
        </p:nvGrpSpPr>
        <p:grpSpPr bwMode="auto">
          <a:xfrm>
            <a:off x="990600" y="3214688"/>
            <a:ext cx="3946525" cy="533400"/>
            <a:chOff x="864" y="1872"/>
            <a:chExt cx="2486" cy="336"/>
          </a:xfrm>
        </p:grpSpPr>
        <p:graphicFrame>
          <p:nvGraphicFramePr>
            <p:cNvPr id="10" name="Object 9"/>
            <p:cNvGraphicFramePr>
              <a:graphicFrameLocks noChangeAspect="1"/>
            </p:cNvGraphicFramePr>
            <p:nvPr/>
          </p:nvGraphicFramePr>
          <p:xfrm>
            <a:off x="1824" y="1939"/>
            <a:ext cx="1526" cy="269"/>
          </p:xfrm>
          <a:graphic>
            <a:graphicData uri="http://schemas.openxmlformats.org/presentationml/2006/ole">
              <mc:AlternateContent xmlns:mc="http://schemas.openxmlformats.org/markup-compatibility/2006">
                <mc:Choice xmlns:v="urn:schemas-microsoft-com:vml" Requires="v">
                  <p:oleObj spid="_x0000_s19466" name="公式" r:id="rId7" imgW="1143000" imgH="203200" progId="Equation.3">
                    <p:embed/>
                  </p:oleObj>
                </mc:Choice>
                <mc:Fallback>
                  <p:oleObj name="公式" r:id="rId7" imgW="1143000" imgH="2032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1939"/>
                          <a:ext cx="152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0"/>
            <p:cNvSpPr txBox="1">
              <a:spLocks noChangeArrowheads="1"/>
            </p:cNvSpPr>
            <p:nvPr/>
          </p:nvSpPr>
          <p:spPr bwMode="auto">
            <a:xfrm>
              <a:off x="864" y="187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zh-CN" altLang="en-US" sz="2800">
                  <a:solidFill>
                    <a:srgbClr val="0000FF"/>
                  </a:solidFill>
                </a:rPr>
                <a:t>则有</a:t>
              </a:r>
              <a:r>
                <a:rPr lang="zh-CN" altLang="en-US" sz="2800">
                  <a:solidFill>
                    <a:schemeClr val="tx1"/>
                  </a:solidFill>
                </a:rPr>
                <a:t>：</a:t>
              </a:r>
              <a:endParaRPr lang="zh-CN" altLang="en-US" sz="2800">
                <a:solidFill>
                  <a:schemeClr val="tx1"/>
                </a:solidFill>
              </a:endParaRPr>
            </a:p>
          </p:txBody>
        </p:sp>
      </p:grpSp>
      <p:sp>
        <p:nvSpPr>
          <p:cNvPr id="12" name="Text Box 11"/>
          <p:cNvSpPr txBox="1">
            <a:spLocks noChangeArrowheads="1"/>
          </p:cNvSpPr>
          <p:nvPr/>
        </p:nvSpPr>
        <p:spPr bwMode="auto">
          <a:xfrm>
            <a:off x="990600" y="3900488"/>
            <a:ext cx="7613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zh-CN" altLang="en-US" sz="2800">
                <a:solidFill>
                  <a:srgbClr val="0000FF"/>
                </a:solidFill>
              </a:rPr>
              <a:t>所以两个四字节字之间的乘法变换可表示为：</a:t>
            </a:r>
            <a:endParaRPr lang="zh-CN" altLang="en-US" sz="2800">
              <a:solidFill>
                <a:srgbClr val="0000FF"/>
              </a:solidFill>
            </a:endParaRPr>
          </a:p>
        </p:txBody>
      </p:sp>
      <p:graphicFrame>
        <p:nvGraphicFramePr>
          <p:cNvPr id="13" name="Object 12"/>
          <p:cNvGraphicFramePr>
            <a:graphicFrameLocks noChangeAspect="1"/>
          </p:cNvGraphicFramePr>
          <p:nvPr/>
        </p:nvGraphicFramePr>
        <p:xfrm>
          <a:off x="2286000" y="4581525"/>
          <a:ext cx="3465513" cy="1971675"/>
        </p:xfrm>
        <a:graphic>
          <a:graphicData uri="http://schemas.openxmlformats.org/presentationml/2006/ole">
            <mc:AlternateContent xmlns:mc="http://schemas.openxmlformats.org/markup-compatibility/2006">
              <mc:Choice xmlns:v="urn:schemas-microsoft-com:vml" Requires="v">
                <p:oleObj spid="_x0000_s19467" name="公式" r:id="rId9" imgW="1651000" imgH="939800" progId="Equation.3">
                  <p:embed/>
                </p:oleObj>
              </mc:Choice>
              <mc:Fallback>
                <p:oleObj name="公式" r:id="rId9" imgW="1651000" imgH="9398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4581525"/>
                        <a:ext cx="346551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内容占位符 1"/>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arn(inHorizontal)">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431540" y="872716"/>
            <a:ext cx="815340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en-US" altLang="zh-CN" b="0" u="none" dirty="0">
                <a:solidFill>
                  <a:srgbClr val="000000"/>
                </a:solidFill>
              </a:rPr>
              <a:t>        </a:t>
            </a:r>
            <a:r>
              <a:rPr lang="zh-CN" altLang="en-US" b="0" u="none" dirty="0">
                <a:solidFill>
                  <a:srgbClr val="000000"/>
                </a:solidFill>
              </a:rPr>
              <a:t>由于</a:t>
            </a:r>
            <a:r>
              <a:rPr lang="en-US" altLang="zh-CN" b="0" u="none" dirty="0">
                <a:solidFill>
                  <a:srgbClr val="000000"/>
                </a:solidFill>
              </a:rPr>
              <a:t>M(</a:t>
            </a:r>
            <a:r>
              <a:rPr lang="en-US" altLang="zh-CN" b="0" i="1" u="none" dirty="0">
                <a:solidFill>
                  <a:srgbClr val="000000"/>
                </a:solidFill>
              </a:rPr>
              <a:t>x</a:t>
            </a:r>
            <a:r>
              <a:rPr lang="en-US" altLang="zh-CN" b="0" u="none" dirty="0">
                <a:solidFill>
                  <a:srgbClr val="000000"/>
                </a:solidFill>
              </a:rPr>
              <a:t>)=</a:t>
            </a:r>
            <a:r>
              <a:rPr lang="en-US" altLang="zh-CN" b="0" i="1" u="none" dirty="0">
                <a:solidFill>
                  <a:srgbClr val="000000"/>
                </a:solidFill>
              </a:rPr>
              <a:t>x</a:t>
            </a:r>
            <a:r>
              <a:rPr lang="en-US" altLang="zh-CN" b="0" u="none" baseline="30000" dirty="0">
                <a:solidFill>
                  <a:srgbClr val="000000"/>
                </a:solidFill>
              </a:rPr>
              <a:t>4</a:t>
            </a:r>
            <a:r>
              <a:rPr lang="en-US" altLang="zh-CN" b="0" u="none" dirty="0">
                <a:solidFill>
                  <a:srgbClr val="000000"/>
                </a:solidFill>
              </a:rPr>
              <a:t>+1</a:t>
            </a:r>
            <a:r>
              <a:rPr lang="zh-CN" altLang="en-US" b="0" u="none" dirty="0">
                <a:solidFill>
                  <a:srgbClr val="000000"/>
                </a:solidFill>
              </a:rPr>
              <a:t>是可约多项式，为了使乘法变换是可逆的， </a:t>
            </a:r>
            <a:r>
              <a:rPr lang="en-US" altLang="zh-CN" b="0" u="none" dirty="0" err="1">
                <a:solidFill>
                  <a:srgbClr val="000000"/>
                </a:solidFill>
              </a:rPr>
              <a:t>Rijndael</a:t>
            </a:r>
            <a:r>
              <a:rPr lang="zh-CN" altLang="en-US" b="0" u="none" dirty="0">
                <a:solidFill>
                  <a:srgbClr val="000000"/>
                </a:solidFill>
              </a:rPr>
              <a:t>算法选取一个固定的不可约多项式</a:t>
            </a:r>
            <a:r>
              <a:rPr lang="en-US" altLang="zh-CN" b="0" u="none" dirty="0">
                <a:solidFill>
                  <a:srgbClr val="000000"/>
                </a:solidFill>
              </a:rPr>
              <a:t>c(</a:t>
            </a:r>
            <a:r>
              <a:rPr lang="en-US" altLang="zh-CN" b="0" i="1" u="none" dirty="0">
                <a:solidFill>
                  <a:srgbClr val="000000"/>
                </a:solidFill>
              </a:rPr>
              <a:t>x</a:t>
            </a:r>
            <a:r>
              <a:rPr lang="en-US" altLang="zh-CN" b="0" u="none" dirty="0">
                <a:solidFill>
                  <a:srgbClr val="000000"/>
                </a:solidFill>
              </a:rPr>
              <a:t>)</a:t>
            </a:r>
            <a:r>
              <a:rPr lang="zh-CN" altLang="en-US" b="0" u="none" dirty="0">
                <a:solidFill>
                  <a:srgbClr val="000000"/>
                </a:solidFill>
              </a:rPr>
              <a:t>为乘法变换多项式</a:t>
            </a:r>
            <a:r>
              <a:rPr lang="en-US" altLang="zh-CN" b="0" u="none" dirty="0">
                <a:solidFill>
                  <a:srgbClr val="000000"/>
                </a:solidFill>
              </a:rPr>
              <a:t>,</a:t>
            </a:r>
            <a:endParaRPr lang="en-US" altLang="zh-CN" b="0" u="none" dirty="0">
              <a:solidFill>
                <a:srgbClr val="000000"/>
              </a:solidFill>
            </a:endParaRPr>
          </a:p>
          <a:p>
            <a:pPr>
              <a:spcBef>
                <a:spcPct val="50000"/>
              </a:spcBef>
            </a:pPr>
            <a:r>
              <a:rPr lang="en-US" altLang="zh-CN" sz="2000" b="0" i="1" u="none" dirty="0">
                <a:solidFill>
                  <a:srgbClr val="000000"/>
                </a:solidFill>
              </a:rPr>
              <a:t>          </a:t>
            </a:r>
            <a:r>
              <a:rPr lang="en-US" altLang="zh-CN" sz="2000" b="0" i="1" u="none" dirty="0">
                <a:solidFill>
                  <a:srgbClr val="C00000"/>
                </a:solidFill>
              </a:rPr>
              <a:t>c</a:t>
            </a:r>
            <a:r>
              <a:rPr lang="en-US" altLang="zh-CN" sz="2000" b="0" u="none" dirty="0">
                <a:solidFill>
                  <a:srgbClr val="C00000"/>
                </a:solidFill>
              </a:rPr>
              <a:t>(</a:t>
            </a:r>
            <a:r>
              <a:rPr lang="en-US" altLang="zh-CN" sz="2000" b="0" i="1" u="none" dirty="0">
                <a:solidFill>
                  <a:srgbClr val="C00000"/>
                </a:solidFill>
              </a:rPr>
              <a:t>x</a:t>
            </a:r>
            <a:r>
              <a:rPr lang="en-US" altLang="zh-CN" sz="2000" b="0" u="none" dirty="0">
                <a:solidFill>
                  <a:srgbClr val="C00000"/>
                </a:solidFill>
              </a:rPr>
              <a:t>) = {03}</a:t>
            </a:r>
            <a:r>
              <a:rPr lang="en-US" altLang="zh-CN" sz="2000" b="0" i="1" u="none" dirty="0">
                <a:solidFill>
                  <a:srgbClr val="C00000"/>
                </a:solidFill>
              </a:rPr>
              <a:t>x</a:t>
            </a:r>
            <a:r>
              <a:rPr lang="en-US" altLang="zh-CN" sz="2000" b="0" u="none" baseline="30000" dirty="0">
                <a:solidFill>
                  <a:srgbClr val="C00000"/>
                </a:solidFill>
              </a:rPr>
              <a:t>3 </a:t>
            </a:r>
            <a:r>
              <a:rPr lang="en-US" altLang="zh-CN" sz="2000" b="0" u="none" dirty="0">
                <a:solidFill>
                  <a:srgbClr val="C00000"/>
                </a:solidFill>
              </a:rPr>
              <a:t>+ {01}</a:t>
            </a:r>
            <a:r>
              <a:rPr lang="en-US" altLang="zh-CN" sz="2000" b="0" i="1" u="none" dirty="0">
                <a:solidFill>
                  <a:srgbClr val="C00000"/>
                </a:solidFill>
              </a:rPr>
              <a:t>x</a:t>
            </a:r>
            <a:r>
              <a:rPr lang="en-US" altLang="zh-CN" sz="2000" b="0" u="none" baseline="30000" dirty="0">
                <a:solidFill>
                  <a:srgbClr val="C00000"/>
                </a:solidFill>
              </a:rPr>
              <a:t>2  </a:t>
            </a:r>
            <a:r>
              <a:rPr lang="en-US" altLang="zh-CN" sz="2000" b="0" u="none" dirty="0">
                <a:solidFill>
                  <a:srgbClr val="C00000"/>
                </a:solidFill>
              </a:rPr>
              <a:t>+ {01}</a:t>
            </a:r>
            <a:r>
              <a:rPr lang="en-US" altLang="zh-CN" sz="2000" b="0" i="1" u="none" dirty="0">
                <a:solidFill>
                  <a:srgbClr val="C00000"/>
                </a:solidFill>
              </a:rPr>
              <a:t>x </a:t>
            </a:r>
            <a:r>
              <a:rPr lang="en-US" altLang="zh-CN" sz="2000" b="0" u="none" dirty="0">
                <a:solidFill>
                  <a:srgbClr val="C00000"/>
                </a:solidFill>
              </a:rPr>
              <a:t>+ {02}</a:t>
            </a:r>
            <a:r>
              <a:rPr lang="en-US" altLang="zh-CN" b="0" u="none" dirty="0">
                <a:solidFill>
                  <a:srgbClr val="C00000"/>
                </a:solidFill>
              </a:rPr>
              <a:t> </a:t>
            </a:r>
            <a:endParaRPr lang="en-US" altLang="zh-CN" b="0" u="none" dirty="0">
              <a:solidFill>
                <a:srgbClr val="C00000"/>
              </a:solidFill>
            </a:endParaRPr>
          </a:p>
          <a:p>
            <a:pPr>
              <a:spcBef>
                <a:spcPct val="50000"/>
              </a:spcBef>
            </a:pPr>
            <a:r>
              <a:rPr lang="zh-CN" altLang="en-US" b="0" u="none" dirty="0">
                <a:solidFill>
                  <a:srgbClr val="000000"/>
                </a:solidFill>
              </a:rPr>
              <a:t>对应的逆多项式为：</a:t>
            </a:r>
            <a:endParaRPr lang="zh-CN" altLang="en-US" b="0" u="none" dirty="0">
              <a:solidFill>
                <a:srgbClr val="000000"/>
              </a:solidFill>
            </a:endParaRPr>
          </a:p>
          <a:p>
            <a:pPr>
              <a:spcBef>
                <a:spcPct val="50000"/>
              </a:spcBef>
            </a:pPr>
            <a:r>
              <a:rPr lang="zh-CN" altLang="en-US" sz="2000" b="0" i="1" u="none" dirty="0">
                <a:solidFill>
                  <a:srgbClr val="000000"/>
                </a:solidFill>
              </a:rPr>
              <a:t>         </a:t>
            </a:r>
            <a:r>
              <a:rPr lang="en-US" altLang="zh-CN" sz="2000" b="0" i="1" u="none" dirty="0">
                <a:solidFill>
                  <a:srgbClr val="C00000"/>
                </a:solidFill>
              </a:rPr>
              <a:t>c </a:t>
            </a:r>
            <a:r>
              <a:rPr lang="en-US" altLang="zh-CN" sz="2000" b="0" u="none" baseline="30000" dirty="0">
                <a:solidFill>
                  <a:srgbClr val="C00000"/>
                </a:solidFill>
              </a:rPr>
              <a:t>-1</a:t>
            </a:r>
            <a:r>
              <a:rPr lang="en-US" altLang="zh-CN" sz="2000" b="0" u="none" dirty="0">
                <a:solidFill>
                  <a:srgbClr val="C00000"/>
                </a:solidFill>
              </a:rPr>
              <a:t>(</a:t>
            </a:r>
            <a:r>
              <a:rPr lang="en-US" altLang="zh-CN" sz="2000" b="0" i="1" u="none" dirty="0">
                <a:solidFill>
                  <a:srgbClr val="C00000"/>
                </a:solidFill>
              </a:rPr>
              <a:t>x</a:t>
            </a:r>
            <a:r>
              <a:rPr lang="en-US" altLang="zh-CN" sz="2000" b="0" u="none" dirty="0">
                <a:solidFill>
                  <a:srgbClr val="C00000"/>
                </a:solidFill>
              </a:rPr>
              <a:t>) = {0b}</a:t>
            </a:r>
            <a:r>
              <a:rPr lang="en-US" altLang="zh-CN" sz="2000" b="0" i="1" u="none" dirty="0">
                <a:solidFill>
                  <a:srgbClr val="C00000"/>
                </a:solidFill>
              </a:rPr>
              <a:t>x</a:t>
            </a:r>
            <a:r>
              <a:rPr lang="en-US" altLang="zh-CN" sz="2000" b="0" u="none" baseline="30000" dirty="0">
                <a:solidFill>
                  <a:srgbClr val="C00000"/>
                </a:solidFill>
              </a:rPr>
              <a:t>3 </a:t>
            </a:r>
            <a:r>
              <a:rPr lang="en-US" altLang="zh-CN" sz="2000" b="0" u="none" dirty="0">
                <a:solidFill>
                  <a:srgbClr val="C00000"/>
                </a:solidFill>
              </a:rPr>
              <a:t>+ {0d}</a:t>
            </a:r>
            <a:r>
              <a:rPr lang="en-US" altLang="zh-CN" sz="2000" b="0" i="1" u="none" dirty="0">
                <a:solidFill>
                  <a:srgbClr val="C00000"/>
                </a:solidFill>
              </a:rPr>
              <a:t>x</a:t>
            </a:r>
            <a:r>
              <a:rPr lang="en-US" altLang="zh-CN" sz="2000" b="0" u="none" baseline="30000" dirty="0">
                <a:solidFill>
                  <a:srgbClr val="C00000"/>
                </a:solidFill>
              </a:rPr>
              <a:t>2  </a:t>
            </a:r>
            <a:r>
              <a:rPr lang="en-US" altLang="zh-CN" sz="2000" b="0" u="none" dirty="0">
                <a:solidFill>
                  <a:srgbClr val="C00000"/>
                </a:solidFill>
              </a:rPr>
              <a:t>+ {09}</a:t>
            </a:r>
            <a:r>
              <a:rPr lang="en-US" altLang="zh-CN" sz="2000" b="0" i="1" u="none" dirty="0">
                <a:solidFill>
                  <a:srgbClr val="C00000"/>
                </a:solidFill>
              </a:rPr>
              <a:t>x </a:t>
            </a:r>
            <a:r>
              <a:rPr lang="en-US" altLang="zh-CN" sz="2000" b="0" u="none" dirty="0">
                <a:solidFill>
                  <a:srgbClr val="C00000"/>
                </a:solidFill>
              </a:rPr>
              <a:t>+ {0e}</a:t>
            </a:r>
            <a:r>
              <a:rPr lang="en-US" altLang="zh-CN" b="0" u="none" dirty="0">
                <a:solidFill>
                  <a:srgbClr val="C00000"/>
                </a:solidFill>
              </a:rPr>
              <a:t> </a:t>
            </a:r>
            <a:endParaRPr lang="en-US" altLang="zh-CN" b="0" u="none" dirty="0">
              <a:solidFill>
                <a:srgbClr val="C00000"/>
              </a:solidFill>
            </a:endParaRPr>
          </a:p>
        </p:txBody>
      </p:sp>
      <p:grpSp>
        <p:nvGrpSpPr>
          <p:cNvPr id="4" name="Group 8"/>
          <p:cNvGrpSpPr/>
          <p:nvPr/>
        </p:nvGrpSpPr>
        <p:grpSpPr bwMode="auto">
          <a:xfrm>
            <a:off x="431540" y="4041069"/>
            <a:ext cx="5917875" cy="2296535"/>
            <a:chOff x="336" y="2496"/>
            <a:chExt cx="3467" cy="1580"/>
          </a:xfrm>
        </p:grpSpPr>
        <p:graphicFrame>
          <p:nvGraphicFramePr>
            <p:cNvPr id="5" name="Object 6"/>
            <p:cNvGraphicFramePr>
              <a:graphicFrameLocks noChangeAspect="1"/>
            </p:cNvGraphicFramePr>
            <p:nvPr/>
          </p:nvGraphicFramePr>
          <p:xfrm>
            <a:off x="1243" y="2892"/>
            <a:ext cx="2560" cy="1184"/>
          </p:xfrm>
          <a:graphic>
            <a:graphicData uri="http://schemas.openxmlformats.org/presentationml/2006/ole">
              <mc:AlternateContent xmlns:mc="http://schemas.openxmlformats.org/markup-compatibility/2006">
                <mc:Choice xmlns:v="urn:schemas-microsoft-com:vml" Requires="v">
                  <p:oleObj spid="_x0000_s20483" name="公式" r:id="rId1" imgW="2032000" imgH="939800" progId="Equation.3">
                    <p:embed/>
                  </p:oleObj>
                </mc:Choice>
                <mc:Fallback>
                  <p:oleObj name="公式" r:id="rId1" imgW="2032000" imgH="9398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 y="2892"/>
                          <a:ext cx="2560" cy="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7"/>
            <p:cNvSpPr txBox="1">
              <a:spLocks noChangeArrowheads="1"/>
            </p:cNvSpPr>
            <p:nvPr/>
          </p:nvSpPr>
          <p:spPr bwMode="auto">
            <a:xfrm>
              <a:off x="336" y="2496"/>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en-US" altLang="zh-CN" sz="2800" b="0" u="none" dirty="0">
                  <a:solidFill>
                    <a:srgbClr val="000000"/>
                  </a:solidFill>
                </a:rPr>
                <a:t> b(x)=c(x)a(x)</a:t>
              </a:r>
              <a:r>
                <a:rPr lang="zh-CN" altLang="en-US" sz="2800" b="0" u="none" dirty="0">
                  <a:solidFill>
                    <a:srgbClr val="000000"/>
                  </a:solidFill>
                </a:rPr>
                <a:t>的矩阵</a:t>
              </a:r>
              <a:r>
                <a:rPr lang="zh-CN" altLang="zh-CN" sz="2800" b="0" u="none" dirty="0">
                  <a:solidFill>
                    <a:srgbClr val="000000"/>
                  </a:solidFill>
                </a:rPr>
                <a:t>表示为：</a:t>
              </a:r>
              <a:endParaRPr lang="zh-CN" altLang="en-US" sz="2800" b="0" u="none" dirty="0">
                <a:solidFill>
                  <a:srgbClr val="000000"/>
                </a:solidFill>
              </a:endParaRPr>
            </a:p>
          </p:txBody>
        </p:sp>
      </p:grpSp>
      <p:sp>
        <p:nvSpPr>
          <p:cNvPr id="7" name="Text Box 9"/>
          <p:cNvSpPr txBox="1">
            <a:spLocks noChangeArrowheads="1"/>
          </p:cNvSpPr>
          <p:nvPr/>
        </p:nvSpPr>
        <p:spPr bwMode="auto">
          <a:xfrm>
            <a:off x="7308850" y="5013325"/>
            <a:ext cx="1511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2"/>
                </a:solidFill>
                <a:latin typeface="Arial" panose="020B0604020202020204" pitchFamily="34" charset="0"/>
                <a:ea typeface="方正大黑简体" pitchFamily="65" charset="-122"/>
              </a:defRPr>
            </a:lvl1pPr>
            <a:lvl2pPr marL="742950" indent="-285750">
              <a:defRPr sz="2400">
                <a:solidFill>
                  <a:schemeClr val="accent2"/>
                </a:solidFill>
                <a:latin typeface="Arial" panose="020B0604020202020204" pitchFamily="34" charset="0"/>
                <a:ea typeface="方正大黑简体" pitchFamily="65" charset="-122"/>
              </a:defRPr>
            </a:lvl2pPr>
            <a:lvl3pPr marL="1143000" indent="-228600">
              <a:defRPr sz="2400">
                <a:solidFill>
                  <a:schemeClr val="accent2"/>
                </a:solidFill>
                <a:latin typeface="Arial" panose="020B0604020202020204" pitchFamily="34" charset="0"/>
                <a:ea typeface="方正大黑简体" pitchFamily="65" charset="-122"/>
              </a:defRPr>
            </a:lvl3pPr>
            <a:lvl4pPr marL="1600200" indent="-228600">
              <a:defRPr sz="2400">
                <a:solidFill>
                  <a:schemeClr val="accent2"/>
                </a:solidFill>
                <a:latin typeface="Arial" panose="020B0604020202020204" pitchFamily="34" charset="0"/>
                <a:ea typeface="方正大黑简体" pitchFamily="65" charset="-122"/>
              </a:defRPr>
            </a:lvl4pPr>
            <a:lvl5pPr marL="2057400" indent="-228600">
              <a:defRPr sz="2400">
                <a:solidFill>
                  <a:schemeClr val="accent2"/>
                </a:solidFill>
                <a:latin typeface="Arial" panose="020B0604020202020204" pitchFamily="34" charset="0"/>
                <a:ea typeface="方正大黑简体" pitchFamily="65"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方正大黑简体" pitchFamily="65" charset="-122"/>
              </a:defRPr>
            </a:lvl9pPr>
          </a:lstStyle>
          <a:p>
            <a:pPr>
              <a:spcBef>
                <a:spcPct val="50000"/>
              </a:spcBef>
            </a:pPr>
            <a:r>
              <a:rPr lang="zh-CN" altLang="en-US" u="none" dirty="0">
                <a:solidFill>
                  <a:srgbClr val="C00000"/>
                </a:solidFill>
              </a:rPr>
              <a:t>该变换是线性变换</a:t>
            </a:r>
            <a:endParaRPr lang="zh-CN" altLang="en-US" u="none" dirty="0">
              <a:solidFill>
                <a:srgbClr val="C00000"/>
              </a:solidFill>
            </a:endParaRPr>
          </a:p>
        </p:txBody>
      </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amond(in)">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7" grpId="0" autoUpdateAnimBg="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a:xfrm>
            <a:off x="299979" y="1051371"/>
            <a:ext cx="8544042" cy="4824000"/>
          </a:xfrm>
        </p:spPr>
        <p:txBody>
          <a:bodyPr/>
          <a:lstStyle/>
          <a:p>
            <a:pPr lvl="1">
              <a:lnSpc>
                <a:spcPct val="100000"/>
              </a:lnSpc>
              <a:spcBef>
                <a:spcPts val="1200"/>
              </a:spcBef>
              <a:buFont typeface="Wingdings" panose="05000000000000000000" pitchFamily="2" charset="2"/>
              <a:buChar char="p"/>
            </a:pPr>
            <a:r>
              <a:rPr lang="zh-CN" altLang="en-US" sz="3200" dirty="0"/>
              <a:t>对称密码概述</a:t>
            </a:r>
            <a:endParaRPr lang="en-US" altLang="zh-CN" sz="3200" dirty="0">
              <a:solidFill>
                <a:schemeClr val="accent4">
                  <a:lumMod val="10000"/>
                </a:schemeClr>
              </a:solidFill>
            </a:endParaRPr>
          </a:p>
          <a:p>
            <a:pPr lvl="2">
              <a:lnSpc>
                <a:spcPct val="100000"/>
              </a:lnSpc>
              <a:spcBef>
                <a:spcPts val="1200"/>
              </a:spcBef>
              <a:buFont typeface="Wingdings" panose="05000000000000000000" pitchFamily="2" charset="2"/>
              <a:buChar char="l"/>
            </a:pPr>
            <a:r>
              <a:rPr lang="zh-CN" altLang="en-US" dirty="0">
                <a:solidFill>
                  <a:schemeClr val="accent4">
                    <a:lumMod val="10000"/>
                  </a:schemeClr>
                </a:solidFill>
              </a:rPr>
              <a:t>系统、原理、优缺点、算法类型</a:t>
            </a:r>
            <a:endParaRPr lang="en-US" altLang="zh-CN" dirty="0">
              <a:solidFill>
                <a:schemeClr val="accent4">
                  <a:lumMod val="10000"/>
                </a:schemeClr>
              </a:solidFill>
            </a:endParaRPr>
          </a:p>
          <a:p>
            <a:pPr lvl="1">
              <a:lnSpc>
                <a:spcPct val="100000"/>
              </a:lnSpc>
              <a:spcBef>
                <a:spcPts val="1200"/>
              </a:spcBef>
              <a:buFont typeface="Wingdings" panose="05000000000000000000" pitchFamily="2" charset="2"/>
              <a:buChar char="p"/>
            </a:pPr>
            <a:r>
              <a:rPr lang="zh-CN" altLang="en-US" dirty="0">
                <a:solidFill>
                  <a:schemeClr val="accent4">
                    <a:lumMod val="10000"/>
                  </a:schemeClr>
                </a:solidFill>
              </a:rPr>
              <a:t>分组密码概述</a:t>
            </a:r>
            <a:endParaRPr lang="en-US" altLang="zh-CN" dirty="0">
              <a:solidFill>
                <a:schemeClr val="accent4">
                  <a:lumMod val="10000"/>
                </a:schemeClr>
              </a:solidFill>
            </a:endParaRPr>
          </a:p>
          <a:p>
            <a:pPr lvl="2">
              <a:lnSpc>
                <a:spcPct val="100000"/>
              </a:lnSpc>
              <a:spcBef>
                <a:spcPts val="1200"/>
              </a:spcBef>
              <a:buFont typeface="Wingdings" panose="05000000000000000000" pitchFamily="2" charset="2"/>
              <a:buChar char="l"/>
            </a:pPr>
            <a:r>
              <a:rPr lang="zh-CN" altLang="en-US" dirty="0">
                <a:solidFill>
                  <a:schemeClr val="accent4">
                    <a:lumMod val="10000"/>
                  </a:schemeClr>
                </a:solidFill>
              </a:rPr>
              <a:t>数学模型、算法要求、设计原则、算法结构</a:t>
            </a:r>
            <a:endParaRPr lang="en-US" altLang="zh-CN" dirty="0">
              <a:solidFill>
                <a:schemeClr val="accent4">
                  <a:lumMod val="10000"/>
                </a:schemeClr>
              </a:solidFill>
            </a:endParaRPr>
          </a:p>
          <a:p>
            <a:pPr lvl="1">
              <a:lnSpc>
                <a:spcPct val="100000"/>
              </a:lnSpc>
              <a:spcBef>
                <a:spcPts val="1200"/>
              </a:spcBef>
              <a:buFont typeface="Wingdings" panose="05000000000000000000" pitchFamily="2" charset="2"/>
              <a:buChar char="p"/>
            </a:pPr>
            <a:r>
              <a:rPr lang="zh-CN" altLang="en-US" sz="3200" dirty="0"/>
              <a:t>分组密码算法</a:t>
            </a:r>
            <a:endParaRPr lang="en-US" altLang="zh-CN" sz="3200" dirty="0"/>
          </a:p>
          <a:p>
            <a:pPr lvl="2">
              <a:lnSpc>
                <a:spcPct val="100000"/>
              </a:lnSpc>
              <a:spcBef>
                <a:spcPts val="1200"/>
              </a:spcBef>
              <a:buFont typeface="Wingdings" panose="05000000000000000000" pitchFamily="2" charset="2"/>
              <a:buChar char="l"/>
            </a:pPr>
            <a:r>
              <a:rPr lang="zh-CN" altLang="en-US" dirty="0">
                <a:solidFill>
                  <a:schemeClr val="accent4">
                    <a:lumMod val="10000"/>
                  </a:schemeClr>
                </a:solidFill>
              </a:rPr>
              <a:t>数据加密标准</a:t>
            </a:r>
            <a:r>
              <a:rPr lang="en-US" altLang="zh-CN" dirty="0">
                <a:solidFill>
                  <a:schemeClr val="accent4">
                    <a:lumMod val="10000"/>
                  </a:schemeClr>
                </a:solidFill>
              </a:rPr>
              <a:t>DES</a:t>
            </a:r>
            <a:endParaRPr lang="en-US" altLang="zh-CN" dirty="0">
              <a:solidFill>
                <a:schemeClr val="accent4">
                  <a:lumMod val="10000"/>
                </a:schemeClr>
              </a:solidFill>
            </a:endParaRPr>
          </a:p>
          <a:p>
            <a:pPr lvl="3">
              <a:lnSpc>
                <a:spcPct val="100000"/>
              </a:lnSpc>
              <a:spcBef>
                <a:spcPts val="1200"/>
              </a:spcBef>
              <a:buFont typeface="Wingdings" panose="05000000000000000000" pitchFamily="2" charset="2"/>
              <a:buChar char="ü"/>
            </a:pPr>
            <a:r>
              <a:rPr lang="zh-CN" altLang="en-US" dirty="0">
                <a:solidFill>
                  <a:srgbClr val="FF0000"/>
                </a:solidFill>
              </a:rPr>
              <a:t>概况、加密算法、密钥扩展算法、解密算法、算法安全性、变形算法</a:t>
            </a:r>
            <a:endParaRPr lang="en-US" altLang="zh-CN" dirty="0">
              <a:solidFill>
                <a:srgbClr val="FF0000"/>
              </a:solidFill>
            </a:endParaRPr>
          </a:p>
          <a:p>
            <a:pPr lvl="2">
              <a:lnSpc>
                <a:spcPct val="100000"/>
              </a:lnSpc>
              <a:spcBef>
                <a:spcPts val="1200"/>
              </a:spcBef>
              <a:buFont typeface="Wingdings" panose="05000000000000000000" pitchFamily="2" charset="2"/>
              <a:buChar char="l"/>
            </a:pPr>
            <a:r>
              <a:rPr lang="zh-CN" altLang="en-US" dirty="0"/>
              <a:t>高级加密标准</a:t>
            </a:r>
            <a:r>
              <a:rPr lang="en-US" altLang="zh-CN" dirty="0"/>
              <a:t>AES</a:t>
            </a:r>
            <a:endParaRPr lang="en-US" altLang="zh-CN" dirty="0"/>
          </a:p>
          <a:p>
            <a:pPr lvl="3">
              <a:lnSpc>
                <a:spcPct val="100000"/>
              </a:lnSpc>
              <a:spcBef>
                <a:spcPts val="1200"/>
              </a:spcBef>
              <a:buFont typeface="Wingdings" panose="05000000000000000000" pitchFamily="2" charset="2"/>
              <a:buChar char="ü"/>
            </a:pPr>
            <a:r>
              <a:rPr lang="zh-CN" altLang="en-US" dirty="0">
                <a:solidFill>
                  <a:srgbClr val="FF0000"/>
                </a:solidFill>
              </a:rPr>
              <a:t>概况、加密算法、密钥扩展算法、解密算法、算法安全性</a:t>
            </a:r>
            <a:endParaRPr lang="en-US" altLang="zh-CN" dirty="0">
              <a:solidFill>
                <a:srgbClr val="FF0000"/>
              </a:solidFill>
            </a:endParaRPr>
          </a:p>
          <a:p>
            <a:pPr lvl="2">
              <a:lnSpc>
                <a:spcPct val="100000"/>
              </a:lnSpc>
              <a:spcBef>
                <a:spcPts val="1200"/>
              </a:spcBef>
              <a:buFont typeface="Wingdings" panose="05000000000000000000" pitchFamily="2" charset="2"/>
              <a:buChar char="l"/>
            </a:pPr>
            <a:endParaRPr lang="en-US" altLang="zh-CN" dirty="0"/>
          </a:p>
          <a:p>
            <a:pPr lvl="2">
              <a:lnSpc>
                <a:spcPct val="100000"/>
              </a:lnSpc>
              <a:spcBef>
                <a:spcPts val="1200"/>
              </a:spcBef>
              <a:buFont typeface="Wingdings" panose="05000000000000000000" pitchFamily="2" charset="2"/>
              <a:buChar char="l"/>
            </a:pPr>
            <a:endParaRPr lang="en-US" altLang="zh-CN" dirty="0">
              <a:solidFill>
                <a:schemeClr val="accent4">
                  <a:lumMod val="10000"/>
                </a:schemeClr>
              </a:solidFill>
            </a:endParaRPr>
          </a:p>
          <a:p>
            <a:pPr lvl="2">
              <a:lnSpc>
                <a:spcPct val="100000"/>
              </a:lnSpc>
              <a:spcBef>
                <a:spcPts val="1200"/>
              </a:spcBef>
              <a:buFont typeface="Wingdings" panose="05000000000000000000" pitchFamily="2" charset="2"/>
              <a:buChar char="Ø"/>
            </a:pPr>
            <a:endParaRPr lang="en-US" altLang="zh-CN" dirty="0">
              <a:solidFill>
                <a:schemeClr val="accent4">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1000" fill="hold"/>
                                        <p:tgtEl>
                                          <p:spTgt spid="5">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5">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p:cTn id="42" dur="1000" fill="hold"/>
                                        <p:tgtEl>
                                          <p:spTgt spid="5">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5">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p:cTn id="49" dur="1000" fill="hold"/>
                                        <p:tgtEl>
                                          <p:spTgt spid="5">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5">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 calcmode="lin" valueType="num">
                                      <p:cBhvr>
                                        <p:cTn id="56" dur="1000" fill="hold"/>
                                        <p:tgtEl>
                                          <p:spTgt spid="5">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5">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p:cTn id="63" dur="1000" fill="hold"/>
                                        <p:tgtEl>
                                          <p:spTgt spid="5">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5">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srcRect r="3016"/>
          <a:stretch>
            <a:fillRect/>
          </a:stretch>
        </p:blipFill>
        <p:spPr>
          <a:xfrm>
            <a:off x="174086" y="1250758"/>
            <a:ext cx="8795828" cy="4356484"/>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0931" name="Rectangle 3"/>
              <p:cNvSpPr>
                <a:spLocks noGrp="1" noChangeArrowheads="1"/>
              </p:cNvSpPr>
              <p:nvPr>
                <p:ph idx="1"/>
              </p:nvPr>
            </p:nvSpPr>
            <p:spPr>
              <a:xfrm>
                <a:off x="254080" y="1017000"/>
                <a:ext cx="8892480" cy="4824000"/>
              </a:xfrm>
            </p:spPr>
            <p:txBody>
              <a:bodyPr/>
              <a:lstStyle/>
              <a:p>
                <a:pPr marL="355600" indent="-355600">
                  <a:buClrTx/>
                  <a:buNone/>
                </a:pPr>
                <a:r>
                  <a:rPr lang="en-US" altLang="zh-CN" sz="2400" dirty="0"/>
                  <a:t>1. </a:t>
                </a:r>
                <a:r>
                  <a:rPr lang="zh-CN" altLang="en-US" sz="2400" dirty="0"/>
                  <a:t>在</a:t>
                </a:r>
                <a:r>
                  <a:rPr lang="en-US" altLang="zh-CN" sz="2400" dirty="0"/>
                  <a:t>DES</a:t>
                </a:r>
                <a:r>
                  <a:rPr lang="zh-CN" altLang="en-US" sz="2400" dirty="0"/>
                  <a:t>加密中，设第一轮迭代的</a:t>
                </a:r>
                <a:r>
                  <a:rPr lang="en-US" altLang="zh-CN" sz="2400" dirty="0"/>
                  <a:t>F</a:t>
                </a:r>
                <a:r>
                  <a:rPr lang="zh-CN" altLang="en-US" sz="2400" dirty="0"/>
                  <a:t>函数输入为</a:t>
                </a:r>
                <a:r>
                  <a:rPr lang="en-US" altLang="zh-CN" sz="2400" dirty="0"/>
                  <a:t>0x20200402</a:t>
                </a:r>
                <a:r>
                  <a:rPr lang="zh-CN" altLang="en-US" sz="2400" dirty="0"/>
                  <a:t>，该轮的轮密钥为</a:t>
                </a:r>
                <a:r>
                  <a:rPr lang="en-US" altLang="zh-CN" sz="2400" dirty="0"/>
                  <a:t>0x123456789abc</a:t>
                </a:r>
                <a:r>
                  <a:rPr lang="zh-CN" altLang="en-US" sz="2400" dirty="0"/>
                  <a:t>，假设</a:t>
                </a:r>
                <a:r>
                  <a:rPr lang="en-US" altLang="zh-CN" sz="2400" dirty="0"/>
                  <a:t>8</a:t>
                </a:r>
                <a:r>
                  <a:rPr lang="zh-CN" altLang="en-US" sz="2400" dirty="0"/>
                  <a:t>个</a:t>
                </a:r>
                <a:r>
                  <a:rPr lang="en-US" altLang="zh-CN" sz="2400" dirty="0"/>
                  <a:t>S</a:t>
                </a:r>
                <a:r>
                  <a:rPr lang="zh-CN" altLang="en-US" sz="2400" dirty="0"/>
                  <a:t>盒都使用</a:t>
                </a:r>
                <a:r>
                  <a:rPr lang="en-US" altLang="zh-CN" sz="2400" dirty="0"/>
                  <a:t>S</a:t>
                </a:r>
                <a:r>
                  <a:rPr lang="en-US" altLang="zh-CN" sz="2400" baseline="-25000" dirty="0"/>
                  <a:t>1</a:t>
                </a:r>
                <a:r>
                  <a:rPr lang="zh-CN" altLang="en-US" sz="2400" dirty="0"/>
                  <a:t>，求加密后</a:t>
                </a:r>
                <a:r>
                  <a:rPr lang="en-US" altLang="zh-CN" sz="2400" dirty="0"/>
                  <a:t>F</a:t>
                </a:r>
                <a:r>
                  <a:rPr lang="zh-CN" altLang="en-US" sz="2400" dirty="0"/>
                  <a:t>的输出。</a:t>
                </a:r>
                <a:endParaRPr lang="zh-CN" altLang="en-US" sz="2400" dirty="0"/>
              </a:p>
              <a:p>
                <a:pPr marL="355600" indent="-355600">
                  <a:buClrTx/>
                  <a:buNone/>
                </a:pPr>
                <a:r>
                  <a:rPr lang="en-US" altLang="zh-CN" sz="2400" dirty="0"/>
                  <a:t>2. </a:t>
                </a:r>
                <a:r>
                  <a:rPr lang="zh-CN" altLang="en-US" sz="2400" dirty="0"/>
                  <a:t>在</a:t>
                </a:r>
                <a:r>
                  <a:rPr lang="en-US" altLang="zh-CN" sz="2400" dirty="0"/>
                  <a:t>AES</a:t>
                </a:r>
                <a:r>
                  <a:rPr lang="zh-CN" altLang="en-US" sz="2400" dirty="0"/>
                  <a:t>加密中，设主密钥为“</a:t>
                </a:r>
                <a:r>
                  <a:rPr lang="en-US" altLang="zh-CN" sz="2400" dirty="0"/>
                  <a:t>2b 7e 15 16 28 </a:t>
                </a:r>
                <a:r>
                  <a:rPr lang="en-US" altLang="zh-CN" sz="2400" dirty="0" err="1"/>
                  <a:t>ae</a:t>
                </a:r>
                <a:r>
                  <a:rPr lang="en-US" altLang="zh-CN" sz="2400" dirty="0"/>
                  <a:t> d2 a6 </a:t>
                </a:r>
                <a:r>
                  <a:rPr lang="en-US" altLang="zh-CN" sz="2400" dirty="0" err="1"/>
                  <a:t>ab</a:t>
                </a:r>
                <a:r>
                  <a:rPr lang="en-US" altLang="zh-CN" sz="2400" dirty="0"/>
                  <a:t> f7 15 88 09 </a:t>
                </a:r>
                <a:r>
                  <a:rPr lang="en-US" altLang="zh-CN" sz="2400" dirty="0" err="1"/>
                  <a:t>cf</a:t>
                </a:r>
                <a:r>
                  <a:rPr lang="en-US" altLang="zh-CN" sz="2400" dirty="0"/>
                  <a:t> 4f 3c”</a:t>
                </a:r>
                <a:r>
                  <a:rPr lang="zh-CN" altLang="en-US" sz="2400" dirty="0"/>
                  <a:t>，试计算迭代第</a:t>
                </a:r>
                <a:r>
                  <a:rPr lang="en-US" altLang="zh-CN" sz="2400" dirty="0"/>
                  <a:t>1</a:t>
                </a:r>
                <a:r>
                  <a:rPr lang="zh-CN" altLang="en-US" sz="2400" dirty="0"/>
                  <a:t>轮使用的轮密钥。</a:t>
                </a:r>
                <a:r>
                  <a:rPr lang="en-US" altLang="zh-CN" sz="2400" dirty="0"/>
                  <a:t>(</a:t>
                </a:r>
                <a:r>
                  <a:rPr lang="en-US" sz="2400" i="1" dirty="0"/>
                  <a:t>K</a:t>
                </a:r>
                <a:r>
                  <a:rPr lang="en-US" sz="2400" baseline="-25000" dirty="0"/>
                  <a:t>0</a:t>
                </a:r>
                <a:r>
                  <a:rPr lang="en-US" altLang="zh-CN" sz="2400" dirty="0"/>
                  <a:t>=</a:t>
                </a:r>
                <a:r>
                  <a:rPr lang="en-US" altLang="zh-CN" sz="2400" i="1" dirty="0"/>
                  <a:t>K</a:t>
                </a:r>
                <a:r>
                  <a:rPr lang="en-US" altLang="zh-CN" sz="2400" dirty="0"/>
                  <a:t>)</a:t>
                </a:r>
                <a:endParaRPr lang="en-US" altLang="zh-CN" sz="2400" dirty="0"/>
              </a:p>
              <a:p>
                <a:pPr marL="355600" indent="-355600">
                  <a:lnSpc>
                    <a:spcPct val="100000"/>
                  </a:lnSpc>
                  <a:buClrTx/>
                  <a:buNone/>
                </a:pPr>
                <a:r>
                  <a:rPr lang="en-US" altLang="zh-CN" sz="2400" dirty="0"/>
                  <a:t>3. </a:t>
                </a:r>
                <a:r>
                  <a:rPr lang="zh-CN" altLang="en-US" sz="2400" dirty="0"/>
                  <a:t>设 </a:t>
                </a:r>
                <a:r>
                  <a:rPr lang="en-US" altLang="zh-CN" sz="2400" dirty="0">
                    <a:solidFill>
                      <a:srgbClr val="000000"/>
                    </a:solidFill>
                  </a:rPr>
                  <a:t>GF(2</a:t>
                </a:r>
                <a:r>
                  <a:rPr lang="en-US" altLang="zh-CN" sz="2400" baseline="30000" dirty="0">
                    <a:solidFill>
                      <a:srgbClr val="000000"/>
                    </a:solidFill>
                  </a:rPr>
                  <a:t>8</a:t>
                </a:r>
                <a:r>
                  <a:rPr lang="en-US" altLang="zh-CN" sz="2400" dirty="0">
                    <a:solidFill>
                      <a:srgbClr val="000000"/>
                    </a:solidFill>
                  </a:rPr>
                  <a:t>)</a:t>
                </a:r>
                <a:r>
                  <a:rPr lang="zh-CN" altLang="en-US" sz="2400" dirty="0">
                    <a:solidFill>
                      <a:srgbClr val="000000"/>
                    </a:solidFill>
                  </a:rPr>
                  <a:t>为</a:t>
                </a:r>
                <a:r>
                  <a:rPr lang="en-US" altLang="zh-CN" sz="2400" dirty="0"/>
                  <a:t>AES</a:t>
                </a:r>
                <a:r>
                  <a:rPr lang="zh-CN" altLang="en-US" sz="2400" dirty="0"/>
                  <a:t>算法所采用的</a:t>
                </a:r>
                <a:r>
                  <a:rPr lang="zh-CN" altLang="en-US" sz="2400" dirty="0">
                    <a:solidFill>
                      <a:srgbClr val="000000"/>
                    </a:solidFill>
                  </a:rPr>
                  <a:t>有限域，计算：</a:t>
                </a:r>
                <a:endParaRPr lang="en-US" altLang="zh-CN" sz="2400" dirty="0">
                  <a:solidFill>
                    <a:srgbClr val="000000"/>
                  </a:solidFill>
                </a:endParaRPr>
              </a:p>
              <a:p>
                <a:pPr marL="355600" indent="-355600">
                  <a:lnSpc>
                    <a:spcPct val="100000"/>
                  </a:lnSpc>
                  <a:buClrTx/>
                  <a:buNone/>
                </a:pP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2a+d3;    (2)2a * d3;    (3) </a:t>
                </a:r>
                <a:r>
                  <a:rPr lang="en-US" altLang="zh-CN" sz="2400" dirty="0" err="1">
                    <a:solidFill>
                      <a:srgbClr val="000000"/>
                    </a:solidFill>
                  </a:rPr>
                  <a:t>ea</a:t>
                </a:r>
                <a:r>
                  <a:rPr lang="en-US" altLang="zh-CN" sz="2400" dirty="0">
                    <a:solidFill>
                      <a:srgbClr val="000000"/>
                    </a:solidFill>
                  </a:rPr>
                  <a:t> </a:t>
                </a:r>
                <a:r>
                  <a:rPr lang="zh-CN" altLang="en-US" sz="2400" dirty="0">
                    <a:solidFill>
                      <a:srgbClr val="000000"/>
                    </a:solidFill>
                  </a:rPr>
                  <a:t>的乘法逆元。</a:t>
                </a:r>
                <a:endParaRPr lang="en-US" altLang="zh-CN" sz="2400" dirty="0">
                  <a:solidFill>
                    <a:srgbClr val="000000"/>
                  </a:solidFill>
                </a:endParaRPr>
              </a:p>
              <a:p>
                <a:pPr marL="355600" indent="-355600">
                  <a:lnSpc>
                    <a:spcPct val="100000"/>
                  </a:lnSpc>
                  <a:buClrTx/>
                  <a:buNone/>
                </a:pPr>
                <a:r>
                  <a:rPr lang="en-US" altLang="zh-CN" sz="2400" dirty="0">
                    <a:solidFill>
                      <a:srgbClr val="000000"/>
                    </a:solidFill>
                  </a:rPr>
                  <a:t>4.</a:t>
                </a:r>
                <a:r>
                  <a:rPr lang="zh-CN" altLang="en-US" sz="2400" dirty="0">
                    <a:solidFill>
                      <a:srgbClr val="000000"/>
                    </a:solidFill>
                  </a:rPr>
                  <a:t>计算列向量</a:t>
                </a:r>
                <a14:m>
                  <m:oMath xmlns:m="http://schemas.openxmlformats.org/officeDocument/2006/math">
                    <m:d>
                      <m:dPr>
                        <m:ctrlPr>
                          <a:rPr lang="en-US" altLang="zh-CN" sz="2400" i="1" smtClean="0">
                            <a:solidFill>
                              <a:srgbClr val="000000"/>
                            </a:solidFill>
                            <a:latin typeface="Cambria Math" panose="02040503050406030204" pitchFamily="18" charset="0"/>
                          </a:rPr>
                        </m:ctrlPr>
                      </m:dPr>
                      <m:e>
                        <m:m>
                          <m:mPr>
                            <m:mcs>
                              <m:mc>
                                <m:mcPr>
                                  <m:count m:val="1"/>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𝟐</m:t>
                              </m:r>
                            </m:e>
                          </m:mr>
                          <m:mr>
                            <m:e>
                              <m:r>
                                <a:rPr lang="en-US" altLang="zh-CN" sz="2400" b="1" i="1" smtClean="0">
                                  <a:solidFill>
                                    <a:srgbClr val="000000"/>
                                  </a:solidFill>
                                  <a:latin typeface="Cambria Math" panose="02040503050406030204" pitchFamily="18" charset="0"/>
                                </a:rPr>
                                <m:t>𝟑𝟒</m:t>
                              </m:r>
                            </m:e>
                          </m:mr>
                          <m:mr>
                            <m:e>
                              <m:eqArr>
                                <m:eqArrPr>
                                  <m:ctrlPr>
                                    <a:rPr lang="en-US" altLang="zh-CN" sz="2400" b="1" i="1" smtClean="0">
                                      <a:solidFill>
                                        <a:srgbClr val="000000"/>
                                      </a:solidFill>
                                      <a:latin typeface="Cambria Math" panose="02040503050406030204" pitchFamily="18" charset="0"/>
                                    </a:rPr>
                                  </m:ctrlPr>
                                </m:eqArrPr>
                                <m:e>
                                  <m:r>
                                    <a:rPr lang="en-US" altLang="zh-CN" sz="2400" b="1" i="1" smtClean="0">
                                      <a:solidFill>
                                        <a:srgbClr val="000000"/>
                                      </a:solidFill>
                                      <a:latin typeface="Cambria Math" panose="02040503050406030204" pitchFamily="18" charset="0"/>
                                    </a:rPr>
                                    <m:t>𝟓𝟔</m:t>
                                  </m:r>
                                </m:e>
                                <m:e>
                                  <m:r>
                                    <a:rPr lang="en-US" altLang="zh-CN" sz="2400" b="1" i="1" smtClean="0">
                                      <a:solidFill>
                                        <a:srgbClr val="000000"/>
                                      </a:solidFill>
                                      <a:latin typeface="Cambria Math" panose="02040503050406030204" pitchFamily="18" charset="0"/>
                                    </a:rPr>
                                    <m:t>𝟕𝟖</m:t>
                                  </m:r>
                                </m:e>
                              </m:eqArr>
                            </m:e>
                          </m:mr>
                        </m:m>
                      </m:e>
                    </m:d>
                    <m:r>
                      <a:rPr lang="zh-CN" altLang="en-US" sz="2400" i="1">
                        <a:solidFill>
                          <a:srgbClr val="000000"/>
                        </a:solidFill>
                        <a:latin typeface="Cambria Math" panose="02040503050406030204" pitchFamily="18" charset="0"/>
                      </a:rPr>
                      <m:t>经过</m:t>
                    </m:r>
                  </m:oMath>
                </a14:m>
                <a:r>
                  <a:rPr lang="en-US" altLang="zh-CN" sz="2400" dirty="0"/>
                  <a:t>AES</a:t>
                </a:r>
                <a:r>
                  <a:rPr lang="zh-CN" altLang="en-US" sz="2400" dirty="0"/>
                  <a:t>列混合运算之后的结果</a:t>
                </a:r>
                <a:r>
                  <a:rPr lang="zh-CN" altLang="en-US" sz="2800" dirty="0"/>
                  <a:t>。</a:t>
                </a:r>
                <a:endParaRPr lang="zh-CN" altLang="en-US" sz="2800" dirty="0"/>
              </a:p>
              <a:p>
                <a:pPr marL="355600" indent="-355600">
                  <a:lnSpc>
                    <a:spcPct val="100000"/>
                  </a:lnSpc>
                  <a:buClrTx/>
                  <a:buFont typeface="+mj-lt"/>
                  <a:buAutoNum type="arabicPeriod"/>
                </a:pPr>
                <a:endParaRPr lang="zh-CN" altLang="en-US" sz="2800" dirty="0"/>
              </a:p>
            </p:txBody>
          </p:sp>
        </mc:Choice>
        <mc:Fallback>
          <p:sp>
            <p:nvSpPr>
              <p:cNvPr id="380931" name="Rectangle 3"/>
              <p:cNvSpPr>
                <a:spLocks noRot="1" noChangeAspect="1" noMove="1" noResize="1" noEditPoints="1" noAdjustHandles="1" noChangeArrowheads="1" noChangeShapeType="1" noTextEdit="1"/>
              </p:cNvSpPr>
              <p:nvPr>
                <p:ph idx="1"/>
              </p:nvPr>
            </p:nvSpPr>
            <p:spPr>
              <a:xfrm>
                <a:off x="254080" y="1017000"/>
                <a:ext cx="8892480" cy="4824000"/>
              </a:xfrm>
              <a:blipFill rotWithShape="1">
                <a:blip r:embed="rId1"/>
                <a:stretch>
                  <a:fillRect l="-1" t="-8" b="-4707"/>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idx="1"/>
          </p:nvPr>
        </p:nvSpPr>
        <p:spPr>
          <a:xfrm>
            <a:off x="395536" y="1196752"/>
            <a:ext cx="8229600" cy="4824000"/>
          </a:xfrm>
        </p:spPr>
        <p:txBody>
          <a:bodyPr/>
          <a:lstStyle/>
          <a:p>
            <a:pPr marL="457200" lvl="1" indent="0">
              <a:spcAft>
                <a:spcPts val="1800"/>
              </a:spcAft>
              <a:buNone/>
            </a:pPr>
            <a:r>
              <a:rPr lang="en-US" altLang="zh-CN" sz="3200" dirty="0">
                <a:solidFill>
                  <a:srgbClr val="FF0000"/>
                </a:solidFill>
              </a:rPr>
              <a:t>2. </a:t>
            </a:r>
            <a:r>
              <a:rPr lang="zh-CN" altLang="en-US" sz="3200" dirty="0">
                <a:solidFill>
                  <a:srgbClr val="FF0000"/>
                </a:solidFill>
              </a:rPr>
              <a:t>分组密码 </a:t>
            </a:r>
            <a:r>
              <a:rPr lang="en-US" altLang="zh-CN" sz="3200" dirty="0">
                <a:solidFill>
                  <a:srgbClr val="FF0000"/>
                </a:solidFill>
              </a:rPr>
              <a:t>/ </a:t>
            </a:r>
            <a:r>
              <a:rPr lang="zh-CN" altLang="en-US" sz="3200" dirty="0">
                <a:solidFill>
                  <a:srgbClr val="FF0000"/>
                </a:solidFill>
              </a:rPr>
              <a:t>块密码</a:t>
            </a:r>
            <a:endParaRPr lang="en-US" altLang="zh-CN" sz="3200" dirty="0">
              <a:solidFill>
                <a:srgbClr val="FF0000"/>
              </a:solidFill>
            </a:endParaRPr>
          </a:p>
          <a:p>
            <a:pPr lvl="2">
              <a:lnSpc>
                <a:spcPct val="100000"/>
              </a:lnSpc>
            </a:pPr>
            <a:r>
              <a:rPr lang="zh-CN" altLang="en-US" dirty="0"/>
              <a:t>明、密文分组</a:t>
            </a:r>
            <a:r>
              <a:rPr lang="en-US" altLang="zh-CN" dirty="0"/>
              <a:t>(</a:t>
            </a:r>
            <a:r>
              <a:rPr lang="zh-CN" altLang="en-US" dirty="0"/>
              <a:t>分组长度</a:t>
            </a:r>
            <a:r>
              <a:rPr lang="en-US" altLang="zh-CN" dirty="0"/>
              <a:t>64 bits</a:t>
            </a:r>
            <a:r>
              <a:rPr lang="zh-CN" altLang="en-US" dirty="0"/>
              <a:t>或更长</a:t>
            </a:r>
            <a:r>
              <a:rPr lang="en-US" altLang="zh-CN" dirty="0"/>
              <a:t>)</a:t>
            </a:r>
            <a:r>
              <a:rPr lang="zh-CN" altLang="en-US" dirty="0"/>
              <a:t>进行加解密</a:t>
            </a:r>
            <a:endParaRPr lang="en-US" altLang="zh-CN" dirty="0"/>
          </a:p>
          <a:p>
            <a:pPr lvl="2"/>
            <a:r>
              <a:rPr lang="zh-CN" altLang="en-US" dirty="0"/>
              <a:t>相同的明文分组加密得到的密文分组？</a:t>
            </a:r>
            <a:endParaRPr lang="zh-CN" altLang="en-US" dirty="0"/>
          </a:p>
        </p:txBody>
      </p:sp>
      <p:grpSp>
        <p:nvGrpSpPr>
          <p:cNvPr id="2" name="组合 64"/>
          <p:cNvGrpSpPr/>
          <p:nvPr/>
        </p:nvGrpSpPr>
        <p:grpSpPr>
          <a:xfrm>
            <a:off x="1443244" y="3830508"/>
            <a:ext cx="2738475" cy="2189247"/>
            <a:chOff x="738135" y="4049721"/>
            <a:chExt cx="2738475" cy="2189247"/>
          </a:xfrm>
        </p:grpSpPr>
        <p:sp>
          <p:nvSpPr>
            <p:cNvPr id="5" name="矩形 4"/>
            <p:cNvSpPr/>
            <p:nvPr/>
          </p:nvSpPr>
          <p:spPr bwMode="auto">
            <a:xfrm>
              <a:off x="1943064" y="4926033"/>
              <a:ext cx="1533546" cy="474669"/>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accent4">
                      <a:lumMod val="10000"/>
                    </a:schemeClr>
                  </a:solidFill>
                  <a:latin typeface="华文中宋" panose="02010600040101010101" pitchFamily="2" charset="-122"/>
                </a:rPr>
                <a:t>加密算法</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7" name="直接箭头连接符 6"/>
            <p:cNvCxnSpPr/>
            <p:nvPr/>
          </p:nvCxnSpPr>
          <p:spPr bwMode="auto">
            <a:xfrm>
              <a:off x="993726" y="5145111"/>
              <a:ext cx="949338"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8" name="矩形 7"/>
            <p:cNvSpPr/>
            <p:nvPr/>
          </p:nvSpPr>
          <p:spPr>
            <a:xfrm>
              <a:off x="937126" y="4706955"/>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10" name="直接箭头连接符 9"/>
            <p:cNvCxnSpPr>
              <a:stCxn id="5" idx="2"/>
              <a:endCxn id="24" idx="0"/>
            </p:cNvCxnSpPr>
            <p:nvPr/>
          </p:nvCxnSpPr>
          <p:spPr bwMode="auto">
            <a:xfrm rot="5400000">
              <a:off x="2472504" y="5638035"/>
              <a:ext cx="474667"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15" name="矩形 14"/>
            <p:cNvSpPr/>
            <p:nvPr/>
          </p:nvSpPr>
          <p:spPr>
            <a:xfrm>
              <a:off x="738135" y="5838858"/>
              <a:ext cx="1210588" cy="400110"/>
            </a:xfrm>
            <a:prstGeom prst="rect">
              <a:avLst/>
            </a:prstGeom>
          </p:spPr>
          <p:txBody>
            <a:bodyPr wrap="none">
              <a:spAutoFit/>
            </a:bodyPr>
            <a:lstStyle/>
            <a:p>
              <a:pPr algn="ctr"/>
              <a:r>
                <a:rPr lang="zh-CN" altLang="en-US" sz="2000" u="none" dirty="0">
                  <a:solidFill>
                    <a:schemeClr val="bg2">
                      <a:lumMod val="60000"/>
                      <a:lumOff val="40000"/>
                    </a:schemeClr>
                  </a:solidFill>
                  <a:latin typeface="华文中宋" panose="02010600040101010101" pitchFamily="2" charset="-122"/>
                </a:rPr>
                <a:t>密文分组</a:t>
              </a:r>
              <a:endParaRPr lang="zh-CN" altLang="en-US" sz="2400" u="none" dirty="0">
                <a:solidFill>
                  <a:schemeClr val="bg2">
                    <a:lumMod val="60000"/>
                    <a:lumOff val="40000"/>
                  </a:schemeClr>
                </a:solidFill>
                <a:latin typeface="华文中宋" panose="02010600040101010101" pitchFamily="2" charset="-122"/>
              </a:endParaRPr>
            </a:p>
          </p:txBody>
        </p:sp>
        <p:grpSp>
          <p:nvGrpSpPr>
            <p:cNvPr id="3" name="组合 21"/>
            <p:cNvGrpSpPr/>
            <p:nvPr/>
          </p:nvGrpSpPr>
          <p:grpSpPr>
            <a:xfrm>
              <a:off x="1943064" y="4086232"/>
              <a:ext cx="1533546" cy="328619"/>
              <a:chOff x="4352922" y="5400701"/>
              <a:chExt cx="1533546" cy="328619"/>
            </a:xfrm>
            <a:solidFill>
              <a:srgbClr val="FFFF00"/>
            </a:solidFill>
          </p:grpSpPr>
          <p:sp>
            <p:nvSpPr>
              <p:cNvPr id="14" name="矩形 13"/>
              <p:cNvSpPr/>
              <p:nvPr/>
            </p:nvSpPr>
            <p:spPr bwMode="auto">
              <a:xfrm>
                <a:off x="4352922" y="5400701"/>
                <a:ext cx="1533546" cy="328617"/>
              </a:xfrm>
              <a:prstGeom prst="rect">
                <a:avLst/>
              </a:prstGeom>
              <a:grp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17" name="直接连接符 16"/>
              <p:cNvCxnSpPr/>
              <p:nvPr/>
            </p:nvCxnSpPr>
            <p:spPr bwMode="auto">
              <a:xfrm rot="5400000">
                <a:off x="4480717"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19" name="直接连接符 18"/>
              <p:cNvCxnSpPr/>
              <p:nvPr/>
            </p:nvCxnSpPr>
            <p:spPr bwMode="auto">
              <a:xfrm rot="5400000">
                <a:off x="4808540"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20" name="直接连接符 19"/>
              <p:cNvCxnSpPr/>
              <p:nvPr/>
            </p:nvCxnSpPr>
            <p:spPr bwMode="auto">
              <a:xfrm rot="5400000">
                <a:off x="5100644"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21" name="直接连接符 20"/>
              <p:cNvCxnSpPr/>
              <p:nvPr/>
            </p:nvCxnSpPr>
            <p:spPr bwMode="auto">
              <a:xfrm rot="5400000">
                <a:off x="5429261"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grpSp>
        <p:grpSp>
          <p:nvGrpSpPr>
            <p:cNvPr id="4" name="组合 22"/>
            <p:cNvGrpSpPr/>
            <p:nvPr/>
          </p:nvGrpSpPr>
          <p:grpSpPr>
            <a:xfrm>
              <a:off x="1943064" y="5875369"/>
              <a:ext cx="1533546" cy="328619"/>
              <a:chOff x="4352922" y="5400701"/>
              <a:chExt cx="1533546" cy="328619"/>
            </a:xfrm>
            <a:solidFill>
              <a:srgbClr val="9900FF"/>
            </a:solidFill>
          </p:grpSpPr>
          <p:sp>
            <p:nvSpPr>
              <p:cNvPr id="24" name="矩形 23"/>
              <p:cNvSpPr/>
              <p:nvPr/>
            </p:nvSpPr>
            <p:spPr bwMode="auto">
              <a:xfrm>
                <a:off x="4352922" y="5400701"/>
                <a:ext cx="1533546" cy="328617"/>
              </a:xfrm>
              <a:prstGeom prst="rect">
                <a:avLst/>
              </a:prstGeom>
              <a:grp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25" name="直接连接符 24"/>
              <p:cNvCxnSpPr/>
              <p:nvPr/>
            </p:nvCxnSpPr>
            <p:spPr bwMode="auto">
              <a:xfrm rot="5400000">
                <a:off x="4480717"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26" name="直接连接符 25"/>
              <p:cNvCxnSpPr/>
              <p:nvPr/>
            </p:nvCxnSpPr>
            <p:spPr bwMode="auto">
              <a:xfrm rot="5400000">
                <a:off x="4808540"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27" name="直接连接符 26"/>
              <p:cNvCxnSpPr/>
              <p:nvPr/>
            </p:nvCxnSpPr>
            <p:spPr bwMode="auto">
              <a:xfrm rot="5400000">
                <a:off x="5100644"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28" name="直接连接符 27"/>
              <p:cNvCxnSpPr/>
              <p:nvPr/>
            </p:nvCxnSpPr>
            <p:spPr bwMode="auto">
              <a:xfrm rot="5400000">
                <a:off x="5429261"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grpSp>
        <p:cxnSp>
          <p:nvCxnSpPr>
            <p:cNvPr id="29" name="直接箭头连接符 28"/>
            <p:cNvCxnSpPr>
              <a:endCxn id="5" idx="0"/>
            </p:cNvCxnSpPr>
            <p:nvPr/>
          </p:nvCxnSpPr>
          <p:spPr bwMode="auto">
            <a:xfrm rot="5400000">
              <a:off x="2454247" y="4670441"/>
              <a:ext cx="511183" cy="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33" name="矩形 32"/>
            <p:cNvSpPr/>
            <p:nvPr/>
          </p:nvSpPr>
          <p:spPr>
            <a:xfrm>
              <a:off x="768989" y="4049721"/>
              <a:ext cx="1210588" cy="400110"/>
            </a:xfrm>
            <a:prstGeom prst="rect">
              <a:avLst/>
            </a:prstGeom>
          </p:spPr>
          <p:txBody>
            <a:bodyPr wrap="none">
              <a:spAutoFit/>
            </a:bodyPr>
            <a:lstStyle/>
            <a:p>
              <a:pPr algn="ctr"/>
              <a:r>
                <a:rPr lang="zh-CN" altLang="en-US" sz="2000" u="none" dirty="0">
                  <a:solidFill>
                    <a:schemeClr val="accent5">
                      <a:lumMod val="50000"/>
                    </a:schemeClr>
                  </a:solidFill>
                  <a:latin typeface="华文中宋" panose="02010600040101010101" pitchFamily="2" charset="-122"/>
                </a:rPr>
                <a:t>明文分组</a:t>
              </a:r>
              <a:endParaRPr lang="zh-CN" altLang="en-US" sz="2400" u="none" dirty="0">
                <a:solidFill>
                  <a:schemeClr val="accent5">
                    <a:lumMod val="50000"/>
                  </a:schemeClr>
                </a:solidFill>
                <a:latin typeface="华文中宋" panose="02010600040101010101" pitchFamily="2" charset="-122"/>
              </a:endParaRPr>
            </a:p>
          </p:txBody>
        </p:sp>
      </p:grpSp>
      <p:grpSp>
        <p:nvGrpSpPr>
          <p:cNvPr id="6" name="组合 73"/>
          <p:cNvGrpSpPr/>
          <p:nvPr/>
        </p:nvGrpSpPr>
        <p:grpSpPr>
          <a:xfrm>
            <a:off x="4875466" y="3830508"/>
            <a:ext cx="2774988" cy="2190780"/>
            <a:chOff x="4675880" y="4049721"/>
            <a:chExt cx="2774988" cy="2190780"/>
          </a:xfrm>
        </p:grpSpPr>
        <p:sp>
          <p:nvSpPr>
            <p:cNvPr id="34" name="矩形 33"/>
            <p:cNvSpPr/>
            <p:nvPr/>
          </p:nvSpPr>
          <p:spPr bwMode="auto">
            <a:xfrm>
              <a:off x="5917322" y="4926033"/>
              <a:ext cx="1533546" cy="461665"/>
            </a:xfrm>
            <a:prstGeom prst="rect">
              <a:avLst/>
            </a:prstGeom>
            <a:solidFill>
              <a:srgbClr val="00FFFF"/>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accent4">
                      <a:lumMod val="10000"/>
                    </a:schemeClr>
                  </a:solidFill>
                  <a:latin typeface="华文中宋" panose="02010600040101010101" pitchFamily="2" charset="-122"/>
                </a:rPr>
                <a:t>解密算法</a:t>
              </a:r>
              <a:endParaRPr kumimoji="0" lang="zh-CN" altLang="en-US" sz="20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35" name="直接箭头连接符 34"/>
            <p:cNvCxnSpPr/>
            <p:nvPr/>
          </p:nvCxnSpPr>
          <p:spPr bwMode="auto">
            <a:xfrm>
              <a:off x="4858445" y="5168620"/>
              <a:ext cx="1022364" cy="1588"/>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36" name="矩形 35"/>
            <p:cNvSpPr/>
            <p:nvPr/>
          </p:nvSpPr>
          <p:spPr>
            <a:xfrm>
              <a:off x="4864104" y="4743468"/>
              <a:ext cx="896399" cy="400110"/>
            </a:xfrm>
            <a:prstGeom prst="rect">
              <a:avLst/>
            </a:prstGeom>
          </p:spPr>
          <p:txBody>
            <a:bodyPr wrap="none">
              <a:spAutoFit/>
            </a:bodyPr>
            <a:lstStyle/>
            <a:p>
              <a:r>
                <a:rPr lang="zh-CN" altLang="en-US" sz="2000" u="none" dirty="0">
                  <a:solidFill>
                    <a:srgbClr val="FF0000"/>
                  </a:solidFill>
                </a:rPr>
                <a:t>密钥</a:t>
              </a:r>
              <a:r>
                <a:rPr lang="en-US" altLang="zh-CN" sz="2000" u="none" dirty="0">
                  <a:solidFill>
                    <a:srgbClr val="FF0000"/>
                  </a:solidFill>
                </a:rPr>
                <a:t>K</a:t>
              </a:r>
              <a:endParaRPr lang="zh-CN" altLang="en-US" sz="2000" u="none" dirty="0">
                <a:solidFill>
                  <a:srgbClr val="FF0000"/>
                </a:solidFill>
              </a:endParaRPr>
            </a:p>
          </p:txBody>
        </p:sp>
        <p:cxnSp>
          <p:nvCxnSpPr>
            <p:cNvPr id="37" name="直接箭头连接符 36"/>
            <p:cNvCxnSpPr>
              <a:stCxn id="34" idx="2"/>
            </p:cNvCxnSpPr>
            <p:nvPr/>
          </p:nvCxnSpPr>
          <p:spPr bwMode="auto">
            <a:xfrm rot="16200000" flipH="1">
              <a:off x="6443088" y="5628704"/>
              <a:ext cx="487673" cy="5659"/>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38" name="矩形 37"/>
            <p:cNvSpPr/>
            <p:nvPr/>
          </p:nvSpPr>
          <p:spPr>
            <a:xfrm>
              <a:off x="4675880" y="5840391"/>
              <a:ext cx="1210588"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明文分组</a:t>
              </a:r>
              <a:endParaRPr lang="zh-CN" altLang="en-US" sz="2400" u="none" dirty="0">
                <a:solidFill>
                  <a:schemeClr val="bg1">
                    <a:lumMod val="60000"/>
                    <a:lumOff val="40000"/>
                  </a:schemeClr>
                </a:solidFill>
                <a:latin typeface="华文中宋" panose="02010600040101010101" pitchFamily="2" charset="-122"/>
              </a:endParaRPr>
            </a:p>
          </p:txBody>
        </p:sp>
        <p:grpSp>
          <p:nvGrpSpPr>
            <p:cNvPr id="9" name="组合 38"/>
            <p:cNvGrpSpPr/>
            <p:nvPr/>
          </p:nvGrpSpPr>
          <p:grpSpPr>
            <a:xfrm>
              <a:off x="5917322" y="4086232"/>
              <a:ext cx="1533546" cy="328619"/>
              <a:chOff x="4352922" y="5400701"/>
              <a:chExt cx="1533546" cy="328619"/>
            </a:xfrm>
            <a:solidFill>
              <a:srgbClr val="9900FF"/>
            </a:solidFill>
          </p:grpSpPr>
          <p:sp>
            <p:nvSpPr>
              <p:cNvPr id="40" name="矩形 39"/>
              <p:cNvSpPr/>
              <p:nvPr/>
            </p:nvSpPr>
            <p:spPr bwMode="auto">
              <a:xfrm>
                <a:off x="4352922" y="5400701"/>
                <a:ext cx="1533546" cy="328617"/>
              </a:xfrm>
              <a:prstGeom prst="rect">
                <a:avLst/>
              </a:prstGeom>
              <a:grp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41" name="直接连接符 40"/>
              <p:cNvCxnSpPr/>
              <p:nvPr/>
            </p:nvCxnSpPr>
            <p:spPr bwMode="auto">
              <a:xfrm rot="5400000">
                <a:off x="4480717"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42" name="直接连接符 41"/>
              <p:cNvCxnSpPr/>
              <p:nvPr/>
            </p:nvCxnSpPr>
            <p:spPr bwMode="auto">
              <a:xfrm rot="5400000">
                <a:off x="4808540"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43" name="直接连接符 42"/>
              <p:cNvCxnSpPr/>
              <p:nvPr/>
            </p:nvCxnSpPr>
            <p:spPr bwMode="auto">
              <a:xfrm rot="5400000">
                <a:off x="5100644"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44" name="直接连接符 43"/>
              <p:cNvCxnSpPr/>
              <p:nvPr/>
            </p:nvCxnSpPr>
            <p:spPr bwMode="auto">
              <a:xfrm rot="5400000">
                <a:off x="5429261"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grpSp>
        <p:grpSp>
          <p:nvGrpSpPr>
            <p:cNvPr id="12" name="组合 44"/>
            <p:cNvGrpSpPr/>
            <p:nvPr/>
          </p:nvGrpSpPr>
          <p:grpSpPr>
            <a:xfrm>
              <a:off x="5917322" y="5875371"/>
              <a:ext cx="1533546" cy="328619"/>
              <a:chOff x="4352922" y="5400701"/>
              <a:chExt cx="1533546" cy="328619"/>
            </a:xfrm>
            <a:solidFill>
              <a:srgbClr val="FFFF00"/>
            </a:solidFill>
          </p:grpSpPr>
          <p:sp>
            <p:nvSpPr>
              <p:cNvPr id="46" name="矩形 45"/>
              <p:cNvSpPr/>
              <p:nvPr/>
            </p:nvSpPr>
            <p:spPr bwMode="auto">
              <a:xfrm>
                <a:off x="4352922" y="5400701"/>
                <a:ext cx="1533546" cy="328617"/>
              </a:xfrm>
              <a:prstGeom prst="rect">
                <a:avLst/>
              </a:prstGeom>
              <a:grp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i="0" u="none" strike="noStrike" cap="none" normalizeH="0" baseline="0" dirty="0">
                  <a:ln>
                    <a:noFill/>
                  </a:ln>
                  <a:solidFill>
                    <a:schemeClr val="accent4">
                      <a:lumMod val="10000"/>
                    </a:schemeClr>
                  </a:solidFill>
                  <a:latin typeface="华文中宋" panose="02010600040101010101" pitchFamily="2" charset="-122"/>
                </a:endParaRPr>
              </a:p>
            </p:txBody>
          </p:sp>
          <p:cxnSp>
            <p:nvCxnSpPr>
              <p:cNvPr id="47" name="直接连接符 46"/>
              <p:cNvCxnSpPr/>
              <p:nvPr/>
            </p:nvCxnSpPr>
            <p:spPr bwMode="auto">
              <a:xfrm rot="5400000">
                <a:off x="4480717"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48" name="直接连接符 47"/>
              <p:cNvCxnSpPr/>
              <p:nvPr/>
            </p:nvCxnSpPr>
            <p:spPr bwMode="auto">
              <a:xfrm rot="5400000">
                <a:off x="4808540" y="5564216"/>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49" name="直接连接符 48"/>
              <p:cNvCxnSpPr/>
              <p:nvPr/>
            </p:nvCxnSpPr>
            <p:spPr bwMode="auto">
              <a:xfrm rot="5400000">
                <a:off x="5100644"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cxnSp>
            <p:nvCxnSpPr>
              <p:cNvPr id="50" name="直接连接符 49"/>
              <p:cNvCxnSpPr/>
              <p:nvPr/>
            </p:nvCxnSpPr>
            <p:spPr bwMode="auto">
              <a:xfrm rot="5400000">
                <a:off x="5429261" y="5564217"/>
                <a:ext cx="328618" cy="1588"/>
              </a:xfrm>
              <a:prstGeom prst="line">
                <a:avLst/>
              </a:prstGeom>
              <a:grpFill/>
              <a:ln w="25400" cap="flat" cmpd="sng" algn="ctr">
                <a:solidFill>
                  <a:schemeClr val="accent4">
                    <a:lumMod val="10000"/>
                  </a:schemeClr>
                </a:solidFill>
                <a:prstDash val="solid"/>
                <a:round/>
                <a:headEnd type="none" w="med" len="med"/>
                <a:tailEnd type="none" w="med" len="med"/>
              </a:ln>
              <a:effectLst/>
            </p:spPr>
          </p:cxnSp>
        </p:grpSp>
        <p:cxnSp>
          <p:nvCxnSpPr>
            <p:cNvPr id="51" name="直接箭头连接符 50"/>
            <p:cNvCxnSpPr/>
            <p:nvPr/>
          </p:nvCxnSpPr>
          <p:spPr bwMode="auto">
            <a:xfrm rot="5400000">
              <a:off x="6428106" y="4670046"/>
              <a:ext cx="511186" cy="793"/>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52" name="矩形 51"/>
            <p:cNvSpPr/>
            <p:nvPr/>
          </p:nvSpPr>
          <p:spPr>
            <a:xfrm>
              <a:off x="4681539" y="4049721"/>
              <a:ext cx="1210588" cy="400110"/>
            </a:xfrm>
            <a:prstGeom prst="rect">
              <a:avLst/>
            </a:prstGeom>
          </p:spPr>
          <p:txBody>
            <a:bodyPr wrap="none">
              <a:spAutoFit/>
            </a:bodyPr>
            <a:lstStyle/>
            <a:p>
              <a:pPr algn="ctr"/>
              <a:r>
                <a:rPr lang="zh-CN" altLang="en-US" sz="2000" u="none" dirty="0">
                  <a:solidFill>
                    <a:schemeClr val="bg1">
                      <a:lumMod val="60000"/>
                      <a:lumOff val="40000"/>
                    </a:schemeClr>
                  </a:solidFill>
                  <a:latin typeface="华文中宋" panose="02010600040101010101" pitchFamily="2" charset="-122"/>
                </a:rPr>
                <a:t>密文分组</a:t>
              </a:r>
              <a:endParaRPr lang="zh-CN" altLang="en-US" sz="2400" u="none" dirty="0">
                <a:solidFill>
                  <a:schemeClr val="bg1">
                    <a:lumMod val="60000"/>
                    <a:lumOff val="40000"/>
                  </a:schemeClr>
                </a:solidFill>
                <a:latin typeface="华文中宋" panose="02010600040101010101" pitchFamily="2" charset="-122"/>
              </a:endParaRPr>
            </a:p>
          </p:txBody>
        </p:sp>
      </p:grpSp>
      <p:sp>
        <p:nvSpPr>
          <p:cNvPr id="56" name="圆角矩形 55"/>
          <p:cNvSpPr/>
          <p:nvPr/>
        </p:nvSpPr>
        <p:spPr>
          <a:xfrm>
            <a:off x="7599794" y="3068960"/>
            <a:ext cx="1051002" cy="510778"/>
          </a:xfrm>
          <a:prstGeom prst="roundRect">
            <a:avLst/>
          </a:prstGeom>
          <a:solidFill>
            <a:srgbClr val="FFC000"/>
          </a:solidFill>
        </p:spPr>
        <p:txBody>
          <a:bodyPr wrap="square">
            <a:spAutoFit/>
          </a:bodyPr>
          <a:lstStyle/>
          <a:p>
            <a:pPr algn="ctr"/>
            <a:r>
              <a:rPr lang="zh-CN" altLang="en-US" sz="2400" u="none" dirty="0">
                <a:solidFill>
                  <a:schemeClr val="accent4">
                    <a:lumMod val="10000"/>
                  </a:schemeClr>
                </a:solidFill>
              </a:rPr>
              <a:t>相同</a:t>
            </a:r>
            <a:endParaRPr lang="zh-CN" altLang="en-US" sz="2400" u="none" dirty="0">
              <a:solidFill>
                <a:schemeClr val="accent4">
                  <a:lumMod val="10000"/>
                </a:schemeClr>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 calcmode="lin" valueType="num">
                                      <p:cBhvr>
                                        <p:cTn id="20" dur="2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1" dur="20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22" dur="20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idx="1"/>
          </p:nvPr>
        </p:nvSpPr>
        <p:spPr>
          <a:xfrm>
            <a:off x="457200" y="1420785"/>
            <a:ext cx="8229600" cy="4824000"/>
          </a:xfrm>
        </p:spPr>
        <p:txBody>
          <a:bodyPr/>
          <a:lstStyle/>
          <a:p>
            <a:endParaRPr lang="en-US" altLang="zh-CN" dirty="0"/>
          </a:p>
          <a:p>
            <a:pPr lvl="1">
              <a:lnSpc>
                <a:spcPct val="100000"/>
              </a:lnSpc>
              <a:spcBef>
                <a:spcPts val="0"/>
              </a:spcBef>
              <a:buNone/>
            </a:pPr>
            <a:r>
              <a:rPr lang="zh-CN" altLang="en-US" dirty="0">
                <a:solidFill>
                  <a:schemeClr val="bg1">
                    <a:lumMod val="60000"/>
                    <a:lumOff val="40000"/>
                  </a:schemeClr>
                </a:solidFill>
              </a:rPr>
              <a:t>                         分组密码的优势</a:t>
            </a:r>
            <a:endParaRPr lang="en-US" altLang="zh-CN" dirty="0">
              <a:solidFill>
                <a:schemeClr val="bg1">
                  <a:lumMod val="60000"/>
                  <a:lumOff val="40000"/>
                </a:schemeClr>
              </a:solidFill>
            </a:endParaRPr>
          </a:p>
          <a:p>
            <a:pPr lvl="1">
              <a:lnSpc>
                <a:spcPct val="150000"/>
              </a:lnSpc>
              <a:buNone/>
            </a:pPr>
            <a:endParaRPr lang="en-US" altLang="zh-CN" sz="3600" dirty="0">
              <a:solidFill>
                <a:srgbClr val="FF00FF"/>
              </a:solidFill>
            </a:endParaRPr>
          </a:p>
          <a:p>
            <a:pPr lvl="1">
              <a:lnSpc>
                <a:spcPct val="200000"/>
              </a:lnSpc>
              <a:buNone/>
            </a:pPr>
            <a:r>
              <a:rPr lang="zh-CN" altLang="en-US" dirty="0">
                <a:solidFill>
                  <a:srgbClr val="FF00FF"/>
                </a:solidFill>
              </a:rPr>
              <a:t>优点：</a:t>
            </a:r>
            <a:endParaRPr lang="en-US" altLang="zh-CN" dirty="0"/>
          </a:p>
        </p:txBody>
      </p:sp>
      <p:sp>
        <p:nvSpPr>
          <p:cNvPr id="13" name="圆角矩形 12"/>
          <p:cNvSpPr/>
          <p:nvPr/>
        </p:nvSpPr>
        <p:spPr bwMode="auto">
          <a:xfrm>
            <a:off x="847674" y="2881304"/>
            <a:ext cx="7558191" cy="2263807"/>
          </a:xfrm>
          <a:prstGeom prst="roundRect">
            <a:avLst/>
          </a:prstGeom>
          <a:noFill/>
          <a:ln w="50800"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spcBef>
                <a:spcPts val="600"/>
              </a:spcBef>
              <a:buClr>
                <a:srgbClr val="FF0066"/>
              </a:buClr>
              <a:defRPr/>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1" name="矩形 20"/>
          <p:cNvSpPr/>
          <p:nvPr/>
        </p:nvSpPr>
        <p:spPr>
          <a:xfrm>
            <a:off x="1979712" y="3140968"/>
            <a:ext cx="6024646" cy="1574855"/>
          </a:xfrm>
          <a:prstGeom prst="rect">
            <a:avLst/>
          </a:prstGeom>
        </p:spPr>
        <p:txBody>
          <a:bodyPr wrap="square">
            <a:spAutoFit/>
          </a:bodyPr>
          <a:lstStyle/>
          <a:p>
            <a:pPr>
              <a:lnSpc>
                <a:spcPct val="120000"/>
              </a:lnSpc>
            </a:pPr>
            <a:r>
              <a:rPr lang="zh-CN" altLang="en-US" u="none" dirty="0">
                <a:solidFill>
                  <a:schemeClr val="accent4">
                    <a:lumMod val="10000"/>
                  </a:schemeClr>
                </a:solidFill>
                <a:latin typeface="黑体" panose="02010609060101010101" pitchFamily="49" charset="-122"/>
                <a:ea typeface="黑体" panose="02010609060101010101" pitchFamily="49" charset="-122"/>
              </a:rPr>
              <a:t>明文信息具有良好的扩散性</a:t>
            </a:r>
            <a:endParaRPr lang="en-US" altLang="zh-CN" u="none" dirty="0">
              <a:solidFill>
                <a:schemeClr val="accent4">
                  <a:lumMod val="10000"/>
                </a:schemeClr>
              </a:solidFill>
              <a:latin typeface="黑体" panose="02010609060101010101" pitchFamily="49" charset="-122"/>
              <a:ea typeface="黑体" panose="02010609060101010101" pitchFamily="49" charset="-122"/>
            </a:endParaRPr>
          </a:p>
          <a:p>
            <a:pPr>
              <a:lnSpc>
                <a:spcPct val="120000"/>
              </a:lnSpc>
            </a:pPr>
            <a:r>
              <a:rPr lang="zh-CN" altLang="en-US" u="none" dirty="0">
                <a:solidFill>
                  <a:schemeClr val="accent4">
                    <a:lumMod val="10000"/>
                  </a:schemeClr>
                </a:solidFill>
                <a:latin typeface="黑体" panose="02010609060101010101" pitchFamily="49" charset="-122"/>
                <a:ea typeface="黑体" panose="02010609060101010101" pitchFamily="49" charset="-122"/>
              </a:rPr>
              <a:t>结构简单，便于软硬件实现</a:t>
            </a:r>
            <a:endParaRPr lang="en-US" altLang="zh-CN" u="none" dirty="0">
              <a:solidFill>
                <a:schemeClr val="accent4">
                  <a:lumMod val="10000"/>
                </a:schemeClr>
              </a:solidFill>
              <a:latin typeface="黑体" panose="02010609060101010101" pitchFamily="49" charset="-122"/>
              <a:ea typeface="黑体" panose="02010609060101010101" pitchFamily="49" charset="-122"/>
            </a:endParaRPr>
          </a:p>
          <a:p>
            <a:pPr>
              <a:lnSpc>
                <a:spcPct val="120000"/>
              </a:lnSpc>
            </a:pPr>
            <a:r>
              <a:rPr lang="zh-CN" altLang="en-US" u="none" dirty="0">
                <a:solidFill>
                  <a:schemeClr val="accent4">
                    <a:lumMod val="10000"/>
                  </a:schemeClr>
                </a:solidFill>
                <a:latin typeface="黑体" panose="02010609060101010101" pitchFamily="49" charset="-122"/>
                <a:ea typeface="黑体" panose="02010609060101010101" pitchFamily="49" charset="-122"/>
              </a:rPr>
              <a:t>较强的适用性，适宜作为加密标准</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down)">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wipe(down)">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wipe(down)">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611560" y="1160748"/>
            <a:ext cx="7704856" cy="504185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125629" y="2662227"/>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对称密码概述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125629" y="3609378"/>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FF0000"/>
                  </a:solidFill>
                  <a:ea typeface="黑体" panose="02010609060101010101" pitchFamily="49" charset="-122"/>
                </a:rPr>
                <a:t>分组密码概述</a:t>
              </a:r>
              <a:endParaRPr lang="zh-CN" altLang="en-US" sz="3200" u="none" dirty="0">
                <a:solidFill>
                  <a:srgbClr val="FF0000"/>
                </a:solidFill>
                <a:latin typeface="黑体" panose="02010609060101010101" pitchFamily="49" charset="-122"/>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566837"/>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125631" y="4471557"/>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prstClr val="black"/>
                  </a:solidFill>
                  <a:latin typeface="黑体" panose="02010609060101010101" pitchFamily="49" charset="-122"/>
                  <a:ea typeface="黑体" panose="02010609060101010101" pitchFamily="49" charset="-122"/>
                </a:rPr>
                <a:t>分组密码算法</a:t>
              </a:r>
              <a:endParaRPr lang="zh-CN" altLang="en-US" sz="3200" u="none" dirty="0">
                <a:solidFill>
                  <a:prstClr val="black"/>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13938" y="2000867"/>
            <a:ext cx="5566374" cy="609398"/>
          </a:xfrm>
          <a:prstGeom prst="rect">
            <a:avLst/>
          </a:prstGeom>
          <a:solidFill>
            <a:srgbClr val="5A8800"/>
          </a:solidFill>
          <a:ln>
            <a:solidFill>
              <a:srgbClr val="80C535"/>
            </a:solidFill>
          </a:ln>
        </p:spPr>
        <p:txBody>
          <a:bodyPr wrap="square" rtlCol="0">
            <a:spAutoFit/>
          </a:bodyPr>
          <a:lstStyle/>
          <a:p>
            <a:pPr marL="0" marR="0" lvl="1" indent="-269875" algn="l" defTabSz="914400" rtl="0" eaLnBrk="0" fontAlgn="base" latinLnBrk="0" hangingPunct="0">
              <a:lnSpc>
                <a:spcPct val="120000"/>
              </a:lnSpc>
              <a:spcBef>
                <a:spcPts val="600"/>
              </a:spcBef>
              <a:spcAft>
                <a:spcPct val="0"/>
              </a:spcAft>
              <a:buClr>
                <a:srgbClr val="00FF00"/>
              </a:buClr>
              <a:buSzTx/>
              <a:buFontTx/>
              <a:buNone/>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lang="zh-CN" altLang="en-US" b="0" u="none" dirty="0">
                <a:solidFill>
                  <a:srgbClr val="FFFFFF"/>
                </a:solidFill>
                <a:ea typeface="黑体" panose="02010609060101010101" pitchFamily="49" charset="-122"/>
              </a:rPr>
              <a:t>分组密码数学模型</a:t>
            </a:r>
            <a:endPar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1799692" y="3394428"/>
            <a:ext cx="5580619" cy="559897"/>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二</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noProof="0" dirty="0">
                <a:solidFill>
                  <a:srgbClr val="FFFFFF"/>
                </a:solidFill>
                <a:ea typeface="黑体" panose="02010609060101010101" pitchFamily="49" charset="-122"/>
              </a:rPr>
              <a:t>分组密码设计原则</a:t>
            </a:r>
            <a:endParaRPr lang="zh-CN" altLang="en-US" b="0" u="none" kern="0" dirty="0">
              <a:solidFill>
                <a:srgbClr val="FFFFFF"/>
              </a:solidFill>
              <a:ea typeface="黑体" panose="02010609060101010101" pitchFamily="49" charset="-122"/>
            </a:endParaRPr>
          </a:p>
        </p:txBody>
      </p:sp>
      <p:sp>
        <p:nvSpPr>
          <p:cNvPr id="7" name="文本框 6"/>
          <p:cNvSpPr txBox="1"/>
          <p:nvPr/>
        </p:nvSpPr>
        <p:spPr>
          <a:xfrm>
            <a:off x="1799693" y="4763818"/>
            <a:ext cx="5580618" cy="559897"/>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三</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noProof="0" dirty="0">
                <a:solidFill>
                  <a:srgbClr val="FFFFFF"/>
                </a:solidFill>
                <a:ea typeface="黑体" panose="02010609060101010101" pitchFamily="49" charset="-122"/>
              </a:rPr>
              <a:t>分组密码算法结构</a:t>
            </a:r>
            <a:endParaRPr lang="zh-CN" altLang="en-US" b="0" u="none" kern="0" dirty="0">
              <a:solidFill>
                <a:srgbClr val="FFFFFF"/>
              </a:solidFill>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5790" y="1195863"/>
            <a:ext cx="8352420" cy="2218982"/>
          </a:xfrm>
          <a:prstGeom prst="rect">
            <a:avLst/>
          </a:prstGeom>
        </p:spPr>
      </p:pic>
      <p:sp>
        <p:nvSpPr>
          <p:cNvPr id="7" name="对角圆角矩形 3"/>
          <p:cNvSpPr/>
          <p:nvPr/>
        </p:nvSpPr>
        <p:spPr bwMode="auto">
          <a:xfrm>
            <a:off x="1655678" y="3609020"/>
            <a:ext cx="5805567" cy="474669"/>
          </a:xfrm>
          <a:prstGeom prst="round2DiagRect">
            <a:avLst/>
          </a:prstGeom>
          <a:solidFill>
            <a:schemeClr val="accent2">
              <a:lumMod val="60000"/>
              <a:lumOff val="4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lstStyle/>
          <a:p>
            <a:pPr marL="0" lvl="1"/>
            <a:r>
              <a:rPr lang="zh-CN" altLang="en-US" u="none" dirty="0">
                <a:solidFill>
                  <a:schemeClr val="accent4">
                    <a:lumMod val="10000"/>
                  </a:schemeClr>
                </a:solidFill>
                <a:latin typeface="黑体" panose="02010609060101010101" pitchFamily="49" charset="-122"/>
                <a:ea typeface="黑体" panose="02010609060101010101" pitchFamily="49" charset="-122"/>
              </a:rPr>
              <a:t>分组长度足够大</a:t>
            </a:r>
            <a:endParaRPr kumimoji="0" lang="zh-CN" altLang="en-US" sz="1800" b="0" i="0" u="none" strike="noStrike" cap="none" normalizeH="0" baseline="0" dirty="0">
              <a:ln>
                <a:noFill/>
              </a:ln>
              <a:solidFill>
                <a:schemeClr val="accent4">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 name="对角圆角矩形 7"/>
          <p:cNvSpPr/>
          <p:nvPr/>
        </p:nvSpPr>
        <p:spPr bwMode="auto">
          <a:xfrm>
            <a:off x="1655678" y="4947785"/>
            <a:ext cx="5805569" cy="474669"/>
          </a:xfrm>
          <a:prstGeom prst="round2DiagRect">
            <a:avLst/>
          </a:prstGeom>
          <a:solidFill>
            <a:schemeClr val="accent2">
              <a:lumMod val="60000"/>
              <a:lumOff val="4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lstStyle/>
          <a:p>
            <a:pPr marL="0" lvl="1"/>
            <a:r>
              <a:rPr lang="zh-CN" altLang="en-US" u="none" dirty="0">
                <a:solidFill>
                  <a:schemeClr val="accent4">
                    <a:lumMod val="10000"/>
                  </a:schemeClr>
                </a:solidFill>
                <a:latin typeface="黑体" panose="02010609060101010101" pitchFamily="49" charset="-122"/>
                <a:ea typeface="黑体" panose="02010609060101010101" pitchFamily="49" charset="-122"/>
              </a:rPr>
              <a:t>密码变换足够复杂</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9" name="对角圆角矩形 8"/>
          <p:cNvSpPr/>
          <p:nvPr/>
        </p:nvSpPr>
        <p:spPr bwMode="auto">
          <a:xfrm>
            <a:off x="1655678" y="4293096"/>
            <a:ext cx="5805569" cy="474669"/>
          </a:xfrm>
          <a:prstGeom prst="round2DiagRect">
            <a:avLst/>
          </a:prstGeom>
          <a:solidFill>
            <a:schemeClr val="accent2">
              <a:lumMod val="60000"/>
              <a:lumOff val="4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lstStyle/>
          <a:p>
            <a:pPr marL="0" lvl="1"/>
            <a:r>
              <a:rPr lang="zh-CN" altLang="en-US" u="none" dirty="0">
                <a:solidFill>
                  <a:schemeClr val="accent4">
                    <a:lumMod val="10000"/>
                  </a:schemeClr>
                </a:solidFill>
                <a:latin typeface="黑体" panose="02010609060101010101" pitchFamily="49" charset="-122"/>
                <a:ea typeface="黑体" panose="02010609060101010101" pitchFamily="49" charset="-122"/>
              </a:rPr>
              <a:t>密钥量足够大</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10" name="对角圆角矩形 3"/>
          <p:cNvSpPr/>
          <p:nvPr/>
        </p:nvSpPr>
        <p:spPr bwMode="auto">
          <a:xfrm>
            <a:off x="1645457" y="5590165"/>
            <a:ext cx="5805567" cy="474669"/>
          </a:xfrm>
          <a:prstGeom prst="round2DiagRect">
            <a:avLst/>
          </a:prstGeom>
          <a:solidFill>
            <a:schemeClr val="accent2">
              <a:lumMod val="60000"/>
              <a:lumOff val="4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lstStyle/>
          <a:p>
            <a:pPr marL="0" lvl="1"/>
            <a:r>
              <a:rPr lang="zh-CN" altLang="en-US" u="none" dirty="0">
                <a:solidFill>
                  <a:schemeClr val="accent4">
                    <a:lumMod val="10000"/>
                  </a:schemeClr>
                </a:solidFill>
                <a:latin typeface="黑体" panose="02010609060101010101" pitchFamily="49" charset="-122"/>
                <a:ea typeface="黑体" panose="02010609060101010101" pitchFamily="49" charset="-122"/>
              </a:rPr>
              <a:t>加密解密运算简单</a:t>
            </a:r>
            <a:r>
              <a:rPr lang="en-US" altLang="zh-CN" u="none" dirty="0">
                <a:solidFill>
                  <a:schemeClr val="accent4">
                    <a:lumMod val="10000"/>
                  </a:schemeClr>
                </a:solidFill>
                <a:latin typeface="黑体" panose="02010609060101010101" pitchFamily="49" charset="-122"/>
                <a:ea typeface="黑体" panose="02010609060101010101" pitchFamily="49" charset="-122"/>
              </a:rPr>
              <a:t>,</a:t>
            </a:r>
            <a:r>
              <a:rPr lang="zh-CN" altLang="en-US" u="none" dirty="0">
                <a:solidFill>
                  <a:schemeClr val="accent4">
                    <a:lumMod val="10000"/>
                  </a:schemeClr>
                </a:solidFill>
                <a:latin typeface="黑体" panose="02010609060101010101" pitchFamily="49" charset="-122"/>
                <a:ea typeface="黑体" panose="02010609060101010101" pitchFamily="49" charset="-122"/>
              </a:rPr>
              <a:t>易于软硬件实现</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内容占位符 10"/>
          <p:cNvSpPr txBox="1"/>
          <p:nvPr/>
        </p:nvSpPr>
        <p:spPr>
          <a:xfrm>
            <a:off x="457200" y="1485320"/>
            <a:ext cx="8229600" cy="4824000"/>
          </a:xfrm>
          <a:prstGeom prst="rect">
            <a:avLst/>
          </a:prstGeom>
        </p:spPr>
        <p:txBody>
          <a:bodyPr/>
          <a:lstStyle/>
          <a:p>
            <a:pPr lvl="0" eaLnBrk="0" hangingPunct="0">
              <a:lnSpc>
                <a:spcPct val="120000"/>
              </a:lnSpc>
              <a:spcBef>
                <a:spcPts val="600"/>
              </a:spcBef>
              <a:buClr>
                <a:srgbClr val="86D1EC"/>
              </a:buClr>
              <a:buSzPct val="90000"/>
            </a:pPr>
            <a:endParaRPr lang="zh-CN" altLang="en-US" sz="3200" u="none" kern="0" dirty="0">
              <a:solidFill>
                <a:srgbClr val="000000"/>
              </a:solidFill>
              <a:ea typeface="黑体" panose="02010609060101010101" pitchFamily="49"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7016" y="1664576"/>
            <a:ext cx="6949968" cy="3936928"/>
          </a:xfrm>
          <a:prstGeom prst="rect">
            <a:avLst/>
          </a:prstGeom>
        </p:spPr>
      </p:pic>
      <p:sp>
        <p:nvSpPr>
          <p:cNvPr id="3" name="矩形 2"/>
          <p:cNvSpPr/>
          <p:nvPr/>
        </p:nvSpPr>
        <p:spPr bwMode="auto">
          <a:xfrm>
            <a:off x="2483768" y="4689676"/>
            <a:ext cx="3708412" cy="1050502"/>
          </a:xfrm>
          <a:prstGeom prst="rect">
            <a:avLst/>
          </a:prstGeom>
          <a:noFill/>
          <a:ln w="3810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no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8" name="Picture 6" descr="E:\图片\43369.gif"/>
          <p:cNvPicPr>
            <a:picLocks noChangeAspect="1" noChangeArrowheads="1"/>
          </p:cNvPicPr>
          <p:nvPr/>
        </p:nvPicPr>
        <p:blipFill>
          <a:blip r:embed="rId2"/>
          <a:srcRect/>
          <a:stretch>
            <a:fillRect/>
          </a:stretch>
        </p:blipFill>
        <p:spPr bwMode="auto">
          <a:xfrm rot="10800000">
            <a:off x="1522926" y="4973405"/>
            <a:ext cx="766773" cy="766773"/>
          </a:xfrm>
          <a:prstGeom prst="rect">
            <a:avLst/>
          </a:prstGeom>
          <a:noFill/>
        </p:spPr>
      </p:pic>
      <p:pic>
        <p:nvPicPr>
          <p:cNvPr id="19" name="Picture 6" descr="E:\图片\43369.gif"/>
          <p:cNvPicPr>
            <a:picLocks noChangeAspect="1" noChangeArrowheads="1"/>
          </p:cNvPicPr>
          <p:nvPr/>
        </p:nvPicPr>
        <p:blipFill>
          <a:blip r:embed="rId2"/>
          <a:srcRect/>
          <a:stretch>
            <a:fillRect/>
          </a:stretch>
        </p:blipFill>
        <p:spPr bwMode="auto">
          <a:xfrm rot="10800000">
            <a:off x="6386249" y="4893347"/>
            <a:ext cx="766773" cy="76677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61610" y="1700808"/>
            <a:ext cx="7020780" cy="830997"/>
          </a:xfrm>
          <a:prstGeom prst="rect">
            <a:avLst/>
          </a:prstGeom>
          <a:noFill/>
        </p:spPr>
        <p:txBody>
          <a:bodyPr wrap="square" rtlCol="0">
            <a:spAutoFit/>
          </a:bodyPr>
          <a:lstStyle/>
          <a:p>
            <a:r>
              <a:rPr lang="zh-CN" altLang="en-US" sz="4800" b="0" u="none" dirty="0">
                <a:solidFill>
                  <a:srgbClr val="FF0000"/>
                </a:solidFill>
              </a:rPr>
              <a:t>分组密码的基本设计原则</a:t>
            </a:r>
            <a:endParaRPr lang="zh-CN" altLang="en-US" sz="4800" b="0" u="none" dirty="0">
              <a:solidFill>
                <a:srgbClr val="FF0000"/>
              </a:solidFill>
            </a:endParaRPr>
          </a:p>
        </p:txBody>
      </p:sp>
      <p:sp>
        <p:nvSpPr>
          <p:cNvPr id="9" name="文本框 8"/>
          <p:cNvSpPr txBox="1"/>
          <p:nvPr/>
        </p:nvSpPr>
        <p:spPr>
          <a:xfrm>
            <a:off x="1979711" y="3284983"/>
            <a:ext cx="2124237" cy="830997"/>
          </a:xfrm>
          <a:prstGeom prst="rect">
            <a:avLst/>
          </a:prstGeom>
          <a:solidFill>
            <a:srgbClr val="80C535"/>
          </a:solidFill>
        </p:spPr>
        <p:txBody>
          <a:bodyPr wrap="square" rtlCol="0">
            <a:spAutoFit/>
          </a:bodyPr>
          <a:lstStyle/>
          <a:p>
            <a:r>
              <a:rPr lang="zh-CN" altLang="en-US" sz="4800" b="0" u="none" dirty="0">
                <a:solidFill>
                  <a:srgbClr val="000000"/>
                </a:solidFill>
              </a:rPr>
              <a:t>安全性</a:t>
            </a:r>
            <a:endParaRPr lang="zh-CN" altLang="en-US" sz="4800" b="0" u="none" dirty="0">
              <a:solidFill>
                <a:srgbClr val="000000"/>
              </a:solidFill>
            </a:endParaRPr>
          </a:p>
        </p:txBody>
      </p:sp>
      <p:sp>
        <p:nvSpPr>
          <p:cNvPr id="10" name="文本框 9"/>
          <p:cNvSpPr txBox="1"/>
          <p:nvPr/>
        </p:nvSpPr>
        <p:spPr>
          <a:xfrm>
            <a:off x="5256076" y="3284983"/>
            <a:ext cx="2124237" cy="830997"/>
          </a:xfrm>
          <a:prstGeom prst="rect">
            <a:avLst/>
          </a:prstGeom>
          <a:solidFill>
            <a:srgbClr val="80C535"/>
          </a:solidFill>
        </p:spPr>
        <p:txBody>
          <a:bodyPr wrap="square" rtlCol="0">
            <a:spAutoFit/>
          </a:bodyPr>
          <a:lstStyle/>
          <a:p>
            <a:r>
              <a:rPr lang="zh-CN" altLang="en-US" sz="4800" b="0" u="none" dirty="0">
                <a:solidFill>
                  <a:srgbClr val="000000"/>
                </a:solidFill>
              </a:rPr>
              <a:t>实现性</a:t>
            </a:r>
            <a:endParaRPr lang="zh-CN" altLang="en-US" sz="4800" b="0" u="none"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p:cNvPicPr>
            <a:picLocks noGrp="1" noChangeAspect="1"/>
          </p:cNvPicPr>
          <p:nvPr>
            <p:ph idx="1"/>
          </p:nvPr>
        </p:nvPicPr>
        <p:blipFill>
          <a:blip r:embed="rId1"/>
          <a:stretch>
            <a:fillRect/>
          </a:stretch>
        </p:blipFill>
        <p:spPr>
          <a:xfrm>
            <a:off x="323111" y="1574794"/>
            <a:ext cx="8547307" cy="370841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551718" y="1340768"/>
            <a:ext cx="7983906" cy="460851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Grp="1" noChangeArrowheads="1"/>
          </p:cNvSpPr>
          <p:nvPr>
            <p:ph idx="1"/>
          </p:nvPr>
        </p:nvSpPr>
        <p:spPr>
          <a:xfrm>
            <a:off x="457200" y="1484784"/>
            <a:ext cx="8229600" cy="4824000"/>
          </a:xfrm>
        </p:spPr>
        <p:txBody>
          <a:bodyPr/>
          <a:lstStyle/>
          <a:p>
            <a:pPr lvl="1"/>
            <a:r>
              <a:rPr lang="zh-CN" altLang="en-US" dirty="0"/>
              <a:t>设计出发点：</a:t>
            </a:r>
            <a:r>
              <a:rPr lang="zh-CN" altLang="en-US" dirty="0">
                <a:solidFill>
                  <a:srgbClr val="FF0000"/>
                </a:solidFill>
              </a:rPr>
              <a:t>为统计分析制造障碍</a:t>
            </a:r>
            <a:endParaRPr lang="en-US" altLang="zh-CN" dirty="0">
              <a:solidFill>
                <a:srgbClr val="FF0000"/>
              </a:solidFill>
            </a:endParaRPr>
          </a:p>
          <a:p>
            <a:pPr lvl="1"/>
            <a:r>
              <a:rPr lang="zh-CN" altLang="en-US" dirty="0"/>
              <a:t>设计原则：</a:t>
            </a:r>
            <a:r>
              <a:rPr lang="zh-CN" altLang="en-US" dirty="0">
                <a:solidFill>
                  <a:srgbClr val="FF0000"/>
                </a:solidFill>
              </a:rPr>
              <a:t>扩散</a:t>
            </a:r>
            <a:r>
              <a:rPr lang="zh-CN" altLang="en-US" dirty="0"/>
              <a:t>和</a:t>
            </a:r>
            <a:r>
              <a:rPr lang="zh-CN" altLang="en-US" dirty="0">
                <a:solidFill>
                  <a:srgbClr val="FF0000"/>
                </a:solidFill>
              </a:rPr>
              <a:t>混淆</a:t>
            </a:r>
            <a:endParaRPr lang="zh-CN" altLang="en-US" dirty="0">
              <a:solidFill>
                <a:srgbClr val="FF0000"/>
              </a:solidFill>
            </a:endParaRPr>
          </a:p>
        </p:txBody>
      </p:sp>
      <p:grpSp>
        <p:nvGrpSpPr>
          <p:cNvPr id="2" name="组合 9"/>
          <p:cNvGrpSpPr/>
          <p:nvPr/>
        </p:nvGrpSpPr>
        <p:grpSpPr>
          <a:xfrm>
            <a:off x="628596" y="3319461"/>
            <a:ext cx="2957553" cy="2519397"/>
            <a:chOff x="1322343" y="2370123"/>
            <a:chExt cx="2957553" cy="2519397"/>
          </a:xfrm>
        </p:grpSpPr>
        <p:sp>
          <p:nvSpPr>
            <p:cNvPr id="5" name="矩形 4"/>
            <p:cNvSpPr/>
            <p:nvPr/>
          </p:nvSpPr>
          <p:spPr bwMode="auto">
            <a:xfrm>
              <a:off x="1327896" y="2881305"/>
              <a:ext cx="2952000" cy="2008215"/>
            </a:xfrm>
            <a:prstGeom prst="rect">
              <a:avLst/>
            </a:prstGeom>
            <a:solidFill>
              <a:srgbClr val="FFFF66"/>
            </a:solidFill>
            <a:ln w="9525" cap="flat" cmpd="sng" algn="ctr">
              <a:solidFill>
                <a:schemeClr val="tx1"/>
              </a:solidFill>
              <a:prstDash val="solid"/>
              <a:round/>
              <a:headEnd type="none" w="med" len="med"/>
              <a:tailEnd type="none" w="med" len="med"/>
            </a:ln>
            <a:effectLst>
              <a:glow rad="101600">
                <a:schemeClr val="accent2">
                  <a:satMod val="175000"/>
                  <a:alpha val="40000"/>
                </a:schemeClr>
              </a:glow>
            </a:effectLst>
          </p:spPr>
          <p:txBody>
            <a:bodyPr vert="horz" wrap="square" lIns="91440" tIns="45720" rIns="91440" bIns="45720" numCol="1" rtlCol="0" anchor="t" anchorCtr="0" compatLnSpc="1"/>
            <a:lstStyle/>
            <a:p>
              <a:r>
                <a:rPr lang="zh-CN" altLang="en-US" sz="2400" u="none" dirty="0">
                  <a:solidFill>
                    <a:schemeClr val="accent4">
                      <a:lumMod val="10000"/>
                    </a:schemeClr>
                  </a:solidFill>
                  <a:latin typeface="黑体" panose="02010609060101010101" pitchFamily="49" charset="-122"/>
                  <a:ea typeface="黑体" panose="02010609060101010101" pitchFamily="49" charset="-122"/>
                </a:rPr>
                <a:t>  将每一位明文及密钥尽可能迅速地散布到较多的密文位中，以便隐藏明文的统计特性。</a:t>
              </a:r>
              <a:endParaRPr kumimoji="0" lang="zh-CN" altLang="en-US" sz="2400" b="0" i="0" u="none" strike="noStrike" cap="none" normalizeH="0" baseline="0" dirty="0">
                <a:ln>
                  <a:noFill/>
                </a:ln>
                <a:solidFill>
                  <a:schemeClr val="accent4">
                    <a:lumMod val="1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同侧圆角矩形 5"/>
            <p:cNvSpPr/>
            <p:nvPr/>
          </p:nvSpPr>
          <p:spPr bwMode="auto">
            <a:xfrm>
              <a:off x="1322343" y="2370123"/>
              <a:ext cx="2952000" cy="474669"/>
            </a:xfrm>
            <a:prstGeom prst="round2SameRect">
              <a:avLst/>
            </a:prstGeom>
            <a:solidFill>
              <a:srgbClr val="00FFFF"/>
            </a:solidFill>
            <a:ln w="9525" cap="flat" cmpd="sng" algn="ctr">
              <a:noFill/>
              <a:prstDash val="solid"/>
              <a:round/>
              <a:headEnd type="none" w="med" len="med"/>
              <a:tailEnd type="none" w="med" len="med"/>
            </a:ln>
            <a:effectLst>
              <a:glow rad="635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lstStyle/>
            <a:p>
              <a:pPr algn="ctr"/>
              <a:r>
                <a:rPr lang="zh-CN" altLang="en-US" sz="2400" u="none" dirty="0">
                  <a:solidFill>
                    <a:schemeClr val="accent4">
                      <a:lumMod val="10000"/>
                    </a:schemeClr>
                  </a:solidFill>
                  <a:ea typeface="黑体" panose="02010609060101010101" pitchFamily="49" charset="-122"/>
                </a:rPr>
                <a:t>扩散</a:t>
              </a:r>
              <a:r>
                <a:rPr lang="en-US" altLang="zh-CN" sz="2400" u="none" dirty="0">
                  <a:solidFill>
                    <a:schemeClr val="accent4">
                      <a:lumMod val="10000"/>
                    </a:schemeClr>
                  </a:solidFill>
                  <a:ea typeface="黑体" panose="02010609060101010101" pitchFamily="49" charset="-122"/>
                </a:rPr>
                <a:t>(Diffusion)</a:t>
              </a:r>
              <a:endParaRPr kumimoji="0" lang="zh-CN" altLang="en-US" sz="2400" b="0" i="0" u="none" strike="noStrike" cap="none" normalizeH="0" baseline="0" dirty="0">
                <a:ln>
                  <a:noFill/>
                </a:ln>
                <a:solidFill>
                  <a:schemeClr val="accent4">
                    <a:lumMod val="10000"/>
                  </a:schemeClr>
                </a:solidFill>
                <a:effectLst>
                  <a:outerShdw blurRad="38100" dist="38100" dir="2700000" algn="tl">
                    <a:srgbClr val="000000">
                      <a:alpha val="43137"/>
                    </a:srgbClr>
                  </a:outerShdw>
                </a:effectLst>
                <a:ea typeface="黑体" panose="02010609060101010101" pitchFamily="49" charset="-122"/>
              </a:endParaRPr>
            </a:p>
          </p:txBody>
        </p:sp>
      </p:grpSp>
      <p:grpSp>
        <p:nvGrpSpPr>
          <p:cNvPr id="3" name="组合 8"/>
          <p:cNvGrpSpPr/>
          <p:nvPr/>
        </p:nvGrpSpPr>
        <p:grpSpPr>
          <a:xfrm>
            <a:off x="5740416" y="3355974"/>
            <a:ext cx="2957553" cy="2519397"/>
            <a:chOff x="5338773" y="2260584"/>
            <a:chExt cx="2957553" cy="2519397"/>
          </a:xfrm>
        </p:grpSpPr>
        <p:sp>
          <p:nvSpPr>
            <p:cNvPr id="7" name="矩形 6"/>
            <p:cNvSpPr/>
            <p:nvPr/>
          </p:nvSpPr>
          <p:spPr bwMode="auto">
            <a:xfrm>
              <a:off x="5344326" y="2771766"/>
              <a:ext cx="2952000" cy="2008215"/>
            </a:xfrm>
            <a:prstGeom prst="rect">
              <a:avLst/>
            </a:prstGeom>
            <a:solidFill>
              <a:srgbClr val="FFFF66"/>
            </a:solidFill>
            <a:ln w="9525" cap="flat" cmpd="sng" algn="ctr">
              <a:solidFill>
                <a:schemeClr val="tx1"/>
              </a:solidFill>
              <a:prstDash val="solid"/>
              <a:round/>
              <a:headEnd type="none" w="med" len="med"/>
              <a:tailEnd type="none" w="med" len="med"/>
            </a:ln>
            <a:effectLst>
              <a:glow rad="101600">
                <a:schemeClr val="accent2">
                  <a:satMod val="175000"/>
                  <a:alpha val="40000"/>
                </a:schemeClr>
              </a:glow>
            </a:effectLst>
          </p:spPr>
          <p:txBody>
            <a:bodyPr vert="horz" wrap="square" lIns="91440" tIns="45720" rIns="91440" bIns="45720" numCol="1" rtlCol="0" anchor="t" anchorCtr="0" compatLnSpc="1"/>
            <a:lstStyle/>
            <a:p>
              <a:r>
                <a:rPr lang="zh-CN" altLang="en-US" sz="2400" u="none" dirty="0">
                  <a:solidFill>
                    <a:schemeClr val="accent4">
                      <a:lumMod val="10000"/>
                    </a:schemeClr>
                  </a:solidFill>
                  <a:latin typeface="黑体" panose="02010609060101010101" pitchFamily="49" charset="-122"/>
                  <a:ea typeface="黑体" panose="02010609060101010101" pitchFamily="49" charset="-122"/>
                </a:rPr>
                <a:t>  使明文和密文、密钥和密文之间的统计相关性极小化，使统计分析更为困难。</a:t>
              </a:r>
              <a:endParaRPr lang="zh-CN" altLang="en-US" sz="2400" u="none" dirty="0">
                <a:solidFill>
                  <a:schemeClr val="accent4">
                    <a:lumMod val="10000"/>
                  </a:schemeClr>
                </a:solidFill>
                <a:latin typeface="黑体" panose="02010609060101010101" pitchFamily="49" charset="-122"/>
                <a:ea typeface="黑体" panose="02010609060101010101" pitchFamily="49" charset="-122"/>
              </a:endParaRPr>
            </a:p>
          </p:txBody>
        </p:sp>
        <p:sp>
          <p:nvSpPr>
            <p:cNvPr id="8" name="同侧圆角矩形 7"/>
            <p:cNvSpPr/>
            <p:nvPr/>
          </p:nvSpPr>
          <p:spPr bwMode="auto">
            <a:xfrm>
              <a:off x="5338773" y="2260584"/>
              <a:ext cx="2952000" cy="474669"/>
            </a:xfrm>
            <a:prstGeom prst="round2SameRect">
              <a:avLst/>
            </a:prstGeom>
            <a:solidFill>
              <a:srgbClr val="00FFFF"/>
            </a:solidFill>
            <a:ln w="9525" cap="flat" cmpd="sng" algn="ctr">
              <a:noFill/>
              <a:prstDash val="solid"/>
              <a:round/>
              <a:headEnd type="none" w="med" len="med"/>
              <a:tailEnd type="none" w="med" len="med"/>
            </a:ln>
            <a:effectLst>
              <a:glow rad="635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lstStyle/>
            <a:p>
              <a:pPr algn="ctr"/>
              <a:r>
                <a:rPr lang="zh-CN" altLang="en-US" sz="2400" u="none" dirty="0">
                  <a:solidFill>
                    <a:schemeClr val="accent4">
                      <a:lumMod val="10000"/>
                    </a:schemeClr>
                  </a:solidFill>
                  <a:ea typeface="黑体" panose="02010609060101010101" pitchFamily="49" charset="-122"/>
                </a:rPr>
                <a:t>混淆</a:t>
              </a:r>
              <a:r>
                <a:rPr lang="en-US" altLang="zh-CN" sz="2400" u="none" dirty="0">
                  <a:solidFill>
                    <a:schemeClr val="accent4">
                      <a:lumMod val="10000"/>
                    </a:schemeClr>
                  </a:solidFill>
                  <a:ea typeface="黑体" panose="02010609060101010101" pitchFamily="49" charset="-122"/>
                </a:rPr>
                <a:t>(Confusion)</a:t>
              </a:r>
              <a:endParaRPr kumimoji="0" lang="zh-CN" altLang="en-US" sz="2400" b="0" i="0" u="none" strike="noStrike" cap="none" normalizeH="0" baseline="0" dirty="0">
                <a:ln>
                  <a:noFill/>
                </a:ln>
                <a:solidFill>
                  <a:schemeClr val="accent4">
                    <a:lumMod val="10000"/>
                  </a:schemeClr>
                </a:solidFill>
                <a:effectLst>
                  <a:outerShdw blurRad="38100" dist="38100" dir="2700000" algn="tl">
                    <a:srgbClr val="000000">
                      <a:alpha val="43137"/>
                    </a:srgbClr>
                  </a:outerShdw>
                </a:effectLst>
                <a:ea typeface="黑体" panose="02010609060101010101" pitchFamily="49" charset="-122"/>
              </a:endParaRPr>
            </a:p>
          </p:txBody>
        </p:sp>
      </p:grpSp>
      <p:pic>
        <p:nvPicPr>
          <p:cNvPr id="343041" name="Picture 1" descr="E:\课程\图片\揉面团2.jpg"/>
          <p:cNvPicPr>
            <a:picLocks noChangeAspect="1" noChangeArrowheads="1"/>
          </p:cNvPicPr>
          <p:nvPr/>
        </p:nvPicPr>
        <p:blipFill>
          <a:blip r:embed="rId1"/>
          <a:srcRect/>
          <a:stretch>
            <a:fillRect/>
          </a:stretch>
        </p:blipFill>
        <p:spPr bwMode="auto">
          <a:xfrm>
            <a:off x="3732201" y="3209922"/>
            <a:ext cx="1876425" cy="1247775"/>
          </a:xfrm>
          <a:prstGeom prst="rect">
            <a:avLst/>
          </a:prstGeom>
          <a:noFill/>
        </p:spPr>
      </p:pic>
      <p:pic>
        <p:nvPicPr>
          <p:cNvPr id="343043" name="Picture 3" descr="E:\课程\图片\揉面团5.jpg"/>
          <p:cNvPicPr>
            <a:picLocks noChangeAspect="1" noChangeArrowheads="1"/>
          </p:cNvPicPr>
          <p:nvPr/>
        </p:nvPicPr>
        <p:blipFill>
          <a:blip r:embed="rId2"/>
          <a:srcRect l="30227" t="17144" r="4984" b="9968"/>
          <a:stretch>
            <a:fillRect/>
          </a:stretch>
        </p:blipFill>
        <p:spPr bwMode="auto">
          <a:xfrm>
            <a:off x="3732201" y="4524390"/>
            <a:ext cx="1898676" cy="142400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3041"/>
                                        </p:tgtEl>
                                        <p:attrNameLst>
                                          <p:attrName>style.visibility</p:attrName>
                                        </p:attrNameLst>
                                      </p:cBhvr>
                                      <p:to>
                                        <p:strVal val="visible"/>
                                      </p:to>
                                    </p:set>
                                    <p:animEffect transition="in" filter="box(in)">
                                      <p:cBhvr>
                                        <p:cTn id="12" dur="500"/>
                                        <p:tgtEl>
                                          <p:spTgt spid="34304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43043"/>
                                        </p:tgtEl>
                                        <p:attrNameLst>
                                          <p:attrName>style.visibility</p:attrName>
                                        </p:attrNameLst>
                                      </p:cBhvr>
                                      <p:to>
                                        <p:strVal val="visible"/>
                                      </p:to>
                                    </p:set>
                                    <p:animEffect transition="in" filter="blinds(horizontal)">
                                      <p:cBhvr>
                                        <p:cTn id="16" dur="500"/>
                                        <p:tgtEl>
                                          <p:spTgt spid="343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手机屏幕截图"/>
          <p:cNvPicPr>
            <a:picLocks noGrp="1" noChangeAspect="1"/>
          </p:cNvPicPr>
          <p:nvPr>
            <p:ph idx="1"/>
          </p:nvPr>
        </p:nvPicPr>
        <p:blipFill rotWithShape="1">
          <a:blip r:embed="rId1"/>
          <a:srcRect r="3161"/>
          <a:stretch>
            <a:fillRect/>
          </a:stretch>
        </p:blipFill>
        <p:spPr>
          <a:xfrm>
            <a:off x="179070" y="1268730"/>
            <a:ext cx="8568690" cy="473900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574355" y="1160748"/>
            <a:ext cx="7995289" cy="4780782"/>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422066" y="1592796"/>
            <a:ext cx="8299868" cy="324036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idx="1"/>
          </p:nvPr>
        </p:nvSpPr>
        <p:spPr>
          <a:xfrm>
            <a:off x="457200" y="1484784"/>
            <a:ext cx="8229600" cy="4824000"/>
          </a:xfrm>
        </p:spPr>
        <p:txBody>
          <a:bodyPr/>
          <a:lstStyle/>
          <a:p>
            <a:pPr lvl="1">
              <a:lnSpc>
                <a:spcPct val="150000"/>
              </a:lnSpc>
              <a:buClr>
                <a:schemeClr val="bg1">
                  <a:lumMod val="60000"/>
                  <a:lumOff val="40000"/>
                </a:schemeClr>
              </a:buClr>
            </a:pPr>
            <a:r>
              <a:rPr lang="en-US" altLang="zh-CN" dirty="0" err="1">
                <a:solidFill>
                  <a:srgbClr val="FF0000"/>
                </a:solidFill>
              </a:rPr>
              <a:t>Feistel</a:t>
            </a:r>
            <a:r>
              <a:rPr lang="zh-CN" altLang="en-US" dirty="0">
                <a:solidFill>
                  <a:srgbClr val="FF0000"/>
                </a:solidFill>
              </a:rPr>
              <a:t>结构</a:t>
            </a:r>
            <a:r>
              <a:rPr lang="zh-CN" altLang="en-US" dirty="0"/>
              <a:t>：如</a:t>
            </a:r>
            <a:r>
              <a:rPr lang="en-US" altLang="zh-CN" dirty="0">
                <a:solidFill>
                  <a:srgbClr val="FF0000"/>
                </a:solidFill>
              </a:rPr>
              <a:t>DES</a:t>
            </a:r>
            <a:r>
              <a:rPr lang="zh-CN" altLang="en-US" dirty="0"/>
              <a:t>、</a:t>
            </a:r>
            <a:r>
              <a:rPr lang="en-US" altLang="zh-CN" dirty="0"/>
              <a:t>GOST</a:t>
            </a:r>
            <a:r>
              <a:rPr lang="zh-CN" altLang="en-US" dirty="0"/>
              <a:t>、</a:t>
            </a:r>
            <a:r>
              <a:rPr lang="en-US" altLang="zh-CN" dirty="0"/>
              <a:t>RC5</a:t>
            </a:r>
            <a:endParaRPr lang="en-US" altLang="zh-CN" dirty="0"/>
          </a:p>
          <a:p>
            <a:pPr lvl="1">
              <a:lnSpc>
                <a:spcPct val="150000"/>
              </a:lnSpc>
              <a:buClr>
                <a:schemeClr val="bg1">
                  <a:lumMod val="60000"/>
                  <a:lumOff val="40000"/>
                </a:schemeClr>
              </a:buClr>
            </a:pPr>
            <a:r>
              <a:rPr lang="en-US" altLang="zh-CN" dirty="0">
                <a:solidFill>
                  <a:srgbClr val="FF0000"/>
                </a:solidFill>
              </a:rPr>
              <a:t>SP</a:t>
            </a:r>
            <a:r>
              <a:rPr lang="zh-CN" altLang="en-US" dirty="0">
                <a:solidFill>
                  <a:srgbClr val="FF0000"/>
                </a:solidFill>
              </a:rPr>
              <a:t>结构</a:t>
            </a:r>
            <a:r>
              <a:rPr lang="zh-CN" altLang="en-US" dirty="0"/>
              <a:t>：如</a:t>
            </a:r>
            <a:r>
              <a:rPr lang="en-US" altLang="zh-CN" dirty="0"/>
              <a:t>AES</a:t>
            </a:r>
            <a:r>
              <a:rPr lang="zh-CN" altLang="en-US" dirty="0"/>
              <a:t>、</a:t>
            </a:r>
            <a:r>
              <a:rPr lang="en-US" altLang="zh-CN" dirty="0"/>
              <a:t>Serpent</a:t>
            </a:r>
            <a:endParaRPr lang="en-US" altLang="zh-CN" dirty="0"/>
          </a:p>
          <a:p>
            <a:pPr lvl="1">
              <a:lnSpc>
                <a:spcPct val="150000"/>
              </a:lnSpc>
              <a:buClr>
                <a:schemeClr val="bg1">
                  <a:lumMod val="60000"/>
                  <a:lumOff val="40000"/>
                </a:schemeClr>
              </a:buClr>
            </a:pPr>
            <a:r>
              <a:rPr lang="en-US" altLang="zh-CN" dirty="0"/>
              <a:t>Lai-Massey</a:t>
            </a:r>
            <a:r>
              <a:rPr lang="zh-CN" altLang="en-US" dirty="0"/>
              <a:t>结构：如</a:t>
            </a:r>
            <a:r>
              <a:rPr lang="en-US" altLang="zh-CN" dirty="0"/>
              <a:t>IDEA</a:t>
            </a:r>
            <a:endParaRPr lang="zh-CN" altLang="en-US" dirty="0"/>
          </a:p>
          <a:p>
            <a:pPr lvl="1">
              <a:lnSpc>
                <a:spcPct val="150000"/>
              </a:lnSpc>
              <a:buClr>
                <a:schemeClr val="bg1">
                  <a:lumMod val="60000"/>
                  <a:lumOff val="40000"/>
                </a:schemeClr>
              </a:buClr>
            </a:pPr>
            <a:r>
              <a:rPr lang="en-US" altLang="zh-CN" dirty="0"/>
              <a:t>MISTY</a:t>
            </a:r>
            <a:r>
              <a:rPr lang="zh-CN" altLang="en-US" dirty="0"/>
              <a:t>结构：如</a:t>
            </a:r>
            <a:r>
              <a:rPr lang="en-US" altLang="zh-CN" dirty="0"/>
              <a:t>MISTY</a:t>
            </a:r>
            <a:r>
              <a:rPr lang="zh-CN" altLang="en-US" dirty="0"/>
              <a:t>、</a:t>
            </a:r>
            <a:r>
              <a:rPr lang="en-US" altLang="zh-CN" dirty="0"/>
              <a:t>KASUMI</a:t>
            </a:r>
            <a:endParaRPr lang="en-US" altLang="zh-CN" dirty="0"/>
          </a:p>
          <a:p>
            <a:pPr lvl="1">
              <a:lnSpc>
                <a:spcPct val="150000"/>
              </a:lnSpc>
              <a:buClr>
                <a:schemeClr val="bg1">
                  <a:lumMod val="60000"/>
                  <a:lumOff val="40000"/>
                </a:schemeClr>
              </a:buClr>
            </a:pPr>
            <a:r>
              <a:rPr lang="zh-CN" altLang="en-US" dirty="0">
                <a:solidFill>
                  <a:srgbClr val="FF0000"/>
                </a:solidFill>
              </a:rPr>
              <a:t>扩展</a:t>
            </a:r>
            <a:r>
              <a:rPr lang="en-US" altLang="zh-CN" dirty="0">
                <a:solidFill>
                  <a:srgbClr val="FF0000"/>
                </a:solidFill>
              </a:rPr>
              <a:t>Feistel</a:t>
            </a:r>
            <a:r>
              <a:rPr lang="zh-CN" altLang="en-US" dirty="0">
                <a:solidFill>
                  <a:srgbClr val="FF0000"/>
                </a:solidFill>
              </a:rPr>
              <a:t>结构</a:t>
            </a:r>
            <a:r>
              <a:rPr lang="zh-CN" altLang="en-US" dirty="0"/>
              <a:t>：如</a:t>
            </a:r>
            <a:r>
              <a:rPr lang="en-US" altLang="zh-CN" dirty="0">
                <a:solidFill>
                  <a:srgbClr val="FF0000"/>
                </a:solidFill>
              </a:rPr>
              <a:t>SM4</a:t>
            </a:r>
            <a:r>
              <a:rPr lang="zh-CN" altLang="en-US" dirty="0"/>
              <a:t>、</a:t>
            </a:r>
            <a:r>
              <a:rPr lang="en-US" altLang="zh-CN" dirty="0"/>
              <a:t>MARS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Effect transition="in" filter="fade">
                                      <p:cBhvr>
                                        <p:cTn id="7" dur="500"/>
                                        <p:tgtEl>
                                          <p:spTgt spid="2048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803">
                                            <p:txEl>
                                              <p:pRg st="1" end="1"/>
                                            </p:txEl>
                                          </p:spTgt>
                                        </p:tgtEl>
                                        <p:attrNameLst>
                                          <p:attrName>style.visibility</p:attrName>
                                        </p:attrNameLst>
                                      </p:cBhvr>
                                      <p:to>
                                        <p:strVal val="visible"/>
                                      </p:to>
                                    </p:set>
                                    <p:animEffect transition="in" filter="fade">
                                      <p:cBhvr>
                                        <p:cTn id="10" dur="500"/>
                                        <p:tgtEl>
                                          <p:spTgt spid="20480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4803">
                                            <p:txEl>
                                              <p:pRg st="2" end="2"/>
                                            </p:txEl>
                                          </p:spTgt>
                                        </p:tgtEl>
                                        <p:attrNameLst>
                                          <p:attrName>style.visibility</p:attrName>
                                        </p:attrNameLst>
                                      </p:cBhvr>
                                      <p:to>
                                        <p:strVal val="visible"/>
                                      </p:to>
                                    </p:set>
                                    <p:animEffect transition="in" filter="fade">
                                      <p:cBhvr>
                                        <p:cTn id="13" dur="500"/>
                                        <p:tgtEl>
                                          <p:spTgt spid="20480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4803">
                                            <p:txEl>
                                              <p:pRg st="3" end="3"/>
                                            </p:txEl>
                                          </p:spTgt>
                                        </p:tgtEl>
                                        <p:attrNameLst>
                                          <p:attrName>style.visibility</p:attrName>
                                        </p:attrNameLst>
                                      </p:cBhvr>
                                      <p:to>
                                        <p:strVal val="visible"/>
                                      </p:to>
                                    </p:set>
                                    <p:animEffect transition="in" filter="fade">
                                      <p:cBhvr>
                                        <p:cTn id="16" dur="500"/>
                                        <p:tgtEl>
                                          <p:spTgt spid="20480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4803">
                                            <p:txEl>
                                              <p:pRg st="4" end="4"/>
                                            </p:txEl>
                                          </p:spTgt>
                                        </p:tgtEl>
                                        <p:attrNameLst>
                                          <p:attrName>style.visibility</p:attrName>
                                        </p:attrNameLst>
                                      </p:cBhvr>
                                      <p:to>
                                        <p:strVal val="visible"/>
                                      </p:to>
                                    </p:set>
                                    <p:animEffect transition="in" filter="fade">
                                      <p:cBhvr>
                                        <p:cTn id="19" dur="500"/>
                                        <p:tgtEl>
                                          <p:spTgt spid="20480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4803">
                                            <p:txEl>
                                              <p:pRg st="2" end="2"/>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04803">
                                            <p:txEl>
                                              <p:pRg st="3" end="3"/>
                                            </p:txEl>
                                          </p:spTgt>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0480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1. </a:t>
            </a:r>
            <a:r>
              <a:rPr lang="en-US" altLang="zh-CN" sz="3200" dirty="0" err="1">
                <a:solidFill>
                  <a:srgbClr val="FF0000"/>
                </a:solidFill>
              </a:rPr>
              <a:t>Feistel</a:t>
            </a:r>
            <a:r>
              <a:rPr lang="zh-CN" altLang="en-US" sz="3200" dirty="0">
                <a:solidFill>
                  <a:srgbClr val="FF0000"/>
                </a:solidFill>
              </a:rPr>
              <a:t>结构</a:t>
            </a:r>
            <a:endParaRPr lang="zh-CN" altLang="en-US" sz="3200" dirty="0">
              <a:solidFill>
                <a:srgbClr val="FF0000"/>
              </a:solidFill>
            </a:endParaRPr>
          </a:p>
          <a:p>
            <a:pPr lvl="1">
              <a:buClr>
                <a:schemeClr val="bg1">
                  <a:lumMod val="60000"/>
                  <a:lumOff val="40000"/>
                </a:schemeClr>
              </a:buClr>
              <a:buFont typeface="Wingdings" panose="05000000000000000000" pitchFamily="2" charset="2"/>
              <a:buChar char="Ø"/>
            </a:pPr>
            <a:r>
              <a:rPr lang="en-US" altLang="zh-CN" dirty="0"/>
              <a:t>20</a:t>
            </a:r>
            <a:r>
              <a:rPr lang="zh-CN" altLang="en-US" dirty="0"/>
              <a:t>世纪</a:t>
            </a:r>
            <a:r>
              <a:rPr lang="en-US" altLang="zh-CN" dirty="0"/>
              <a:t>60</a:t>
            </a:r>
            <a:r>
              <a:rPr lang="zh-CN" altLang="en-US" dirty="0"/>
              <a:t>年代末，</a:t>
            </a:r>
            <a:r>
              <a:rPr lang="en-US" altLang="zh-CN" dirty="0"/>
              <a:t>IBM</a:t>
            </a:r>
            <a:r>
              <a:rPr lang="zh-CN" altLang="en-US" dirty="0"/>
              <a:t>的一位德国物理学家兼密码学家</a:t>
            </a:r>
            <a:r>
              <a:rPr lang="en-US" altLang="zh-CN" dirty="0"/>
              <a:t>Horst </a:t>
            </a:r>
            <a:r>
              <a:rPr lang="en-US" altLang="zh-CN" dirty="0" err="1"/>
              <a:t>Feistel</a:t>
            </a:r>
            <a:r>
              <a:rPr lang="zh-CN" altLang="en-US" dirty="0"/>
              <a:t>设计</a:t>
            </a:r>
            <a:endParaRPr lang="en-US" altLang="zh-CN" dirty="0"/>
          </a:p>
          <a:p>
            <a:pPr lvl="1">
              <a:buClr>
                <a:schemeClr val="bg1">
                  <a:lumMod val="60000"/>
                  <a:lumOff val="40000"/>
                </a:schemeClr>
              </a:buClr>
              <a:buFont typeface="Wingdings" panose="05000000000000000000" pitchFamily="2" charset="2"/>
              <a:buChar char="Ø"/>
            </a:pPr>
            <a:r>
              <a:rPr lang="zh-CN" altLang="en-US" dirty="0"/>
              <a:t>基本思想：依次使用两个或两个以上的基本密码，所得密码强度将强于单个密码的强度：交替采用</a:t>
            </a:r>
            <a:r>
              <a:rPr lang="zh-CN" altLang="en-US" dirty="0">
                <a:solidFill>
                  <a:srgbClr val="FF0000"/>
                </a:solidFill>
              </a:rPr>
              <a:t>替代</a:t>
            </a:r>
            <a:r>
              <a:rPr lang="zh-CN" altLang="en-US" dirty="0"/>
              <a:t>与</a:t>
            </a:r>
            <a:r>
              <a:rPr lang="zh-CN" altLang="en-US" dirty="0">
                <a:solidFill>
                  <a:srgbClr val="FF0000"/>
                </a:solidFill>
              </a:rPr>
              <a:t>置换</a:t>
            </a:r>
            <a:r>
              <a:rPr lang="zh-CN" altLang="en-US" dirty="0"/>
              <a:t>实现</a:t>
            </a:r>
            <a:r>
              <a:rPr lang="zh-CN" altLang="en-US" dirty="0">
                <a:solidFill>
                  <a:srgbClr val="FF0000"/>
                </a:solidFill>
              </a:rPr>
              <a:t>混淆</a:t>
            </a:r>
            <a:r>
              <a:rPr lang="zh-CN" altLang="en-US" dirty="0"/>
              <a:t>与</a:t>
            </a:r>
            <a:r>
              <a:rPr lang="zh-CN" altLang="en-US" dirty="0">
                <a:solidFill>
                  <a:srgbClr val="FF0000"/>
                </a:solidFill>
              </a:rPr>
              <a:t>扩散</a:t>
            </a:r>
            <a:r>
              <a:rPr lang="zh-CN" altLang="en-US"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03">
                                            <p:txEl>
                                              <p:pRg st="1" end="1"/>
                                            </p:txEl>
                                          </p:spTgt>
                                        </p:tgtEl>
                                        <p:attrNameLst>
                                          <p:attrName>style.visibility</p:attrName>
                                        </p:attrNameLst>
                                      </p:cBhvr>
                                      <p:to>
                                        <p:strVal val="visible"/>
                                      </p:to>
                                    </p:set>
                                    <p:animEffect transition="in" filter="wipe(down)">
                                      <p:cBhvr>
                                        <p:cTn id="7" dur="500"/>
                                        <p:tgtEl>
                                          <p:spTgt spid="2048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4803">
                                            <p:txEl>
                                              <p:pRg st="2" end="2"/>
                                            </p:txEl>
                                          </p:spTgt>
                                        </p:tgtEl>
                                        <p:attrNameLst>
                                          <p:attrName>style.visibility</p:attrName>
                                        </p:attrNameLst>
                                      </p:cBhvr>
                                      <p:to>
                                        <p:strVal val="visible"/>
                                      </p:to>
                                    </p:set>
                                    <p:animEffect transition="in" filter="wipe(down)">
                                      <p:cBhvr>
                                        <p:cTn id="12" dur="500"/>
                                        <p:tgtEl>
                                          <p:spTgt spid="204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1. </a:t>
            </a:r>
            <a:r>
              <a:rPr lang="en-US" altLang="zh-CN" sz="3200" dirty="0" err="1">
                <a:solidFill>
                  <a:srgbClr val="FF0000"/>
                </a:solidFill>
              </a:rPr>
              <a:t>Feistel</a:t>
            </a:r>
            <a:r>
              <a:rPr lang="zh-CN" altLang="en-US" sz="3200" dirty="0">
                <a:solidFill>
                  <a:srgbClr val="FF0000"/>
                </a:solidFill>
              </a:rPr>
              <a:t>结构</a:t>
            </a:r>
            <a:r>
              <a:rPr lang="en-US" altLang="zh-CN" sz="3200" dirty="0">
                <a:solidFill>
                  <a:srgbClr val="FF0000"/>
                </a:solidFill>
              </a:rPr>
              <a:t>—</a:t>
            </a:r>
            <a:r>
              <a:rPr lang="zh-CN" altLang="en-US" sz="3200" dirty="0">
                <a:solidFill>
                  <a:srgbClr val="FF0000"/>
                </a:solidFill>
              </a:rPr>
              <a:t>加密</a:t>
            </a:r>
            <a:endParaRPr lang="zh-CN" altLang="en-US" sz="3200" dirty="0">
              <a:solidFill>
                <a:srgbClr val="FF0000"/>
              </a:solidFill>
            </a:endParaRPr>
          </a:p>
          <a:p>
            <a:pPr marL="457200" lvl="1" indent="0">
              <a:buNone/>
            </a:pPr>
            <a:endParaRPr lang="zh-CN" altLang="en-US" dirty="0">
              <a:solidFill>
                <a:schemeClr val="bg1">
                  <a:lumMod val="60000"/>
                  <a:lumOff val="40000"/>
                </a:schemeClr>
              </a:solidFill>
            </a:endParaRPr>
          </a:p>
        </p:txBody>
      </p:sp>
      <p:pic>
        <p:nvPicPr>
          <p:cNvPr id="64516" name="Picture 6" descr="Feistel结构"/>
          <p:cNvPicPr>
            <a:picLocks noChangeAspect="1" noChangeArrowheads="1"/>
          </p:cNvPicPr>
          <p:nvPr/>
        </p:nvPicPr>
        <p:blipFill>
          <a:blip r:embed="rId1"/>
          <a:srcRect l="-4550" r="-2208"/>
          <a:stretch>
            <a:fillRect/>
          </a:stretch>
        </p:blipFill>
        <p:spPr bwMode="auto">
          <a:xfrm>
            <a:off x="4283902" y="-201073"/>
            <a:ext cx="4535486" cy="6861222"/>
          </a:xfrm>
          <a:prstGeom prst="rect">
            <a:avLst/>
          </a:prstGeom>
          <a:solidFill>
            <a:schemeClr val="tx1"/>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4516"/>
                                        </p:tgtEl>
                                        <p:attrNameLst>
                                          <p:attrName>style.visibility</p:attrName>
                                        </p:attrNameLst>
                                      </p:cBhvr>
                                      <p:to>
                                        <p:strVal val="visible"/>
                                      </p:to>
                                    </p:set>
                                    <p:anim calcmode="lin" valueType="num">
                                      <p:cBhvr additive="base">
                                        <p:cTn id="7" dur="2000" fill="hold"/>
                                        <p:tgtEl>
                                          <p:spTgt spid="64516"/>
                                        </p:tgtEl>
                                        <p:attrNameLst>
                                          <p:attrName>ppt_x</p:attrName>
                                        </p:attrNameLst>
                                      </p:cBhvr>
                                      <p:tavLst>
                                        <p:tav tm="0">
                                          <p:val>
                                            <p:strVal val="1+#ppt_w/2"/>
                                          </p:val>
                                        </p:tav>
                                        <p:tav tm="100000">
                                          <p:val>
                                            <p:strVal val="#ppt_x"/>
                                          </p:val>
                                        </p:tav>
                                      </p:tavLst>
                                    </p:anim>
                                    <p:anim calcmode="lin" valueType="num">
                                      <p:cBhvr additive="base">
                                        <p:cTn id="8" dur="2000" fill="hold"/>
                                        <p:tgtEl>
                                          <p:spTgt spid="64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719572" y="1304764"/>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1. </a:t>
            </a:r>
            <a:r>
              <a:rPr lang="en-US" altLang="zh-CN" sz="3200" dirty="0" err="1">
                <a:solidFill>
                  <a:srgbClr val="FF0000"/>
                </a:solidFill>
              </a:rPr>
              <a:t>Feistel</a:t>
            </a:r>
            <a:r>
              <a:rPr lang="zh-CN" altLang="en-US" sz="3200" dirty="0">
                <a:solidFill>
                  <a:srgbClr val="FF0000"/>
                </a:solidFill>
              </a:rPr>
              <a:t>结构</a:t>
            </a:r>
            <a:r>
              <a:rPr lang="en-US" altLang="zh-CN" sz="3200" dirty="0">
                <a:solidFill>
                  <a:srgbClr val="FF0000"/>
                </a:solidFill>
              </a:rPr>
              <a:t>—</a:t>
            </a:r>
            <a:r>
              <a:rPr lang="zh-CN" altLang="en-US" sz="3200" dirty="0">
                <a:solidFill>
                  <a:srgbClr val="FF0000"/>
                </a:solidFill>
              </a:rPr>
              <a:t>加密</a:t>
            </a:r>
            <a:endParaRPr lang="zh-CN" altLang="en-US" sz="3200" dirty="0">
              <a:solidFill>
                <a:srgbClr val="FF0000"/>
              </a:solidFill>
            </a:endParaRPr>
          </a:p>
          <a:p>
            <a:pPr lvl="2">
              <a:buFont typeface="Wingdings" panose="05000000000000000000" pitchFamily="2" charset="2"/>
              <a:buChar char="l"/>
            </a:pPr>
            <a:r>
              <a:rPr lang="zh-CN" altLang="en-US" dirty="0"/>
              <a:t>轮函数</a:t>
            </a:r>
            <a:r>
              <a:rPr lang="en-US" altLang="zh-CN" i="1" dirty="0"/>
              <a:t>g</a:t>
            </a:r>
            <a:r>
              <a:rPr lang="en-US" altLang="zh-CN" dirty="0"/>
              <a:t>(L</a:t>
            </a:r>
            <a:r>
              <a:rPr lang="en-US" altLang="zh-CN" i="1" baseline="-25000" dirty="0"/>
              <a:t>i</a:t>
            </a:r>
            <a:r>
              <a:rPr lang="en-US" altLang="zh-CN" baseline="-25000" dirty="0"/>
              <a:t>-1</a:t>
            </a:r>
            <a:r>
              <a:rPr lang="en-US" altLang="zh-CN" dirty="0"/>
              <a:t>, R</a:t>
            </a:r>
            <a:r>
              <a:rPr lang="en-US" altLang="zh-CN" i="1" baseline="-25000" dirty="0"/>
              <a:t>i</a:t>
            </a:r>
            <a:r>
              <a:rPr lang="en-US" altLang="zh-CN" baseline="-25000" dirty="0"/>
              <a:t>-1</a:t>
            </a:r>
            <a:r>
              <a:rPr lang="en-US" altLang="zh-CN" dirty="0"/>
              <a:t>, </a:t>
            </a:r>
            <a:r>
              <a:rPr lang="en-US" altLang="zh-CN" dirty="0" err="1"/>
              <a:t>K</a:t>
            </a:r>
            <a:r>
              <a:rPr lang="en-US" altLang="zh-CN" i="1" baseline="-25000" dirty="0" err="1"/>
              <a:t>i</a:t>
            </a:r>
            <a:r>
              <a:rPr lang="en-US" altLang="zh-CN" dirty="0"/>
              <a:t>)=(L</a:t>
            </a:r>
            <a:r>
              <a:rPr lang="en-US" altLang="zh-CN" i="1" baseline="-25000" dirty="0"/>
              <a:t>i</a:t>
            </a:r>
            <a:r>
              <a:rPr lang="en-US" altLang="zh-CN" dirty="0"/>
              <a:t>, </a:t>
            </a:r>
            <a:r>
              <a:rPr lang="en-US" altLang="zh-CN" dirty="0" err="1"/>
              <a:t>R</a:t>
            </a:r>
            <a:r>
              <a:rPr lang="en-US" altLang="zh-CN" i="1" baseline="-25000" dirty="0" err="1"/>
              <a:t>i</a:t>
            </a:r>
            <a:r>
              <a:rPr lang="en-US" altLang="zh-CN" dirty="0"/>
              <a:t>)</a:t>
            </a:r>
            <a:endParaRPr lang="en-US" altLang="zh-CN" dirty="0"/>
          </a:p>
          <a:p>
            <a:pPr lvl="2">
              <a:buFont typeface="Wingdings" panose="05000000000000000000" pitchFamily="2" charset="2"/>
              <a:buChar char="Ø"/>
            </a:pPr>
            <a:r>
              <a:rPr lang="zh-CN" altLang="en-US" dirty="0"/>
              <a:t>输入</a:t>
            </a:r>
            <a:r>
              <a:rPr lang="en-US" altLang="zh-CN" dirty="0"/>
              <a:t>L</a:t>
            </a:r>
            <a:r>
              <a:rPr lang="en-US" altLang="zh-CN" i="1" baseline="-25000" dirty="0"/>
              <a:t>i</a:t>
            </a:r>
            <a:r>
              <a:rPr lang="en-US" altLang="zh-CN" baseline="-25000" dirty="0"/>
              <a:t>-1</a:t>
            </a:r>
            <a:r>
              <a:rPr lang="en-US" altLang="zh-CN" dirty="0"/>
              <a:t>, R</a:t>
            </a:r>
            <a:r>
              <a:rPr lang="en-US" altLang="zh-CN" i="1" baseline="-25000" dirty="0"/>
              <a:t>i</a:t>
            </a:r>
            <a:r>
              <a:rPr lang="en-US" altLang="zh-CN" baseline="-25000" dirty="0"/>
              <a:t>-1</a:t>
            </a:r>
            <a:r>
              <a:rPr lang="en-US" altLang="zh-CN" dirty="0"/>
              <a:t>, </a:t>
            </a:r>
            <a:r>
              <a:rPr lang="en-US" altLang="zh-CN" dirty="0" err="1"/>
              <a:t>K</a:t>
            </a:r>
            <a:r>
              <a:rPr lang="en-US" altLang="zh-CN" i="1" baseline="-25000" dirty="0" err="1"/>
              <a:t>i</a:t>
            </a:r>
            <a:endParaRPr lang="en-US" altLang="zh-CN" i="1" baseline="-25000" dirty="0"/>
          </a:p>
          <a:p>
            <a:pPr lvl="2">
              <a:buFont typeface="Wingdings" panose="05000000000000000000" pitchFamily="2" charset="2"/>
              <a:buChar char="Ø"/>
            </a:pPr>
            <a:r>
              <a:rPr lang="zh-CN" altLang="en-US" dirty="0"/>
              <a:t>输出</a:t>
            </a:r>
            <a:r>
              <a:rPr lang="en-US" altLang="zh-CN" dirty="0"/>
              <a:t>L</a:t>
            </a:r>
            <a:r>
              <a:rPr lang="en-US" altLang="zh-CN" i="1" baseline="-25000" dirty="0"/>
              <a:t>i</a:t>
            </a:r>
            <a:r>
              <a:rPr lang="en-US" altLang="zh-CN" dirty="0"/>
              <a:t>, </a:t>
            </a:r>
            <a:r>
              <a:rPr lang="en-US" altLang="zh-CN" dirty="0" err="1"/>
              <a:t>R</a:t>
            </a:r>
            <a:r>
              <a:rPr lang="en-US" altLang="zh-CN" i="1" baseline="-25000" dirty="0" err="1"/>
              <a:t>i</a:t>
            </a:r>
            <a:endParaRPr lang="en-US" altLang="zh-CN" i="1" baseline="-25000" dirty="0"/>
          </a:p>
          <a:p>
            <a:pPr lvl="2">
              <a:buNone/>
            </a:pPr>
            <a:r>
              <a:rPr lang="en-US" altLang="zh-CN" dirty="0">
                <a:solidFill>
                  <a:srgbClr val="FF0000"/>
                </a:solidFill>
              </a:rPr>
              <a:t>L</a:t>
            </a:r>
            <a:r>
              <a:rPr lang="en-US" altLang="zh-CN" i="1" baseline="-25000" dirty="0">
                <a:solidFill>
                  <a:srgbClr val="FF0000"/>
                </a:solidFill>
              </a:rPr>
              <a:t>i</a:t>
            </a:r>
            <a:r>
              <a:rPr lang="en-US" altLang="zh-CN" dirty="0">
                <a:solidFill>
                  <a:srgbClr val="FF0000"/>
                </a:solidFill>
              </a:rPr>
              <a:t>=R</a:t>
            </a:r>
            <a:r>
              <a:rPr lang="en-US" altLang="zh-CN" i="1" baseline="-25000" dirty="0">
                <a:solidFill>
                  <a:srgbClr val="FF0000"/>
                </a:solidFill>
              </a:rPr>
              <a:t>i</a:t>
            </a:r>
            <a:r>
              <a:rPr lang="en-US" altLang="zh-CN" baseline="-25000" dirty="0">
                <a:solidFill>
                  <a:srgbClr val="FF0000"/>
                </a:solidFill>
              </a:rPr>
              <a:t>-1</a:t>
            </a:r>
            <a:endParaRPr lang="zh-CN" altLang="en-US" dirty="0">
              <a:solidFill>
                <a:srgbClr val="FF0000"/>
              </a:solidFill>
            </a:endParaRPr>
          </a:p>
          <a:p>
            <a:pPr lvl="2">
              <a:buNone/>
            </a:pPr>
            <a:r>
              <a:rPr lang="en-US" altLang="zh-CN" dirty="0" err="1">
                <a:solidFill>
                  <a:srgbClr val="FF0000"/>
                </a:solidFill>
              </a:rPr>
              <a:t>R</a:t>
            </a:r>
            <a:r>
              <a:rPr lang="en-US" altLang="zh-CN" i="1" baseline="-25000" dirty="0" err="1">
                <a:solidFill>
                  <a:srgbClr val="FF0000"/>
                </a:solidFill>
              </a:rPr>
              <a:t>i</a:t>
            </a:r>
            <a:r>
              <a:rPr lang="en-US" altLang="zh-CN" dirty="0">
                <a:solidFill>
                  <a:srgbClr val="FF0000"/>
                </a:solidFill>
              </a:rPr>
              <a:t>=L</a:t>
            </a:r>
            <a:r>
              <a:rPr lang="en-US" altLang="zh-CN" i="1" baseline="-25000" dirty="0">
                <a:solidFill>
                  <a:srgbClr val="FF0000"/>
                </a:solidFill>
              </a:rPr>
              <a:t>i</a:t>
            </a:r>
            <a:r>
              <a:rPr lang="en-US" altLang="zh-CN" baseline="-25000" dirty="0">
                <a:solidFill>
                  <a:srgbClr val="FF0000"/>
                </a:solidFill>
              </a:rPr>
              <a:t>-1</a:t>
            </a:r>
            <a:r>
              <a:rPr lang="en-US" altLang="zh-CN" dirty="0">
                <a:solidFill>
                  <a:srgbClr val="FF0000"/>
                </a:solidFill>
              </a:rPr>
              <a:t>⊕</a:t>
            </a:r>
            <a:r>
              <a:rPr lang="en-US" altLang="zh-CN" dirty="0">
                <a:solidFill>
                  <a:schemeClr val="accent2">
                    <a:lumMod val="75000"/>
                  </a:schemeClr>
                </a:solidFill>
              </a:rPr>
              <a:t>F</a:t>
            </a:r>
            <a:r>
              <a:rPr lang="en-US" altLang="zh-CN" dirty="0">
                <a:solidFill>
                  <a:srgbClr val="FF0000"/>
                </a:solidFill>
              </a:rPr>
              <a:t>(R</a:t>
            </a:r>
            <a:r>
              <a:rPr lang="en-US" altLang="zh-CN" i="1" baseline="-25000" dirty="0">
                <a:solidFill>
                  <a:srgbClr val="FF0000"/>
                </a:solidFill>
              </a:rPr>
              <a:t>i</a:t>
            </a:r>
            <a:r>
              <a:rPr lang="en-US" altLang="zh-CN" baseline="-25000" dirty="0">
                <a:solidFill>
                  <a:srgbClr val="FF0000"/>
                </a:solidFill>
              </a:rPr>
              <a:t>-1</a:t>
            </a:r>
            <a:r>
              <a:rPr lang="en-US" altLang="zh-CN" dirty="0">
                <a:solidFill>
                  <a:srgbClr val="FF0000"/>
                </a:solidFill>
              </a:rPr>
              <a:t>, </a:t>
            </a:r>
            <a:r>
              <a:rPr lang="en-US" altLang="zh-CN" dirty="0" err="1">
                <a:solidFill>
                  <a:srgbClr val="FF0000"/>
                </a:solidFill>
              </a:rPr>
              <a:t>K</a:t>
            </a:r>
            <a:r>
              <a:rPr lang="en-US" altLang="zh-CN" i="1" baseline="-25000" dirty="0" err="1">
                <a:solidFill>
                  <a:srgbClr val="FF0000"/>
                </a:solidFill>
              </a:rPr>
              <a:t>i</a:t>
            </a:r>
            <a:r>
              <a:rPr lang="en-US" altLang="zh-CN" dirty="0">
                <a:solidFill>
                  <a:srgbClr val="FF0000"/>
                </a:solidFill>
              </a:rPr>
              <a:t>)</a:t>
            </a:r>
            <a:endParaRPr lang="en-US" altLang="zh-CN" dirty="0">
              <a:solidFill>
                <a:srgbClr val="FF0000"/>
              </a:solidFill>
            </a:endParaRPr>
          </a:p>
        </p:txBody>
      </p:sp>
      <p:graphicFrame>
        <p:nvGraphicFramePr>
          <p:cNvPr id="3074" name="Object 10"/>
          <p:cNvGraphicFramePr>
            <a:graphicFrameLocks noChangeAspect="1"/>
          </p:cNvGraphicFramePr>
          <p:nvPr/>
        </p:nvGraphicFramePr>
        <p:xfrm>
          <a:off x="4199001" y="3246435"/>
          <a:ext cx="4973637" cy="2151062"/>
        </p:xfrm>
        <a:graphic>
          <a:graphicData uri="http://schemas.openxmlformats.org/presentationml/2006/ole">
            <mc:AlternateContent xmlns:mc="http://schemas.openxmlformats.org/markup-compatibility/2006">
              <mc:Choice xmlns:v="urn:schemas-microsoft-com:vml" Requires="v">
                <p:oleObj spid="_x0000_s1027" name="Visio" r:id="rId1" imgW="5930900" imgH="2565400" progId="Visio.Drawing.11">
                  <p:embed/>
                </p:oleObj>
              </mc:Choice>
              <mc:Fallback>
                <p:oleObj name="Visio" r:id="rId1" imgW="5930900" imgH="2565400"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001" y="3246435"/>
                        <a:ext cx="4973637" cy="215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p:cNvSpPr/>
          <p:nvPr/>
        </p:nvSpPr>
        <p:spPr bwMode="auto">
          <a:xfrm>
            <a:off x="6580215" y="4013208"/>
            <a:ext cx="803286" cy="54769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i="0" u="none" strike="noStrike" cap="none" normalizeH="0" baseline="0" dirty="0">
                <a:ln>
                  <a:noFill/>
                </a:ln>
                <a:solidFill>
                  <a:schemeClr val="tx1"/>
                </a:solidFill>
                <a:ea typeface="宋体" panose="02010600030101010101" pitchFamily="2" charset="-122"/>
              </a:rPr>
              <a:t>F</a:t>
            </a:r>
            <a:endParaRPr kumimoji="0" lang="zh-CN" altLang="en-US" i="0" u="none" strike="noStrike" cap="none" normalizeH="0" baseline="0" dirty="0">
              <a:ln>
                <a:noFill/>
              </a:ln>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05827">
                                            <p:txEl>
                                              <p:pRg st="1" end="1"/>
                                            </p:txEl>
                                          </p:spTgt>
                                        </p:tgtEl>
                                        <p:attrNameLst>
                                          <p:attrName>style.visibility</p:attrName>
                                        </p:attrNameLst>
                                      </p:cBhvr>
                                      <p:to>
                                        <p:strVal val="visible"/>
                                      </p:to>
                                    </p:set>
                                    <p:anim calcmode="lin" valueType="num">
                                      <p:cBhvr>
                                        <p:cTn id="12" dur="1000" fill="hold"/>
                                        <p:tgtEl>
                                          <p:spTgt spid="20582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0582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0582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05827">
                                            <p:txEl>
                                              <p:pRg st="2" end="2"/>
                                            </p:txEl>
                                          </p:spTgt>
                                        </p:tgtEl>
                                        <p:attrNameLst>
                                          <p:attrName>style.visibility</p:attrName>
                                        </p:attrNameLst>
                                      </p:cBhvr>
                                      <p:to>
                                        <p:strVal val="visible"/>
                                      </p:to>
                                    </p:set>
                                    <p:anim calcmode="lin" valueType="num">
                                      <p:cBhvr>
                                        <p:cTn id="19" dur="1000" fill="hold"/>
                                        <p:tgtEl>
                                          <p:spTgt spid="205827">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05827">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0582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205827">
                                            <p:txEl>
                                              <p:pRg st="3" end="3"/>
                                            </p:txEl>
                                          </p:spTgt>
                                        </p:tgtEl>
                                        <p:attrNameLst>
                                          <p:attrName>style.visibility</p:attrName>
                                        </p:attrNameLst>
                                      </p:cBhvr>
                                      <p:to>
                                        <p:strVal val="visible"/>
                                      </p:to>
                                    </p:set>
                                    <p:anim calcmode="lin" valueType="num">
                                      <p:cBhvr>
                                        <p:cTn id="26" dur="1000" fill="hold"/>
                                        <p:tgtEl>
                                          <p:spTgt spid="205827">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205827">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20582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5827">
                                            <p:txEl>
                                              <p:pRg st="4" end="4"/>
                                            </p:txEl>
                                          </p:spTgt>
                                        </p:tgtEl>
                                        <p:attrNameLst>
                                          <p:attrName>style.visibility</p:attrName>
                                        </p:attrNameLst>
                                      </p:cBhvr>
                                      <p:to>
                                        <p:strVal val="visible"/>
                                      </p:to>
                                    </p:set>
                                    <p:anim calcmode="lin" valueType="num">
                                      <p:cBhvr additive="base">
                                        <p:cTn id="33" dur="500" fill="hold"/>
                                        <p:tgtEl>
                                          <p:spTgt spid="205827">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5827">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5827">
                                            <p:txEl>
                                              <p:pRg st="5" end="5"/>
                                            </p:txEl>
                                          </p:spTgt>
                                        </p:tgtEl>
                                        <p:attrNameLst>
                                          <p:attrName>style.visibility</p:attrName>
                                        </p:attrNameLst>
                                      </p:cBhvr>
                                      <p:to>
                                        <p:strVal val="visible"/>
                                      </p:to>
                                    </p:set>
                                    <p:anim calcmode="lin" valueType="num">
                                      <p:cBhvr additive="base">
                                        <p:cTn id="37" dur="500" fill="hold"/>
                                        <p:tgtEl>
                                          <p:spTgt spid="2058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58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6" presetClass="emph" presetSubtype="0" fill="hold" grpId="0" nodeType="withEffect">
                                  <p:stCondLst>
                                    <p:cond delay="0"/>
                                  </p:stCondLst>
                                  <p:childTnLst>
                                    <p:animScale>
                                      <p:cBhvr>
                                        <p:cTn id="44"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1. </a:t>
            </a:r>
            <a:r>
              <a:rPr lang="en-US" altLang="zh-CN" sz="3200" dirty="0" err="1">
                <a:solidFill>
                  <a:srgbClr val="FF0000"/>
                </a:solidFill>
              </a:rPr>
              <a:t>Feistel</a:t>
            </a:r>
            <a:r>
              <a:rPr lang="zh-CN" altLang="en-US" sz="3200" dirty="0">
                <a:solidFill>
                  <a:srgbClr val="FF0000"/>
                </a:solidFill>
              </a:rPr>
              <a:t>结构</a:t>
            </a:r>
            <a:r>
              <a:rPr lang="en-US" altLang="zh-CN" sz="3200" dirty="0">
                <a:solidFill>
                  <a:srgbClr val="FF0000"/>
                </a:solidFill>
              </a:rPr>
              <a:t>—</a:t>
            </a:r>
            <a:r>
              <a:rPr lang="zh-CN" altLang="en-US" sz="3200" dirty="0">
                <a:solidFill>
                  <a:srgbClr val="FF0000"/>
                </a:solidFill>
              </a:rPr>
              <a:t>加密</a:t>
            </a:r>
            <a:endParaRPr lang="zh-CN" altLang="en-US" sz="3200" dirty="0">
              <a:solidFill>
                <a:srgbClr val="FF0000"/>
              </a:solidFill>
            </a:endParaRPr>
          </a:p>
          <a:p>
            <a:pPr lvl="2">
              <a:buFont typeface="Wingdings" panose="05000000000000000000" pitchFamily="2" charset="2"/>
              <a:buChar char="Ø"/>
            </a:pPr>
            <a:r>
              <a:rPr lang="zh-CN" altLang="en-US" dirty="0"/>
              <a:t>替代：</a:t>
            </a:r>
            <a:endParaRPr lang="en-US" altLang="zh-CN" dirty="0"/>
          </a:p>
          <a:p>
            <a:pPr lvl="2">
              <a:buFont typeface="Wingdings" panose="05000000000000000000" pitchFamily="2" charset="2"/>
              <a:buChar char="Ø"/>
            </a:pPr>
            <a:r>
              <a:rPr lang="zh-CN" altLang="en-US" dirty="0"/>
              <a:t>置换：</a:t>
            </a:r>
            <a:endParaRPr lang="zh-CN" altLang="en-US" dirty="0"/>
          </a:p>
        </p:txBody>
      </p:sp>
      <p:graphicFrame>
        <p:nvGraphicFramePr>
          <p:cNvPr id="3074" name="Object 10"/>
          <p:cNvGraphicFramePr>
            <a:graphicFrameLocks noChangeAspect="1"/>
          </p:cNvGraphicFramePr>
          <p:nvPr/>
        </p:nvGraphicFramePr>
        <p:xfrm>
          <a:off x="2519403" y="3765076"/>
          <a:ext cx="4973637" cy="2151063"/>
        </p:xfrm>
        <a:graphic>
          <a:graphicData uri="http://schemas.openxmlformats.org/presentationml/2006/ole">
            <mc:AlternateContent xmlns:mc="http://schemas.openxmlformats.org/markup-compatibility/2006">
              <mc:Choice xmlns:v="urn:schemas-microsoft-com:vml" Requires="v">
                <p:oleObj spid="_x0000_s2051" name="Visio" r:id="rId1" imgW="5930900" imgH="2565400" progId="Visio.Drawing.11">
                  <p:embed/>
                </p:oleObj>
              </mc:Choice>
              <mc:Fallback>
                <p:oleObj name="Visio" r:id="rId1" imgW="5930900" imgH="2565400"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403" y="3765076"/>
                        <a:ext cx="4973637" cy="21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2535460" y="2387554"/>
            <a:ext cx="4772844" cy="609398"/>
          </a:xfrm>
          <a:prstGeom prst="rect">
            <a:avLst/>
          </a:prstGeom>
        </p:spPr>
        <p:txBody>
          <a:bodyPr wrap="square">
            <a:spAutoFit/>
          </a:bodyPr>
          <a:lstStyle/>
          <a:p>
            <a:pPr marL="0" lvl="1" algn="just" eaLnBrk="1" hangingPunct="1">
              <a:lnSpc>
                <a:spcPct val="120000"/>
              </a:lnSpc>
              <a:spcBef>
                <a:spcPts val="600"/>
              </a:spcBef>
              <a:tabLst>
                <a:tab pos="1433195" algn="l"/>
              </a:tabLst>
              <a:defRPr/>
            </a:pPr>
            <a:r>
              <a:rPr lang="zh-CN" altLang="en-US" u="none" dirty="0">
                <a:solidFill>
                  <a:schemeClr val="accent4">
                    <a:lumMod val="10000"/>
                  </a:schemeClr>
                </a:solidFill>
                <a:ea typeface="黑体" panose="02010609060101010101" pitchFamily="49" charset="-122"/>
              </a:rPr>
              <a:t>对</a:t>
            </a:r>
            <a:r>
              <a:rPr lang="en-US" altLang="zh-CN" u="none" dirty="0">
                <a:solidFill>
                  <a:schemeClr val="accent4">
                    <a:lumMod val="10000"/>
                  </a:schemeClr>
                </a:solidFill>
                <a:ea typeface="黑体" panose="02010609060101010101" pitchFamily="49" charset="-122"/>
              </a:rPr>
              <a:t>R</a:t>
            </a:r>
            <a:r>
              <a:rPr lang="en-US" altLang="zh-CN" i="1" u="none" baseline="-30000" dirty="0">
                <a:solidFill>
                  <a:schemeClr val="accent4">
                    <a:lumMod val="10000"/>
                  </a:schemeClr>
                </a:solidFill>
                <a:ea typeface="黑体" panose="02010609060101010101" pitchFamily="49" charset="-122"/>
              </a:rPr>
              <a:t>i</a:t>
            </a:r>
            <a:r>
              <a:rPr lang="en-US" altLang="zh-CN" u="none" baseline="-30000" dirty="0">
                <a:solidFill>
                  <a:schemeClr val="accent4">
                    <a:lumMod val="10000"/>
                  </a:schemeClr>
                </a:solidFill>
                <a:ea typeface="黑体" panose="02010609060101010101" pitchFamily="49" charset="-122"/>
              </a:rPr>
              <a:t>-1</a:t>
            </a:r>
            <a:r>
              <a:rPr lang="zh-CN" altLang="en-US" u="none" dirty="0">
                <a:solidFill>
                  <a:schemeClr val="accent4">
                    <a:lumMod val="10000"/>
                  </a:schemeClr>
                </a:solidFill>
                <a:ea typeface="黑体" panose="02010609060101010101" pitchFamily="49" charset="-122"/>
              </a:rPr>
              <a:t>应用</a:t>
            </a:r>
            <a:r>
              <a:rPr lang="en-US" altLang="zh-CN" u="none" dirty="0">
                <a:solidFill>
                  <a:schemeClr val="accent4">
                    <a:lumMod val="10000"/>
                  </a:schemeClr>
                </a:solidFill>
                <a:ea typeface="黑体" panose="02010609060101010101" pitchFamily="49" charset="-122"/>
              </a:rPr>
              <a:t>F</a:t>
            </a:r>
            <a:r>
              <a:rPr lang="zh-CN" altLang="en-US" u="none" dirty="0">
                <a:solidFill>
                  <a:schemeClr val="accent4">
                    <a:lumMod val="10000"/>
                  </a:schemeClr>
                </a:solidFill>
                <a:ea typeface="黑体" panose="02010609060101010101" pitchFamily="49" charset="-122"/>
              </a:rPr>
              <a:t>函数后与</a:t>
            </a:r>
            <a:r>
              <a:rPr lang="en-US" altLang="zh-CN" u="none" dirty="0">
                <a:solidFill>
                  <a:schemeClr val="accent4">
                    <a:lumMod val="10000"/>
                  </a:schemeClr>
                </a:solidFill>
                <a:ea typeface="黑体" panose="02010609060101010101" pitchFamily="49" charset="-122"/>
              </a:rPr>
              <a:t>L</a:t>
            </a:r>
            <a:r>
              <a:rPr lang="en-US" altLang="zh-CN" i="1" u="none" baseline="-30000" dirty="0">
                <a:solidFill>
                  <a:schemeClr val="accent4">
                    <a:lumMod val="10000"/>
                  </a:schemeClr>
                </a:solidFill>
                <a:ea typeface="黑体" panose="02010609060101010101" pitchFamily="49" charset="-122"/>
              </a:rPr>
              <a:t>i</a:t>
            </a:r>
            <a:r>
              <a:rPr lang="en-US" altLang="zh-CN" u="none" baseline="-30000" dirty="0">
                <a:solidFill>
                  <a:schemeClr val="accent4">
                    <a:lumMod val="10000"/>
                  </a:schemeClr>
                </a:solidFill>
                <a:ea typeface="黑体" panose="02010609060101010101" pitchFamily="49" charset="-122"/>
              </a:rPr>
              <a:t>-1</a:t>
            </a:r>
            <a:r>
              <a:rPr lang="zh-CN" altLang="en-US" u="none" dirty="0">
                <a:solidFill>
                  <a:schemeClr val="accent4">
                    <a:lumMod val="10000"/>
                  </a:schemeClr>
                </a:solidFill>
                <a:ea typeface="黑体" panose="02010609060101010101" pitchFamily="49" charset="-122"/>
              </a:rPr>
              <a:t>异或</a:t>
            </a:r>
            <a:endParaRPr lang="en-US" altLang="zh-CN" u="none" dirty="0">
              <a:solidFill>
                <a:schemeClr val="accent4">
                  <a:lumMod val="10000"/>
                </a:schemeClr>
              </a:solidFill>
              <a:ea typeface="黑体" panose="02010609060101010101" pitchFamily="49" charset="-122"/>
            </a:endParaRPr>
          </a:p>
        </p:txBody>
      </p:sp>
      <p:sp>
        <p:nvSpPr>
          <p:cNvPr id="7" name="矩形 6"/>
          <p:cNvSpPr/>
          <p:nvPr/>
        </p:nvSpPr>
        <p:spPr>
          <a:xfrm>
            <a:off x="2519403" y="2996952"/>
            <a:ext cx="4500869" cy="523220"/>
          </a:xfrm>
          <a:prstGeom prst="rect">
            <a:avLst/>
          </a:prstGeom>
        </p:spPr>
        <p:txBody>
          <a:bodyPr wrap="square">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交换数据的左右两部分</a:t>
            </a:r>
            <a:endParaRPr lang="zh-CN" altLang="en-US" u="none" dirty="0">
              <a:latin typeface="黑体" panose="02010609060101010101" pitchFamily="49" charset="-122"/>
              <a:ea typeface="黑体" panose="02010609060101010101" pitchFamily="49" charset="-122"/>
            </a:endParaRPr>
          </a:p>
        </p:txBody>
      </p:sp>
      <p:pic>
        <p:nvPicPr>
          <p:cNvPr id="263174" name="Picture 6" descr="http://imgt1.bdstatic.com/it/u=6291514,3640326903&amp;fm=21&amp;gp=0.jpg"/>
          <p:cNvPicPr>
            <a:picLocks noChangeAspect="1" noChangeArrowheads="1"/>
          </p:cNvPicPr>
          <p:nvPr/>
        </p:nvPicPr>
        <p:blipFill>
          <a:blip r:embed="rId3"/>
          <a:srcRect/>
          <a:stretch>
            <a:fillRect/>
          </a:stretch>
        </p:blipFill>
        <p:spPr bwMode="auto">
          <a:xfrm rot="16200000">
            <a:off x="2582042" y="4288107"/>
            <a:ext cx="547695" cy="1022362"/>
          </a:xfrm>
          <a:prstGeom prst="rect">
            <a:avLst/>
          </a:prstGeom>
          <a:noFill/>
        </p:spPr>
      </p:pic>
      <p:pic>
        <p:nvPicPr>
          <p:cNvPr id="19" name="Picture 6" descr="http://imgt1.bdstatic.com/it/u=6291514,3640326903&amp;fm=21&amp;gp=0.jpg"/>
          <p:cNvPicPr>
            <a:picLocks noChangeAspect="1" noChangeArrowheads="1"/>
          </p:cNvPicPr>
          <p:nvPr/>
        </p:nvPicPr>
        <p:blipFill>
          <a:blip r:embed="rId3"/>
          <a:srcRect/>
          <a:stretch>
            <a:fillRect/>
          </a:stretch>
        </p:blipFill>
        <p:spPr bwMode="auto">
          <a:xfrm rot="10800000">
            <a:off x="4535484" y="5404974"/>
            <a:ext cx="693750" cy="7603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2000" fill="hold"/>
                                        <p:tgtEl>
                                          <p:spTgt spid="19"/>
                                        </p:tgtEl>
                                        <p:attrNameLst>
                                          <p:attrName>ppt_x</p:attrName>
                                        </p:attrNameLst>
                                      </p:cBhvr>
                                      <p:tavLst>
                                        <p:tav tm="0">
                                          <p:val>
                                            <p:strVal val="#ppt_x"/>
                                          </p:val>
                                        </p:tav>
                                        <p:tav tm="100000">
                                          <p:val>
                                            <p:strVal val="#ppt_x"/>
                                          </p:val>
                                        </p:tav>
                                      </p:tavLst>
                                    </p:anim>
                                    <p:anim calcmode="lin" valueType="num">
                                      <p:cBhvr additive="base">
                                        <p:cTn id="14" dur="2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263174"/>
                                        </p:tgtEl>
                                        <p:attrNameLst>
                                          <p:attrName>style.visibility</p:attrName>
                                        </p:attrNameLst>
                                      </p:cBhvr>
                                      <p:to>
                                        <p:strVal val="visible"/>
                                      </p:to>
                                    </p:set>
                                    <p:anim calcmode="lin" valueType="num">
                                      <p:cBhvr additive="base">
                                        <p:cTn id="25" dur="2000" fill="hold"/>
                                        <p:tgtEl>
                                          <p:spTgt spid="263174"/>
                                        </p:tgtEl>
                                        <p:attrNameLst>
                                          <p:attrName>ppt_x</p:attrName>
                                        </p:attrNameLst>
                                      </p:cBhvr>
                                      <p:tavLst>
                                        <p:tav tm="0">
                                          <p:val>
                                            <p:strVal val="0-#ppt_w/2"/>
                                          </p:val>
                                        </p:tav>
                                        <p:tav tm="100000">
                                          <p:val>
                                            <p:strVal val="#ppt_x"/>
                                          </p:val>
                                        </p:tav>
                                      </p:tavLst>
                                    </p:anim>
                                    <p:anim calcmode="lin" valueType="num">
                                      <p:cBhvr additive="base">
                                        <p:cTn id="26" dur="2000" fill="hold"/>
                                        <p:tgtEl>
                                          <p:spTgt spid="263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p:txBody>
          <a:bodyPr/>
          <a:lstStyle/>
          <a:p>
            <a:pPr marL="457200" lvl="1" indent="0">
              <a:spcAft>
                <a:spcPts val="1800"/>
              </a:spcAft>
              <a:buNone/>
            </a:pPr>
            <a:r>
              <a:rPr lang="en-US" altLang="zh-CN" sz="3200" dirty="0">
                <a:solidFill>
                  <a:srgbClr val="FF0000"/>
                </a:solidFill>
              </a:rPr>
              <a:t>1. Feistel</a:t>
            </a:r>
            <a:r>
              <a:rPr lang="zh-CN" altLang="en-US" sz="3200" dirty="0">
                <a:solidFill>
                  <a:srgbClr val="FF0000"/>
                </a:solidFill>
              </a:rPr>
              <a:t>结构</a:t>
            </a:r>
            <a:r>
              <a:rPr lang="en-US" altLang="zh-CN" sz="3200" dirty="0">
                <a:solidFill>
                  <a:srgbClr val="FF0000"/>
                </a:solidFill>
              </a:rPr>
              <a:t>—</a:t>
            </a:r>
            <a:r>
              <a:rPr lang="zh-CN" altLang="en-US" sz="3200" dirty="0">
                <a:solidFill>
                  <a:srgbClr val="FF0000"/>
                </a:solidFill>
              </a:rPr>
              <a:t>解密</a:t>
            </a:r>
            <a:endParaRPr lang="zh-CN" altLang="en-US" sz="3200" dirty="0">
              <a:solidFill>
                <a:srgbClr val="FF0000"/>
              </a:solidFill>
            </a:endParaRPr>
          </a:p>
          <a:p>
            <a:pPr lvl="2">
              <a:buFont typeface="Wingdings" panose="05000000000000000000" pitchFamily="2" charset="2"/>
              <a:buChar char="Ø"/>
            </a:pPr>
            <a:r>
              <a:rPr lang="en-US" altLang="zh-CN" dirty="0"/>
              <a:t>Feistel</a:t>
            </a:r>
            <a:r>
              <a:rPr lang="zh-CN" altLang="en-US" dirty="0"/>
              <a:t>结构特点：可逆</a:t>
            </a:r>
            <a:endParaRPr lang="zh-CN" altLang="en-US" dirty="0"/>
          </a:p>
        </p:txBody>
      </p:sp>
      <p:grpSp>
        <p:nvGrpSpPr>
          <p:cNvPr id="16" name="Group 6"/>
          <p:cNvGrpSpPr/>
          <p:nvPr/>
        </p:nvGrpSpPr>
        <p:grpSpPr bwMode="auto">
          <a:xfrm>
            <a:off x="508" y="63389"/>
            <a:ext cx="9144000" cy="6857999"/>
            <a:chOff x="1344" y="1054"/>
            <a:chExt cx="3453" cy="3266"/>
          </a:xfrm>
        </p:grpSpPr>
        <p:pic>
          <p:nvPicPr>
            <p:cNvPr id="17" name="Picture 7" descr="Feistel简化加密结构"/>
            <p:cNvPicPr>
              <a:picLocks noChangeAspect="1" noChangeArrowheads="1"/>
            </p:cNvPicPr>
            <p:nvPr/>
          </p:nvPicPr>
          <p:blipFill>
            <a:blip r:embed="rId1"/>
            <a:srcRect r="-40292"/>
            <a:stretch>
              <a:fillRect/>
            </a:stretch>
          </p:blipFill>
          <p:spPr bwMode="auto">
            <a:xfrm>
              <a:off x="1344" y="1054"/>
              <a:ext cx="2016" cy="3266"/>
            </a:xfrm>
            <a:prstGeom prst="rect">
              <a:avLst/>
            </a:prstGeom>
            <a:solidFill>
              <a:schemeClr val="tx1"/>
            </a:solidFill>
            <a:ln w="9525">
              <a:noFill/>
              <a:miter lim="800000"/>
              <a:headEnd/>
              <a:tailEnd/>
            </a:ln>
          </p:spPr>
        </p:pic>
        <p:pic>
          <p:nvPicPr>
            <p:cNvPr id="18" name="Picture 8" descr="Feistel简化解密结构"/>
            <p:cNvPicPr>
              <a:picLocks noChangeAspect="1" noChangeArrowheads="1"/>
            </p:cNvPicPr>
            <p:nvPr/>
          </p:nvPicPr>
          <p:blipFill>
            <a:blip r:embed="rId2"/>
            <a:srcRect/>
            <a:stretch>
              <a:fillRect/>
            </a:stretch>
          </p:blipFill>
          <p:spPr bwMode="auto">
            <a:xfrm>
              <a:off x="3360" y="1054"/>
              <a:ext cx="1437" cy="3266"/>
            </a:xfrm>
            <a:prstGeom prst="rect">
              <a:avLst/>
            </a:prstGeom>
            <a:solidFill>
              <a:schemeClr val="tx1"/>
            </a:solidFill>
            <a:ln w="9525">
              <a:noFill/>
              <a:miter lim="800000"/>
              <a:headEnd/>
              <a:tailEnd/>
            </a:ln>
          </p:spPr>
        </p:pic>
      </p:grpSp>
      <p:grpSp>
        <p:nvGrpSpPr>
          <p:cNvPr id="37" name="组合 36"/>
          <p:cNvGrpSpPr/>
          <p:nvPr/>
        </p:nvGrpSpPr>
        <p:grpSpPr>
          <a:xfrm>
            <a:off x="1066752" y="0"/>
            <a:ext cx="2957553" cy="620721"/>
            <a:chOff x="1358856" y="106317"/>
            <a:chExt cx="2957553" cy="620721"/>
          </a:xfrm>
        </p:grpSpPr>
        <p:sp>
          <p:nvSpPr>
            <p:cNvPr id="19" name="椭圆 18"/>
            <p:cNvSpPr/>
            <p:nvPr/>
          </p:nvSpPr>
          <p:spPr bwMode="auto">
            <a:xfrm>
              <a:off x="1358856" y="106317"/>
              <a:ext cx="1606572" cy="434934"/>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2" name="直接箭头连接符 21"/>
            <p:cNvCxnSpPr>
              <a:stCxn id="19" idx="6"/>
            </p:cNvCxnSpPr>
            <p:nvPr/>
          </p:nvCxnSpPr>
          <p:spPr bwMode="auto">
            <a:xfrm>
              <a:off x="2965428" y="323784"/>
              <a:ext cx="1350981" cy="403254"/>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grpSp>
      <p:grpSp>
        <p:nvGrpSpPr>
          <p:cNvPr id="38" name="组合 37"/>
          <p:cNvGrpSpPr/>
          <p:nvPr/>
        </p:nvGrpSpPr>
        <p:grpSpPr>
          <a:xfrm>
            <a:off x="4900617" y="-3222"/>
            <a:ext cx="3067092" cy="620721"/>
            <a:chOff x="4535487" y="106317"/>
            <a:chExt cx="3067092" cy="620721"/>
          </a:xfrm>
        </p:grpSpPr>
        <p:sp>
          <p:nvSpPr>
            <p:cNvPr id="20" name="椭圆 19"/>
            <p:cNvSpPr/>
            <p:nvPr/>
          </p:nvSpPr>
          <p:spPr bwMode="auto">
            <a:xfrm>
              <a:off x="5996007" y="106317"/>
              <a:ext cx="1606572" cy="434934"/>
            </a:xfrm>
            <a:prstGeom prst="ellipse">
              <a:avLst/>
            </a:prstGeom>
            <a:noFill/>
            <a:ln w="508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3" name="直接箭头连接符 22"/>
            <p:cNvCxnSpPr>
              <a:stCxn id="20" idx="2"/>
            </p:cNvCxnSpPr>
            <p:nvPr/>
          </p:nvCxnSpPr>
          <p:spPr bwMode="auto">
            <a:xfrm rot="10800000" flipV="1">
              <a:off x="4535487" y="323784"/>
              <a:ext cx="1460520" cy="403254"/>
            </a:xfrm>
            <a:prstGeom prst="straightConnector1">
              <a:avLst/>
            </a:prstGeom>
            <a:solidFill>
              <a:schemeClr val="accent1"/>
            </a:solidFill>
            <a:ln w="50800" cap="flat" cmpd="sng" algn="ctr">
              <a:solidFill>
                <a:schemeClr val="accent1">
                  <a:lumMod val="75000"/>
                </a:schemeClr>
              </a:solidFill>
              <a:prstDash val="solid"/>
              <a:round/>
              <a:headEnd type="none" w="med" len="med"/>
              <a:tailEnd type="arrow"/>
            </a:ln>
            <a:effectLst/>
          </p:spPr>
        </p:cxnSp>
      </p:grpSp>
      <p:sp>
        <p:nvSpPr>
          <p:cNvPr id="27" name="矩形 26"/>
          <p:cNvSpPr/>
          <p:nvPr/>
        </p:nvSpPr>
        <p:spPr>
          <a:xfrm>
            <a:off x="4174313" y="434934"/>
            <a:ext cx="543739" cy="523220"/>
          </a:xfrm>
          <a:prstGeom prst="rect">
            <a:avLst/>
          </a:prstGeom>
        </p:spPr>
        <p:txBody>
          <a:bodyPr wrap="square">
            <a:spAutoFit/>
          </a:bodyPr>
          <a:lstStyle/>
          <a:p>
            <a:r>
              <a:rPr lang="zh-CN" altLang="en-US" u="none" dirty="0">
                <a:solidFill>
                  <a:schemeClr val="accent4">
                    <a:lumMod val="10000"/>
                  </a:schemeClr>
                </a:solidFill>
              </a:rPr>
              <a:t>①</a:t>
            </a:r>
            <a:endParaRPr lang="zh-CN" altLang="en-US" u="none" dirty="0">
              <a:solidFill>
                <a:schemeClr val="accent4">
                  <a:lumMod val="10000"/>
                </a:schemeClr>
              </a:solidFill>
            </a:endParaRPr>
          </a:p>
        </p:txBody>
      </p:sp>
      <p:grpSp>
        <p:nvGrpSpPr>
          <p:cNvPr id="39" name="组合 38"/>
          <p:cNvGrpSpPr/>
          <p:nvPr/>
        </p:nvGrpSpPr>
        <p:grpSpPr>
          <a:xfrm>
            <a:off x="1577933" y="1201707"/>
            <a:ext cx="2409859" cy="4162481"/>
            <a:chOff x="1870037" y="654011"/>
            <a:chExt cx="2409859" cy="4162481"/>
          </a:xfrm>
        </p:grpSpPr>
        <p:sp>
          <p:nvSpPr>
            <p:cNvPr id="28" name="椭圆 27"/>
            <p:cNvSpPr/>
            <p:nvPr/>
          </p:nvSpPr>
          <p:spPr bwMode="auto">
            <a:xfrm>
              <a:off x="1870037" y="654011"/>
              <a:ext cx="766774" cy="4162481"/>
            </a:xfrm>
            <a:prstGeom prst="ellipse">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0" name="直接箭头连接符 29"/>
            <p:cNvCxnSpPr/>
            <p:nvPr/>
          </p:nvCxnSpPr>
          <p:spPr bwMode="auto">
            <a:xfrm>
              <a:off x="2636811" y="2990844"/>
              <a:ext cx="1643085" cy="547695"/>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grpSp>
      <p:grpSp>
        <p:nvGrpSpPr>
          <p:cNvPr id="40" name="组合 39"/>
          <p:cNvGrpSpPr/>
          <p:nvPr/>
        </p:nvGrpSpPr>
        <p:grpSpPr>
          <a:xfrm>
            <a:off x="5010156" y="1201708"/>
            <a:ext cx="2665449" cy="4162481"/>
            <a:chOff x="4572000" y="654012"/>
            <a:chExt cx="2665449" cy="4162481"/>
          </a:xfrm>
        </p:grpSpPr>
        <p:sp>
          <p:nvSpPr>
            <p:cNvPr id="29" name="椭圆 28"/>
            <p:cNvSpPr/>
            <p:nvPr/>
          </p:nvSpPr>
          <p:spPr bwMode="auto">
            <a:xfrm>
              <a:off x="6470676" y="654012"/>
              <a:ext cx="766773" cy="4162481"/>
            </a:xfrm>
            <a:prstGeom prst="ellipse">
              <a:avLst/>
            </a:prstGeom>
            <a:noFill/>
            <a:ln w="508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2" name="直接箭头连接符 31"/>
            <p:cNvCxnSpPr/>
            <p:nvPr/>
          </p:nvCxnSpPr>
          <p:spPr bwMode="auto">
            <a:xfrm rot="10800000" flipV="1">
              <a:off x="4572000" y="3100382"/>
              <a:ext cx="1898678" cy="401644"/>
            </a:xfrm>
            <a:prstGeom prst="straightConnector1">
              <a:avLst/>
            </a:prstGeom>
            <a:solidFill>
              <a:schemeClr val="accent1"/>
            </a:solidFill>
            <a:ln w="50800" cap="flat" cmpd="sng" algn="ctr">
              <a:solidFill>
                <a:schemeClr val="accent1">
                  <a:lumMod val="75000"/>
                </a:schemeClr>
              </a:solidFill>
              <a:prstDash val="solid"/>
              <a:round/>
              <a:headEnd type="none" w="med" len="med"/>
              <a:tailEnd type="arrow"/>
            </a:ln>
            <a:effectLst/>
          </p:spPr>
        </p:cxnSp>
      </p:grpSp>
      <p:sp>
        <p:nvSpPr>
          <p:cNvPr id="35" name="矩形 34"/>
          <p:cNvSpPr/>
          <p:nvPr/>
        </p:nvSpPr>
        <p:spPr>
          <a:xfrm>
            <a:off x="4320365" y="3830643"/>
            <a:ext cx="543739" cy="523220"/>
          </a:xfrm>
          <a:prstGeom prst="rect">
            <a:avLst/>
          </a:prstGeom>
        </p:spPr>
        <p:txBody>
          <a:bodyPr wrap="square">
            <a:spAutoFit/>
          </a:bodyPr>
          <a:lstStyle/>
          <a:p>
            <a:r>
              <a:rPr lang="zh-CN" altLang="en-US" u="none" dirty="0">
                <a:solidFill>
                  <a:schemeClr val="accent4">
                    <a:lumMod val="10000"/>
                  </a:schemeClr>
                </a:solidFill>
              </a:rPr>
              <a:t>②</a:t>
            </a:r>
            <a:endParaRPr lang="zh-CN" altLang="en-US" u="none" dirty="0">
              <a:solidFill>
                <a:schemeClr val="accent4">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1000"/>
                                        <p:tgtEl>
                                          <p:spTgt spid="37"/>
                                        </p:tgtEl>
                                      </p:cBhvr>
                                    </p:animEffect>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1000"/>
                                        <p:tgtEl>
                                          <p:spTgt spid="38"/>
                                        </p:tgtEl>
                                      </p:cBhvr>
                                    </p:animEffec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2000"/>
                                        <p:tgtEl>
                                          <p:spTgt spid="39"/>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2000"/>
                                        <p:tgtEl>
                                          <p:spTgt spid="40"/>
                                        </p:tgtEl>
                                      </p:cBhvr>
                                    </p:animEffect>
                                  </p:childTnLst>
                                </p:cTn>
                              </p:par>
                            </p:childTnLst>
                          </p:cTn>
                        </p:par>
                        <p:par>
                          <p:cTn id="29" fill="hold">
                            <p:stCondLst>
                              <p:cond delay="4000"/>
                            </p:stCondLst>
                            <p:childTnLst>
                              <p:par>
                                <p:cTn id="30" presetID="1"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1. </a:t>
            </a:r>
            <a:r>
              <a:rPr lang="en-US" altLang="zh-CN" sz="3200" dirty="0" err="1">
                <a:solidFill>
                  <a:srgbClr val="FF0000"/>
                </a:solidFill>
              </a:rPr>
              <a:t>Feistel</a:t>
            </a:r>
            <a:r>
              <a:rPr lang="zh-CN" altLang="en-US" sz="3200" dirty="0">
                <a:solidFill>
                  <a:srgbClr val="FF0000"/>
                </a:solidFill>
              </a:rPr>
              <a:t>结构</a:t>
            </a:r>
            <a:r>
              <a:rPr lang="en-US" altLang="zh-CN" sz="3200" dirty="0">
                <a:solidFill>
                  <a:srgbClr val="FF0000"/>
                </a:solidFill>
              </a:rPr>
              <a:t>—</a:t>
            </a:r>
            <a:r>
              <a:rPr lang="zh-CN" altLang="en-US" sz="3200" dirty="0">
                <a:solidFill>
                  <a:srgbClr val="FF0000"/>
                </a:solidFill>
              </a:rPr>
              <a:t>解密</a:t>
            </a:r>
            <a:endParaRPr lang="zh-CN" altLang="en-US" sz="3200" dirty="0">
              <a:solidFill>
                <a:srgbClr val="FF0000"/>
              </a:solidFill>
            </a:endParaRPr>
          </a:p>
          <a:p>
            <a:pPr lvl="2">
              <a:buFont typeface="Wingdings" panose="05000000000000000000" pitchFamily="2" charset="2"/>
              <a:buChar char="l"/>
            </a:pPr>
            <a:r>
              <a:rPr lang="zh-CN" altLang="en-US" sz="2800" dirty="0"/>
              <a:t>解密过程与加密过程本质上一致，不同在于</a:t>
            </a:r>
            <a:endParaRPr lang="zh-CN" altLang="en-US" sz="2800" dirty="0"/>
          </a:p>
        </p:txBody>
      </p:sp>
      <p:sp>
        <p:nvSpPr>
          <p:cNvPr id="10" name="圆角矩形 9"/>
          <p:cNvSpPr/>
          <p:nvPr/>
        </p:nvSpPr>
        <p:spPr bwMode="auto">
          <a:xfrm>
            <a:off x="1103267" y="3252917"/>
            <a:ext cx="3614785" cy="2263806"/>
          </a:xfrm>
          <a:prstGeom prst="roundRect">
            <a:avLst/>
          </a:prstGeom>
          <a:noFill/>
          <a:ln w="50800" cap="flat" cmpd="sng" algn="ctr">
            <a:solidFill>
              <a:srgbClr val="99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ts val="0"/>
              </a:spcBef>
              <a:spcAft>
                <a:spcPct val="0"/>
              </a:spcAft>
              <a:buClrTx/>
              <a:buSzTx/>
              <a:buFontTx/>
              <a:buNone/>
            </a:pPr>
            <a:r>
              <a:rPr kumimoji="0" lang="zh-CN" altLang="en-US" i="0" u="none" strike="noStrike" cap="none" normalizeH="0" baseline="0" dirty="0">
                <a:ln>
                  <a:noFill/>
                </a:ln>
                <a:solidFill>
                  <a:schemeClr val="accent4">
                    <a:lumMod val="10000"/>
                  </a:schemeClr>
                </a:solidFill>
                <a:ea typeface="黑体" panose="02010609060101010101" pitchFamily="49" charset="-122"/>
              </a:rPr>
              <a:t>加密：</a:t>
            </a:r>
            <a:endParaRPr kumimoji="0" lang="en-US" altLang="zh-CN" i="0" u="none" strike="noStrike" cap="none" normalizeH="0" baseline="0" dirty="0">
              <a:ln>
                <a:noFill/>
              </a:ln>
              <a:solidFill>
                <a:schemeClr val="accent4">
                  <a:lumMod val="10000"/>
                </a:schemeClr>
              </a:solidFill>
              <a:ea typeface="黑体" panose="02010609060101010101" pitchFamily="49" charset="-122"/>
            </a:endParaRPr>
          </a:p>
          <a:p>
            <a:pPr marL="514350" marR="0" indent="-514350" algn="l" defTabSz="914400" rtl="0" eaLnBrk="1" fontAlgn="base" latinLnBrk="0" hangingPunct="1">
              <a:lnSpc>
                <a:spcPct val="120000"/>
              </a:lnSpc>
              <a:spcBef>
                <a:spcPts val="0"/>
              </a:spcBef>
              <a:spcAft>
                <a:spcPct val="0"/>
              </a:spcAft>
              <a:buClrTx/>
              <a:buSzTx/>
              <a:buFont typeface="+mj-ea"/>
              <a:buAutoNum type="circleNumDbPlain"/>
            </a:pPr>
            <a:r>
              <a:rPr lang="zh-CN" altLang="en-US" u="none" dirty="0">
                <a:solidFill>
                  <a:schemeClr val="accent4">
                    <a:lumMod val="10000"/>
                  </a:schemeClr>
                </a:solidFill>
                <a:ea typeface="黑体" panose="02010609060101010101" pitchFamily="49" charset="-122"/>
              </a:rPr>
              <a:t>输入明文</a:t>
            </a:r>
            <a:endParaRPr lang="en-US" altLang="zh-CN" u="none" dirty="0">
              <a:solidFill>
                <a:schemeClr val="accent4">
                  <a:lumMod val="10000"/>
                </a:schemeClr>
              </a:solidFill>
              <a:ea typeface="黑体" panose="02010609060101010101" pitchFamily="49" charset="-122"/>
            </a:endParaRPr>
          </a:p>
          <a:p>
            <a:pPr marL="514350" indent="-514350">
              <a:lnSpc>
                <a:spcPct val="120000"/>
              </a:lnSpc>
              <a:spcBef>
                <a:spcPts val="0"/>
              </a:spcBef>
              <a:buFont typeface="+mj-ea"/>
              <a:buAutoNum type="circleNumDbPlain"/>
            </a:pPr>
            <a:r>
              <a:rPr kumimoji="0" lang="zh-CN" altLang="en-US" i="0" u="none" strike="noStrike" cap="none" normalizeH="0" baseline="0" dirty="0">
                <a:ln>
                  <a:noFill/>
                </a:ln>
                <a:solidFill>
                  <a:schemeClr val="accent4">
                    <a:lumMod val="10000"/>
                  </a:schemeClr>
                </a:solidFill>
                <a:ea typeface="黑体" panose="02010609060101010101" pitchFamily="49" charset="-122"/>
              </a:rPr>
              <a:t>子密钥次序为</a:t>
            </a:r>
            <a:endParaRPr kumimoji="0" lang="en-US" altLang="zh-CN" i="0" u="none" strike="noStrike" cap="none" normalizeH="0" baseline="0" dirty="0">
              <a:ln>
                <a:noFill/>
              </a:ln>
              <a:solidFill>
                <a:schemeClr val="accent4">
                  <a:lumMod val="10000"/>
                </a:schemeClr>
              </a:solidFill>
              <a:ea typeface="黑体" panose="02010609060101010101" pitchFamily="49" charset="-122"/>
            </a:endParaRPr>
          </a:p>
          <a:p>
            <a:pPr>
              <a:lnSpc>
                <a:spcPct val="120000"/>
              </a:lnSpc>
              <a:spcBef>
                <a:spcPts val="0"/>
              </a:spcBef>
            </a:pPr>
            <a:r>
              <a:rPr lang="en-US" altLang="zh-CN" u="none" dirty="0">
                <a:solidFill>
                  <a:schemeClr val="accent4">
                    <a:lumMod val="10000"/>
                  </a:schemeClr>
                </a:solidFill>
                <a:ea typeface="黑体" panose="02010609060101010101" pitchFamily="49" charset="-122"/>
              </a:rPr>
              <a:t>      K</a:t>
            </a:r>
            <a:r>
              <a:rPr lang="en-US" altLang="zh-CN" u="none" baseline="-30000" dirty="0">
                <a:solidFill>
                  <a:schemeClr val="accent4">
                    <a:lumMod val="10000"/>
                  </a:schemeClr>
                </a:solidFill>
                <a:ea typeface="黑体" panose="02010609060101010101" pitchFamily="49" charset="-122"/>
              </a:rPr>
              <a:t>1</a:t>
            </a:r>
            <a:r>
              <a:rPr lang="en-US" altLang="zh-CN" u="none" dirty="0">
                <a:solidFill>
                  <a:schemeClr val="accent4">
                    <a:lumMod val="10000"/>
                  </a:schemeClr>
                </a:solidFill>
                <a:ea typeface="黑体" panose="02010609060101010101" pitchFamily="49" charset="-122"/>
              </a:rPr>
              <a:t>,K</a:t>
            </a:r>
            <a:r>
              <a:rPr lang="en-US" altLang="zh-CN" u="none" baseline="-30000" dirty="0">
                <a:solidFill>
                  <a:schemeClr val="accent4">
                    <a:lumMod val="10000"/>
                  </a:schemeClr>
                </a:solidFill>
                <a:ea typeface="黑体" panose="02010609060101010101" pitchFamily="49" charset="-122"/>
              </a:rPr>
              <a:t>2</a:t>
            </a:r>
            <a:r>
              <a:rPr lang="en-US" altLang="zh-CN" u="none" dirty="0">
                <a:solidFill>
                  <a:schemeClr val="accent4">
                    <a:lumMod val="10000"/>
                  </a:schemeClr>
                </a:solidFill>
                <a:ea typeface="黑体" panose="02010609060101010101" pitchFamily="49" charset="-122"/>
              </a:rPr>
              <a:t>, …, K</a:t>
            </a:r>
            <a:r>
              <a:rPr lang="en-US" altLang="zh-CN" u="none" baseline="-30000" dirty="0">
                <a:solidFill>
                  <a:schemeClr val="accent4">
                    <a:lumMod val="10000"/>
                  </a:schemeClr>
                </a:solidFill>
                <a:ea typeface="黑体" panose="02010609060101010101" pitchFamily="49" charset="-122"/>
              </a:rPr>
              <a:t>16</a:t>
            </a:r>
            <a:endParaRPr kumimoji="0" lang="zh-CN" altLang="en-US" u="none" strike="noStrike" cap="none" normalizeH="0" baseline="0" dirty="0">
              <a:ln>
                <a:noFill/>
              </a:ln>
              <a:solidFill>
                <a:schemeClr val="accent4">
                  <a:lumMod val="10000"/>
                </a:schemeClr>
              </a:solidFill>
              <a:ea typeface="黑体" panose="02010609060101010101" pitchFamily="49" charset="-122"/>
            </a:endParaRPr>
          </a:p>
        </p:txBody>
      </p:sp>
      <p:sp>
        <p:nvSpPr>
          <p:cNvPr id="11" name="圆角矩形 10"/>
          <p:cNvSpPr/>
          <p:nvPr/>
        </p:nvSpPr>
        <p:spPr bwMode="auto">
          <a:xfrm>
            <a:off x="5046671" y="3252917"/>
            <a:ext cx="3614785" cy="2300319"/>
          </a:xfrm>
          <a:prstGeom prst="roundRect">
            <a:avLst/>
          </a:prstGeom>
          <a:noFill/>
          <a:ln w="508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ts val="0"/>
              </a:spcBef>
              <a:spcAft>
                <a:spcPct val="0"/>
              </a:spcAft>
              <a:buClrTx/>
              <a:buSzTx/>
              <a:buFontTx/>
              <a:buNone/>
            </a:pPr>
            <a:r>
              <a:rPr kumimoji="0" lang="zh-CN" altLang="en-US" i="0" u="none" strike="noStrike" cap="none" normalizeH="0" baseline="0" dirty="0">
                <a:ln>
                  <a:noFill/>
                </a:ln>
                <a:solidFill>
                  <a:schemeClr val="accent4">
                    <a:lumMod val="10000"/>
                  </a:schemeClr>
                </a:solidFill>
                <a:ea typeface="黑体" panose="02010609060101010101" pitchFamily="49" charset="-122"/>
              </a:rPr>
              <a:t>解密：</a:t>
            </a:r>
            <a:endParaRPr kumimoji="0" lang="en-US" altLang="zh-CN" i="0" u="none" strike="noStrike" cap="none" normalizeH="0" baseline="0" dirty="0">
              <a:ln>
                <a:noFill/>
              </a:ln>
              <a:solidFill>
                <a:schemeClr val="accent4">
                  <a:lumMod val="10000"/>
                </a:schemeClr>
              </a:solidFill>
              <a:ea typeface="黑体" panose="02010609060101010101" pitchFamily="49" charset="-122"/>
            </a:endParaRPr>
          </a:p>
          <a:p>
            <a:pPr marL="514350" marR="0" indent="-514350" algn="l" defTabSz="914400" rtl="0" eaLnBrk="1" fontAlgn="base" latinLnBrk="0" hangingPunct="1">
              <a:lnSpc>
                <a:spcPct val="120000"/>
              </a:lnSpc>
              <a:spcBef>
                <a:spcPts val="0"/>
              </a:spcBef>
              <a:spcAft>
                <a:spcPct val="0"/>
              </a:spcAft>
              <a:buClrTx/>
              <a:buSzTx/>
              <a:buFont typeface="+mj-ea"/>
              <a:buAutoNum type="circleNumDbPlain"/>
            </a:pPr>
            <a:r>
              <a:rPr lang="zh-CN" altLang="en-US" u="none" dirty="0">
                <a:solidFill>
                  <a:schemeClr val="accent4">
                    <a:lumMod val="10000"/>
                  </a:schemeClr>
                </a:solidFill>
                <a:ea typeface="黑体" panose="02010609060101010101" pitchFamily="49" charset="-122"/>
              </a:rPr>
              <a:t>输入密文</a:t>
            </a:r>
            <a:endParaRPr lang="en-US" altLang="zh-CN" u="none" dirty="0">
              <a:solidFill>
                <a:schemeClr val="accent4">
                  <a:lumMod val="10000"/>
                </a:schemeClr>
              </a:solidFill>
              <a:ea typeface="黑体" panose="02010609060101010101" pitchFamily="49" charset="-122"/>
            </a:endParaRPr>
          </a:p>
          <a:p>
            <a:pPr marL="514350" indent="-514350">
              <a:lnSpc>
                <a:spcPct val="120000"/>
              </a:lnSpc>
              <a:spcBef>
                <a:spcPts val="0"/>
              </a:spcBef>
              <a:buFont typeface="+mj-ea"/>
              <a:buAutoNum type="circleNumDbPlain"/>
            </a:pPr>
            <a:r>
              <a:rPr kumimoji="0" lang="zh-CN" altLang="en-US" i="0" u="none" strike="noStrike" cap="none" normalizeH="0" baseline="0" dirty="0">
                <a:ln>
                  <a:noFill/>
                </a:ln>
                <a:solidFill>
                  <a:schemeClr val="accent4">
                    <a:lumMod val="10000"/>
                  </a:schemeClr>
                </a:solidFill>
                <a:ea typeface="黑体" panose="02010609060101010101" pitchFamily="49" charset="-122"/>
              </a:rPr>
              <a:t>子密钥次序为</a:t>
            </a:r>
            <a:endParaRPr kumimoji="0" lang="en-US" altLang="zh-CN" i="0" u="none" strike="noStrike" cap="none" normalizeH="0" baseline="0" dirty="0">
              <a:ln>
                <a:noFill/>
              </a:ln>
              <a:solidFill>
                <a:schemeClr val="accent4">
                  <a:lumMod val="10000"/>
                </a:schemeClr>
              </a:solidFill>
              <a:ea typeface="黑体" panose="02010609060101010101" pitchFamily="49" charset="-122"/>
            </a:endParaRPr>
          </a:p>
          <a:p>
            <a:pPr>
              <a:lnSpc>
                <a:spcPct val="120000"/>
              </a:lnSpc>
              <a:spcBef>
                <a:spcPts val="0"/>
              </a:spcBef>
            </a:pPr>
            <a:r>
              <a:rPr lang="en-US" altLang="zh-CN" u="none" dirty="0">
                <a:solidFill>
                  <a:schemeClr val="accent4">
                    <a:lumMod val="10000"/>
                  </a:schemeClr>
                </a:solidFill>
                <a:ea typeface="黑体" panose="02010609060101010101" pitchFamily="49" charset="-122"/>
              </a:rPr>
              <a:t>      K</a:t>
            </a:r>
            <a:r>
              <a:rPr lang="en-US" altLang="zh-CN" u="none" baseline="-30000" dirty="0">
                <a:solidFill>
                  <a:schemeClr val="accent4">
                    <a:lumMod val="10000"/>
                  </a:schemeClr>
                </a:solidFill>
                <a:ea typeface="黑体" panose="02010609060101010101" pitchFamily="49" charset="-122"/>
              </a:rPr>
              <a:t>16</a:t>
            </a:r>
            <a:r>
              <a:rPr lang="en-US" altLang="zh-CN" u="none" dirty="0">
                <a:solidFill>
                  <a:schemeClr val="accent4">
                    <a:lumMod val="10000"/>
                  </a:schemeClr>
                </a:solidFill>
                <a:ea typeface="黑体" panose="02010609060101010101" pitchFamily="49" charset="-122"/>
              </a:rPr>
              <a:t>,K</a:t>
            </a:r>
            <a:r>
              <a:rPr lang="en-US" altLang="zh-CN" u="none" baseline="-30000" dirty="0">
                <a:solidFill>
                  <a:schemeClr val="accent4">
                    <a:lumMod val="10000"/>
                  </a:schemeClr>
                </a:solidFill>
                <a:ea typeface="黑体" panose="02010609060101010101" pitchFamily="49" charset="-122"/>
              </a:rPr>
              <a:t>15</a:t>
            </a:r>
            <a:r>
              <a:rPr lang="en-US" altLang="zh-CN" u="none" dirty="0">
                <a:solidFill>
                  <a:schemeClr val="accent4">
                    <a:lumMod val="10000"/>
                  </a:schemeClr>
                </a:solidFill>
                <a:ea typeface="黑体" panose="02010609060101010101" pitchFamily="49" charset="-122"/>
              </a:rPr>
              <a:t>, …, K</a:t>
            </a:r>
            <a:r>
              <a:rPr lang="en-US" altLang="zh-CN" u="none" baseline="-30000" dirty="0">
                <a:solidFill>
                  <a:schemeClr val="accent4">
                    <a:lumMod val="10000"/>
                  </a:schemeClr>
                </a:solidFill>
                <a:ea typeface="黑体" panose="02010609060101010101" pitchFamily="49" charset="-122"/>
              </a:rPr>
              <a:t>1</a:t>
            </a:r>
            <a:endParaRPr kumimoji="0" lang="zh-CN" altLang="en-US" u="none" strike="noStrike" cap="none" normalizeH="0" baseline="0" dirty="0">
              <a:ln>
                <a:noFill/>
              </a:ln>
              <a:solidFill>
                <a:schemeClr val="accent4">
                  <a:lumMod val="10000"/>
                </a:schemeClr>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851">
                                            <p:txEl>
                                              <p:pRg st="1" end="1"/>
                                            </p:txEl>
                                          </p:spTgt>
                                        </p:tgtEl>
                                        <p:attrNameLst>
                                          <p:attrName>style.visibility</p:attrName>
                                        </p:attrNameLst>
                                      </p:cBhvr>
                                      <p:to>
                                        <p:strVal val="visible"/>
                                      </p:to>
                                    </p:set>
                                    <p:anim calcmode="lin" valueType="num">
                                      <p:cBhvr additive="base">
                                        <p:cTn id="7" dur="500" fill="hold"/>
                                        <p:tgtEl>
                                          <p:spTgt spid="2068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85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000" fill="hold"/>
                                        <p:tgtEl>
                                          <p:spTgt spid="10"/>
                                        </p:tgtEl>
                                        <p:attrNameLst>
                                          <p:attrName>ppt_x</p:attrName>
                                        </p:attrNameLst>
                                      </p:cBhvr>
                                      <p:tavLst>
                                        <p:tav tm="0">
                                          <p:val>
                                            <p:strVal val="0-#ppt_w/2"/>
                                          </p:val>
                                        </p:tav>
                                        <p:tav tm="100000">
                                          <p:val>
                                            <p:strVal val="#ppt_x"/>
                                          </p:val>
                                        </p:tav>
                                      </p:tavLst>
                                    </p:anim>
                                    <p:anim calcmode="lin" valueType="num">
                                      <p:cBhvr additive="base">
                                        <p:cTn id="13" dur="20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000" fill="hold"/>
                                        <p:tgtEl>
                                          <p:spTgt spid="11"/>
                                        </p:tgtEl>
                                        <p:attrNameLst>
                                          <p:attrName>ppt_x</p:attrName>
                                        </p:attrNameLst>
                                      </p:cBhvr>
                                      <p:tavLst>
                                        <p:tav tm="0">
                                          <p:val>
                                            <p:strVal val="1+#ppt_w/2"/>
                                          </p:val>
                                        </p:tav>
                                        <p:tav tm="100000">
                                          <p:val>
                                            <p:strVal val="#ppt_x"/>
                                          </p:val>
                                        </p:tav>
                                      </p:tavLst>
                                    </p:anim>
                                    <p:anim calcmode="lin" valueType="num">
                                      <p:cBhvr additive="base">
                                        <p:cTn id="1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idx="1"/>
          </p:nvPr>
        </p:nvSpPr>
        <p:spPr>
          <a:xfrm>
            <a:off x="457200" y="1485320"/>
            <a:ext cx="8229600" cy="4824000"/>
          </a:xfrm>
        </p:spPr>
        <p:txBody>
          <a:bodyPr/>
          <a:lstStyle/>
          <a:p>
            <a:pPr marL="457200" lvl="1" indent="0">
              <a:spcAft>
                <a:spcPts val="1800"/>
              </a:spcAft>
              <a:buNone/>
            </a:pPr>
            <a:r>
              <a:rPr lang="en-US" altLang="zh-CN" sz="3200" dirty="0">
                <a:solidFill>
                  <a:srgbClr val="FF0000"/>
                </a:solidFill>
              </a:rPr>
              <a:t>2. SP</a:t>
            </a:r>
            <a:r>
              <a:rPr lang="zh-CN" altLang="en-US" sz="3200" dirty="0">
                <a:solidFill>
                  <a:srgbClr val="FF0000"/>
                </a:solidFill>
              </a:rPr>
              <a:t>结构</a:t>
            </a:r>
            <a:endParaRPr lang="zh-CN" altLang="en-US" sz="3200" dirty="0">
              <a:solidFill>
                <a:srgbClr val="FF0000"/>
              </a:solidFill>
            </a:endParaRPr>
          </a:p>
          <a:p>
            <a:pPr lvl="1">
              <a:lnSpc>
                <a:spcPct val="150000"/>
              </a:lnSpc>
              <a:buFont typeface="Wingdings" panose="05000000000000000000" pitchFamily="2" charset="2"/>
              <a:buChar char="Ø"/>
            </a:pPr>
            <a:r>
              <a:rPr lang="zh-CN" altLang="en-US" dirty="0"/>
              <a:t>基本思想：交替使用混淆和扩散</a:t>
            </a:r>
            <a:endParaRPr lang="en-US" altLang="zh-CN" dirty="0"/>
          </a:p>
          <a:p>
            <a:pPr lvl="2">
              <a:lnSpc>
                <a:spcPct val="150000"/>
              </a:lnSpc>
            </a:pPr>
            <a:r>
              <a:rPr lang="zh-CN" altLang="en-US" sz="2400" dirty="0"/>
              <a:t>比</a:t>
            </a:r>
            <a:r>
              <a:rPr lang="en-US" altLang="zh-CN" sz="2400" dirty="0"/>
              <a:t>Feistel</a:t>
            </a:r>
            <a:r>
              <a:rPr lang="zh-CN" altLang="en-US" sz="2400" dirty="0"/>
              <a:t>结构更快扩散，适于高速硬件实现</a:t>
            </a:r>
            <a:endParaRPr lang="en-US" altLang="zh-CN" sz="2400" dirty="0"/>
          </a:p>
          <a:p>
            <a:pPr lvl="2">
              <a:lnSpc>
                <a:spcPct val="150000"/>
              </a:lnSpc>
            </a:pPr>
            <a:r>
              <a:rPr lang="zh-CN" altLang="en-US" sz="2400" dirty="0"/>
              <a:t>须对子模块做限制才能使加解密结构相似</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4803">
                                            <p:txEl>
                                              <p:pRg st="2" end="2"/>
                                            </p:txEl>
                                          </p:spTgt>
                                        </p:tgtEl>
                                        <p:attrNameLst>
                                          <p:attrName>style.visibility</p:attrName>
                                        </p:attrNameLst>
                                      </p:cBhvr>
                                      <p:to>
                                        <p:strVal val="visible"/>
                                      </p:to>
                                    </p:set>
                                    <p:animEffect transition="in" filter="wipe(left)">
                                      <p:cBhvr>
                                        <p:cTn id="7" dur="500"/>
                                        <p:tgtEl>
                                          <p:spTgt spid="20480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03">
                                            <p:txEl>
                                              <p:pRg st="3" end="3"/>
                                            </p:txEl>
                                          </p:spTgt>
                                        </p:tgtEl>
                                        <p:attrNameLst>
                                          <p:attrName>style.visibility</p:attrName>
                                        </p:attrNameLst>
                                      </p:cBhvr>
                                      <p:to>
                                        <p:strVal val="visible"/>
                                      </p:to>
                                    </p:set>
                                    <p:animEffect transition="in" filter="wipe(left)">
                                      <p:cBhvr>
                                        <p:cTn id="12" dur="500"/>
                                        <p:tgtEl>
                                          <p:spTgt spid="204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idx="1"/>
          </p:nvPr>
        </p:nvSpPr>
        <p:spPr>
          <a:xfrm>
            <a:off x="457200" y="1484784"/>
            <a:ext cx="8229600" cy="4824000"/>
          </a:xfrm>
        </p:spPr>
        <p:txBody>
          <a:bodyPr/>
          <a:lstStyle/>
          <a:p>
            <a:pPr marL="457200" lvl="1" indent="0">
              <a:spcAft>
                <a:spcPts val="1800"/>
              </a:spcAft>
              <a:buNone/>
            </a:pPr>
            <a:r>
              <a:rPr lang="en-US" altLang="zh-CN" sz="3200" dirty="0">
                <a:solidFill>
                  <a:srgbClr val="FF0000"/>
                </a:solidFill>
              </a:rPr>
              <a:t>2. SP</a:t>
            </a:r>
            <a:r>
              <a:rPr lang="zh-CN" altLang="en-US" sz="3200" dirty="0">
                <a:solidFill>
                  <a:srgbClr val="FF0000"/>
                </a:solidFill>
              </a:rPr>
              <a:t>结构</a:t>
            </a:r>
            <a:endParaRPr lang="zh-CN" altLang="en-US" sz="3200" dirty="0">
              <a:solidFill>
                <a:srgbClr val="FF0000"/>
              </a:solidFill>
            </a:endParaRPr>
          </a:p>
          <a:p>
            <a:pPr marL="805180" lvl="2" indent="-177800" defTabSz="900430"/>
            <a:r>
              <a:rPr lang="zh-CN" altLang="en-US" dirty="0"/>
              <a:t>每一轮结构一样</a:t>
            </a:r>
            <a:endParaRPr lang="en-US" altLang="zh-CN" dirty="0"/>
          </a:p>
          <a:p>
            <a:pPr marL="805180" lvl="2" indent="-177800">
              <a:buFont typeface="Wingdings" panose="05000000000000000000" pitchFamily="2" charset="2"/>
              <a:buChar char="Ø"/>
            </a:pPr>
            <a:r>
              <a:rPr lang="zh-CN" altLang="en-US" dirty="0"/>
              <a:t>输入：</a:t>
            </a:r>
            <a:r>
              <a:rPr lang="en-US" altLang="zh-CN" dirty="0"/>
              <a:t>X</a:t>
            </a:r>
            <a:r>
              <a:rPr lang="en-US" altLang="zh-CN" i="1" baseline="-25000" dirty="0"/>
              <a:t>i</a:t>
            </a:r>
            <a:r>
              <a:rPr lang="en-US" altLang="zh-CN" baseline="-25000" dirty="0"/>
              <a:t>-1</a:t>
            </a:r>
            <a:endParaRPr lang="en-US" altLang="zh-CN" baseline="-25000" dirty="0"/>
          </a:p>
          <a:p>
            <a:pPr marL="805180" lvl="2" indent="-177800">
              <a:buFont typeface="Wingdings" panose="05000000000000000000" pitchFamily="2" charset="2"/>
              <a:buChar char="Ø"/>
            </a:pPr>
            <a:r>
              <a:rPr lang="zh-CN" altLang="en-US" dirty="0"/>
              <a:t>输出：</a:t>
            </a:r>
            <a:r>
              <a:rPr lang="en-US" altLang="zh-CN" dirty="0"/>
              <a:t>X</a:t>
            </a:r>
            <a:r>
              <a:rPr lang="en-US" altLang="zh-CN" i="1" baseline="-25000" dirty="0"/>
              <a:t>i</a:t>
            </a:r>
            <a:endParaRPr lang="zh-CN" altLang="en-US" i="1" baseline="-25000" dirty="0"/>
          </a:p>
          <a:p>
            <a:pPr marL="900430" lvl="2" indent="-273050">
              <a:buFont typeface="Wingdings" panose="05000000000000000000" pitchFamily="2" charset="2"/>
              <a:buChar char="l"/>
            </a:pPr>
            <a:r>
              <a:rPr lang="en-US" altLang="zh-CN" dirty="0"/>
              <a:t>S:</a:t>
            </a:r>
            <a:r>
              <a:rPr lang="zh-CN" altLang="en-US" dirty="0"/>
              <a:t>子密钥控制的可逆非线性变换</a:t>
            </a:r>
            <a:endParaRPr lang="en-US" altLang="zh-CN" dirty="0"/>
          </a:p>
          <a:p>
            <a:pPr marL="900430" lvl="2" indent="-273050">
              <a:buFont typeface="Wingdings" panose="05000000000000000000" pitchFamily="2" charset="2"/>
              <a:buChar char="l"/>
            </a:pPr>
            <a:r>
              <a:rPr lang="en-US" altLang="zh-CN" dirty="0"/>
              <a:t>P:</a:t>
            </a:r>
            <a:r>
              <a:rPr lang="zh-CN" altLang="en-US" dirty="0"/>
              <a:t>与密钥无关的可逆线性变换</a:t>
            </a:r>
            <a:endParaRPr lang="en-US" altLang="zh-CN" dirty="0"/>
          </a:p>
        </p:txBody>
      </p:sp>
      <p:pic>
        <p:nvPicPr>
          <p:cNvPr id="67588" name="Picture 2"/>
          <p:cNvPicPr>
            <a:picLocks noChangeAspect="1" noChangeArrowheads="1"/>
          </p:cNvPicPr>
          <p:nvPr/>
        </p:nvPicPr>
        <p:blipFill>
          <a:blip r:embed="rId1"/>
          <a:srcRect l="8117" t="4312" r="7904" b="3511"/>
          <a:stretch>
            <a:fillRect/>
          </a:stretch>
        </p:blipFill>
        <p:spPr bwMode="auto">
          <a:xfrm>
            <a:off x="6336196" y="1088740"/>
            <a:ext cx="2699792" cy="3335037"/>
          </a:xfrm>
          <a:prstGeom prst="rect">
            <a:avLst/>
          </a:prstGeom>
          <a:noFill/>
          <a:ln w="9525" algn="ctr">
            <a:noFill/>
            <a:miter lim="800000"/>
            <a:headEnd/>
            <a:tailEnd/>
          </a:ln>
        </p:spPr>
      </p:pic>
      <p:sp>
        <p:nvSpPr>
          <p:cNvPr id="5" name="圆角矩形标注 4"/>
          <p:cNvSpPr/>
          <p:nvPr/>
        </p:nvSpPr>
        <p:spPr bwMode="auto">
          <a:xfrm>
            <a:off x="3805227" y="3528869"/>
            <a:ext cx="1322343" cy="584207"/>
          </a:xfrm>
          <a:prstGeom prst="wedgeRoundRectCallout">
            <a:avLst>
              <a:gd name="adj1" fmla="val -100773"/>
              <a:gd name="adj2" fmla="val 74910"/>
              <a:gd name="adj3" fmla="val 16667"/>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i="0" u="none" strike="noStrike" cap="none" normalizeH="0" baseline="0" dirty="0">
                <a:ln>
                  <a:noFill/>
                </a:ln>
                <a:solidFill>
                  <a:schemeClr val="accent4">
                    <a:lumMod val="10000"/>
                  </a:schemeClr>
                </a:solidFill>
                <a:latin typeface="黑体" panose="02010609060101010101" pitchFamily="49" charset="-122"/>
                <a:ea typeface="黑体" panose="02010609060101010101" pitchFamily="49" charset="-122"/>
              </a:rPr>
              <a:t>混淆层</a:t>
            </a:r>
            <a:endParaRPr kumimoji="0" lang="zh-CN" altLang="en-US" sz="2400" i="0" u="none" strike="noStrike" cap="none" normalizeH="0" baseline="0" dirty="0">
              <a:ln>
                <a:noFill/>
              </a:ln>
              <a:solidFill>
                <a:schemeClr val="accent4">
                  <a:lumMod val="10000"/>
                </a:schemeClr>
              </a:solidFill>
              <a:latin typeface="黑体" panose="02010609060101010101" pitchFamily="49" charset="-122"/>
              <a:ea typeface="黑体" panose="02010609060101010101" pitchFamily="49" charset="-122"/>
            </a:endParaRPr>
          </a:p>
        </p:txBody>
      </p:sp>
      <p:sp>
        <p:nvSpPr>
          <p:cNvPr id="6" name="圆角矩形标注 5"/>
          <p:cNvSpPr/>
          <p:nvPr/>
        </p:nvSpPr>
        <p:spPr bwMode="auto">
          <a:xfrm>
            <a:off x="3805227" y="5437080"/>
            <a:ext cx="1387493" cy="584208"/>
          </a:xfrm>
          <a:prstGeom prst="wedgeRoundRectCallout">
            <a:avLst>
              <a:gd name="adj1" fmla="val -95041"/>
              <a:gd name="adj2" fmla="val -88080"/>
              <a:gd name="adj3" fmla="val 16667"/>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400" i="0" u="none" strike="noStrike" cap="none" normalizeH="0" baseline="0" dirty="0">
                <a:ln>
                  <a:noFill/>
                </a:ln>
                <a:solidFill>
                  <a:schemeClr val="accent4">
                    <a:lumMod val="10000"/>
                  </a:schemeClr>
                </a:solidFill>
                <a:latin typeface="黑体" panose="02010609060101010101" pitchFamily="49" charset="-122"/>
                <a:ea typeface="黑体" panose="02010609060101010101" pitchFamily="49" charset="-122"/>
              </a:rPr>
              <a:t>扩散层</a:t>
            </a:r>
            <a:endParaRPr kumimoji="0" lang="zh-CN" altLang="en-US" sz="2400" i="0" u="none" strike="noStrike" cap="none" normalizeH="0" baseline="0" dirty="0">
              <a:ln>
                <a:noFill/>
              </a:ln>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anim calcmode="lin" valueType="num">
                                      <p:cBhvr additive="base">
                                        <p:cTn id="7" dur="500" fill="hold"/>
                                        <p:tgtEl>
                                          <p:spTgt spid="67588"/>
                                        </p:tgtEl>
                                        <p:attrNameLst>
                                          <p:attrName>ppt_x</p:attrName>
                                        </p:attrNameLst>
                                      </p:cBhvr>
                                      <p:tavLst>
                                        <p:tav tm="0">
                                          <p:val>
                                            <p:strVal val="1+#ppt_w/2"/>
                                          </p:val>
                                        </p:tav>
                                        <p:tav tm="100000">
                                          <p:val>
                                            <p:strVal val="#ppt_x"/>
                                          </p:val>
                                        </p:tav>
                                      </p:tavLst>
                                    </p:anim>
                                    <p:anim calcmode="lin" valueType="num">
                                      <p:cBhvr additive="base">
                                        <p:cTn id="8" dur="500" fill="hold"/>
                                        <p:tgtEl>
                                          <p:spTgt spid="675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4803">
                                            <p:txEl>
                                              <p:pRg st="1" end="1"/>
                                            </p:txEl>
                                          </p:spTgt>
                                        </p:tgtEl>
                                        <p:attrNameLst>
                                          <p:attrName>style.visibility</p:attrName>
                                        </p:attrNameLst>
                                      </p:cBhvr>
                                      <p:to>
                                        <p:strVal val="visible"/>
                                      </p:to>
                                    </p:set>
                                    <p:animEffect transition="in" filter="fade">
                                      <p:cBhvr>
                                        <p:cTn id="13" dur="500"/>
                                        <p:tgtEl>
                                          <p:spTgt spid="20480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4803">
                                            <p:txEl>
                                              <p:pRg st="2" end="2"/>
                                            </p:txEl>
                                          </p:spTgt>
                                        </p:tgtEl>
                                        <p:attrNameLst>
                                          <p:attrName>style.visibility</p:attrName>
                                        </p:attrNameLst>
                                      </p:cBhvr>
                                      <p:to>
                                        <p:strVal val="visible"/>
                                      </p:to>
                                    </p:set>
                                    <p:animEffect transition="in" filter="fade">
                                      <p:cBhvr>
                                        <p:cTn id="18" dur="500"/>
                                        <p:tgtEl>
                                          <p:spTgt spid="20480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4803">
                                            <p:txEl>
                                              <p:pRg st="3" end="3"/>
                                            </p:txEl>
                                          </p:spTgt>
                                        </p:tgtEl>
                                        <p:attrNameLst>
                                          <p:attrName>style.visibility</p:attrName>
                                        </p:attrNameLst>
                                      </p:cBhvr>
                                      <p:to>
                                        <p:strVal val="visible"/>
                                      </p:to>
                                    </p:set>
                                    <p:animEffect transition="in" filter="fade">
                                      <p:cBhvr>
                                        <p:cTn id="21" dur="500"/>
                                        <p:tgtEl>
                                          <p:spTgt spid="20480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4803">
                                            <p:txEl>
                                              <p:pRg st="4" end="4"/>
                                            </p:txEl>
                                          </p:spTgt>
                                        </p:tgtEl>
                                        <p:attrNameLst>
                                          <p:attrName>style.visibility</p:attrName>
                                        </p:attrNameLst>
                                      </p:cBhvr>
                                      <p:to>
                                        <p:strVal val="visible"/>
                                      </p:to>
                                    </p:set>
                                    <p:animEffect transition="in" filter="wipe(down)">
                                      <p:cBhvr>
                                        <p:cTn id="26" dur="500"/>
                                        <p:tgtEl>
                                          <p:spTgt spid="204803">
                                            <p:txEl>
                                              <p:pRg st="4" end="4"/>
                                            </p:txEl>
                                          </p:spTgt>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204803">
                                            <p:txEl>
                                              <p:pRg st="5" end="5"/>
                                            </p:txEl>
                                          </p:spTgt>
                                        </p:tgtEl>
                                        <p:attrNameLst>
                                          <p:attrName>style.visibility</p:attrName>
                                        </p:attrNameLst>
                                      </p:cBhvr>
                                      <p:to>
                                        <p:strVal val="visible"/>
                                      </p:to>
                                    </p:set>
                                    <p:animEffect transition="in" filter="wipe(down)">
                                      <p:cBhvr>
                                        <p:cTn id="30" dur="500"/>
                                        <p:tgtEl>
                                          <p:spTgt spid="20480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Feistel结构"/>
          <p:cNvPicPr>
            <a:picLocks noChangeAspect="1" noChangeArrowheads="1"/>
          </p:cNvPicPr>
          <p:nvPr/>
        </p:nvPicPr>
        <p:blipFill>
          <a:blip r:embed="rId1"/>
          <a:srcRect l="-4550" r="-2208"/>
          <a:stretch>
            <a:fillRect/>
          </a:stretch>
        </p:blipFill>
        <p:spPr bwMode="auto">
          <a:xfrm>
            <a:off x="443210" y="884278"/>
            <a:ext cx="3708412" cy="5610036"/>
          </a:xfrm>
          <a:prstGeom prst="rect">
            <a:avLst/>
          </a:prstGeom>
          <a:solidFill>
            <a:schemeClr val="tx1"/>
          </a:solidFill>
          <a:ln w="9525">
            <a:noFill/>
            <a:miter lim="800000"/>
            <a:headEnd/>
            <a:tailEnd/>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020" y="888132"/>
            <a:ext cx="3948770" cy="561003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125629" y="2662227"/>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对称密码概述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125629" y="3609378"/>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ea typeface="黑体" panose="02010609060101010101" pitchFamily="49" charset="-122"/>
                </a:rPr>
                <a:t>分组密码概述</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566837"/>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125631" y="4471557"/>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FF0000"/>
                  </a:solidFill>
                  <a:latin typeface="黑体" panose="02010609060101010101" pitchFamily="49" charset="-122"/>
                  <a:ea typeface="黑体" panose="02010609060101010101" pitchFamily="49" charset="-122"/>
                </a:rPr>
                <a:t>分组密码算法</a:t>
              </a:r>
              <a:endParaRPr lang="zh-CN" altLang="en-US" sz="3200" u="none" dirty="0">
                <a:solidFill>
                  <a:srgbClr val="FF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808355" lvl="1" indent="-358775">
              <a:buNone/>
            </a:pPr>
            <a:r>
              <a:rPr lang="en-US" altLang="zh-CN" sz="3200" dirty="0"/>
              <a:t>1.  DES</a:t>
            </a:r>
            <a:r>
              <a:rPr lang="zh-CN" altLang="en-US" sz="3200" dirty="0"/>
              <a:t>（</a:t>
            </a:r>
            <a:r>
              <a:rPr lang="en-US" altLang="zh-CN" sz="3200" dirty="0">
                <a:solidFill>
                  <a:srgbClr val="FF0000"/>
                </a:solidFill>
              </a:rPr>
              <a:t>D</a:t>
            </a:r>
            <a:r>
              <a:rPr lang="en-US" altLang="zh-CN" sz="3200" dirty="0"/>
              <a:t>ata </a:t>
            </a:r>
            <a:r>
              <a:rPr lang="en-US" altLang="zh-CN" sz="3200" dirty="0">
                <a:solidFill>
                  <a:srgbClr val="FF0000"/>
                </a:solidFill>
              </a:rPr>
              <a:t>E</a:t>
            </a:r>
            <a:r>
              <a:rPr lang="en-US" altLang="zh-CN" sz="3200" dirty="0"/>
              <a:t>ncryption </a:t>
            </a:r>
            <a:r>
              <a:rPr lang="en-US" altLang="zh-CN" sz="3200" dirty="0">
                <a:solidFill>
                  <a:srgbClr val="FF0000"/>
                </a:solidFill>
              </a:rPr>
              <a:t>S</a:t>
            </a:r>
            <a:r>
              <a:rPr lang="en-US" altLang="zh-CN" sz="3200" dirty="0"/>
              <a:t>tandard</a:t>
            </a:r>
            <a:r>
              <a:rPr lang="zh-CN" altLang="en-US" sz="3200" dirty="0"/>
              <a:t>）概况</a:t>
            </a:r>
            <a:endParaRPr lang="en-US" altLang="zh-CN" sz="3200" dirty="0"/>
          </a:p>
          <a:p>
            <a:pPr marL="808355" lvl="1" indent="-358775">
              <a:buNone/>
            </a:pPr>
            <a:r>
              <a:rPr lang="en-US" altLang="zh-CN" sz="3200" dirty="0"/>
              <a:t>2.  DES</a:t>
            </a:r>
            <a:r>
              <a:rPr lang="zh-CN" altLang="en-US" sz="3200" dirty="0"/>
              <a:t>加密算法</a:t>
            </a:r>
            <a:endParaRPr lang="en-US" altLang="zh-CN" sz="3200" dirty="0"/>
          </a:p>
          <a:p>
            <a:pPr marL="808355" lvl="1" indent="-358775">
              <a:buNone/>
            </a:pPr>
            <a:r>
              <a:rPr lang="en-US" altLang="zh-CN" sz="3200" dirty="0"/>
              <a:t>3.  DES</a:t>
            </a:r>
            <a:r>
              <a:rPr lang="zh-CN" altLang="en-US" sz="3200" dirty="0"/>
              <a:t>密钥扩展算法</a:t>
            </a:r>
            <a:endParaRPr lang="zh-CN" altLang="en-US" sz="3200" dirty="0"/>
          </a:p>
          <a:p>
            <a:pPr marL="808355" lvl="1" indent="-358775">
              <a:buNone/>
            </a:pPr>
            <a:r>
              <a:rPr lang="en-US" altLang="zh-CN" sz="3200" dirty="0"/>
              <a:t>4.  DES</a:t>
            </a:r>
            <a:r>
              <a:rPr lang="zh-CN" altLang="en-US" sz="3200" dirty="0"/>
              <a:t>解密算法</a:t>
            </a:r>
            <a:endParaRPr lang="en-US" altLang="zh-CN" sz="3200" dirty="0"/>
          </a:p>
          <a:p>
            <a:pPr marL="963930" lvl="1" indent="-514350">
              <a:buClrTx/>
              <a:buAutoNum type="arabicPeriod" startAt="5"/>
            </a:pPr>
            <a:r>
              <a:rPr lang="en-US" altLang="zh-CN" sz="3200" dirty="0"/>
              <a:t>DES</a:t>
            </a:r>
            <a:r>
              <a:rPr lang="zh-CN" altLang="en-US" sz="3200" dirty="0"/>
              <a:t>算法安全性</a:t>
            </a:r>
            <a:endParaRPr lang="en-US" altLang="zh-CN" sz="3200" dirty="0"/>
          </a:p>
          <a:p>
            <a:pPr marL="963930" lvl="1" indent="-514350">
              <a:buClrTx/>
              <a:buAutoNum type="arabicPeriod" startAt="5"/>
            </a:pPr>
            <a:r>
              <a:rPr lang="en-US" altLang="zh-CN" sz="3200" dirty="0"/>
              <a:t>DES</a:t>
            </a:r>
            <a:r>
              <a:rPr lang="zh-CN" altLang="en-US" sz="3200" dirty="0"/>
              <a:t>的变形算法</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p:txBody>
          <a:bodyPr/>
          <a:lstStyle/>
          <a:p>
            <a:r>
              <a:rPr lang="zh-CN" altLang="en-US" sz="2400" dirty="0"/>
              <a:t>第一个公开的商用、民用数据加密算法</a:t>
            </a:r>
            <a:endParaRPr lang="en-US" altLang="zh-CN" sz="2400" dirty="0"/>
          </a:p>
        </p:txBody>
      </p:sp>
      <p:graphicFrame>
        <p:nvGraphicFramePr>
          <p:cNvPr id="5" name="图示 4"/>
          <p:cNvGraphicFramePr/>
          <p:nvPr/>
        </p:nvGraphicFramePr>
        <p:xfrm>
          <a:off x="1583668" y="2334496"/>
          <a:ext cx="6048672" cy="37948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wipe(down)">
                                      <p:cBhvr>
                                        <p:cTn id="7" dur="500"/>
                                        <p:tgtEl>
                                          <p:spTgt spid="22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125629" y="2662227"/>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FF0000"/>
                  </a:solidFill>
                  <a:latin typeface="黑体" panose="02010609060101010101" pitchFamily="49" charset="-122"/>
                  <a:ea typeface="黑体" panose="02010609060101010101" pitchFamily="49" charset="-122"/>
                </a:rPr>
                <a:t>对称密码概述</a:t>
              </a:r>
              <a:endParaRPr lang="zh-CN" altLang="en-US" sz="3200" u="none" kern="0" dirty="0">
                <a:solidFill>
                  <a:srgbClr val="FF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125629" y="3609378"/>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prstClr val="black"/>
                  </a:solidFill>
                  <a:ea typeface="黑体" panose="02010609060101010101" pitchFamily="49" charset="-122"/>
                </a:rPr>
                <a:t>分组密码概述</a:t>
              </a:r>
              <a:endParaRPr lang="zh-CN" altLang="en-US" sz="3200" u="none" dirty="0">
                <a:solidFill>
                  <a:prstClr val="black"/>
                </a:solidFill>
                <a:latin typeface="黑体" panose="02010609060101010101" pitchFamily="49" charset="-122"/>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566837"/>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125631" y="4471557"/>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prstClr val="black"/>
                  </a:solidFill>
                  <a:latin typeface="黑体" panose="02010609060101010101" pitchFamily="49" charset="-122"/>
                  <a:ea typeface="黑体" panose="02010609060101010101" pitchFamily="49" charset="-122"/>
                </a:rPr>
                <a:t>分组密码算法</a:t>
              </a:r>
              <a:endParaRPr lang="zh-CN" altLang="en-US" sz="3200" u="none" dirty="0">
                <a:solidFill>
                  <a:prstClr val="black"/>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idx="1"/>
          </p:nvPr>
        </p:nvSpPr>
        <p:spPr/>
        <p:txBody>
          <a:bodyPr/>
          <a:lstStyle/>
          <a:p>
            <a:pPr>
              <a:buClr>
                <a:srgbClr val="FF0000"/>
              </a:buClr>
              <a:buFont typeface="Wingdings" panose="05000000000000000000" pitchFamily="2" charset="2"/>
              <a:buChar char="l"/>
            </a:pPr>
            <a:r>
              <a:rPr lang="en-US" altLang="zh-CN" sz="2800" dirty="0"/>
              <a:t>1977</a:t>
            </a:r>
            <a:r>
              <a:rPr lang="zh-CN" altLang="en-US" sz="2800" dirty="0"/>
              <a:t>年公布的标准规定</a:t>
            </a:r>
            <a:r>
              <a:rPr lang="en-US" altLang="zh-CN" sz="2800" dirty="0"/>
              <a:t>DES</a:t>
            </a:r>
            <a:r>
              <a:rPr lang="zh-CN" altLang="en-US" sz="2800" dirty="0"/>
              <a:t>使用期十年，每五年审查一次</a:t>
            </a:r>
            <a:endParaRPr lang="zh-CN" altLang="en-US" sz="2800" dirty="0"/>
          </a:p>
          <a:p>
            <a:pPr>
              <a:buClr>
                <a:srgbClr val="FF0000"/>
              </a:buClr>
              <a:buFont typeface="Wingdings" panose="05000000000000000000" pitchFamily="2" charset="2"/>
              <a:buChar char="l"/>
            </a:pPr>
            <a:r>
              <a:rPr lang="en-US" altLang="zh-CN" sz="2800" dirty="0"/>
              <a:t>1988</a:t>
            </a:r>
            <a:r>
              <a:rPr lang="zh-CN" altLang="en-US" sz="2800" dirty="0"/>
              <a:t>年第一次延长标准期限</a:t>
            </a:r>
            <a:r>
              <a:rPr lang="en-US" altLang="zh-CN" sz="2800" dirty="0"/>
              <a:t>(FIPS 46-1)</a:t>
            </a:r>
            <a:endParaRPr lang="en-US" altLang="zh-CN" sz="2800" dirty="0"/>
          </a:p>
          <a:p>
            <a:pPr>
              <a:buClr>
                <a:srgbClr val="FF0000"/>
              </a:buClr>
              <a:buFont typeface="Wingdings" panose="05000000000000000000" pitchFamily="2" charset="2"/>
              <a:buChar char="l"/>
            </a:pPr>
            <a:r>
              <a:rPr lang="en-US" altLang="zh-CN" sz="2800" dirty="0"/>
              <a:t>1993</a:t>
            </a:r>
            <a:r>
              <a:rPr lang="zh-CN" altLang="en-US" sz="2800" dirty="0"/>
              <a:t>年第二次延长标准期限</a:t>
            </a:r>
            <a:r>
              <a:rPr lang="en-US" altLang="zh-CN" sz="2800" dirty="0"/>
              <a:t>(FIPS 46-2)</a:t>
            </a:r>
            <a:endParaRPr lang="en-US" altLang="zh-CN" sz="2800" dirty="0"/>
          </a:p>
          <a:p>
            <a:pPr>
              <a:buClr>
                <a:srgbClr val="FF0000"/>
              </a:buClr>
              <a:buFont typeface="Wingdings" panose="05000000000000000000" pitchFamily="2" charset="2"/>
              <a:buChar char="l"/>
            </a:pPr>
            <a:r>
              <a:rPr lang="en-US" altLang="zh-CN" sz="2800" dirty="0"/>
              <a:t>1999</a:t>
            </a:r>
            <a:r>
              <a:rPr lang="zh-CN" altLang="en-US" sz="2800" dirty="0"/>
              <a:t>年第三次延长标准期限</a:t>
            </a:r>
            <a:r>
              <a:rPr lang="en-US" altLang="zh-CN" sz="2800" dirty="0"/>
              <a:t>(FIPS 46-3)</a:t>
            </a:r>
            <a:endParaRPr lang="en-US" altLang="zh-CN" sz="2800" dirty="0"/>
          </a:p>
          <a:p>
            <a:pPr>
              <a:buClr>
                <a:srgbClr val="FF0000"/>
              </a:buClr>
              <a:buFont typeface="Wingdings" panose="05000000000000000000" pitchFamily="2" charset="2"/>
              <a:buChar char="l"/>
            </a:pPr>
            <a:r>
              <a:rPr lang="en-US" altLang="zh-CN" sz="2800" dirty="0"/>
              <a:t>2002</a:t>
            </a:r>
            <a:r>
              <a:rPr lang="zh-CN" altLang="en-US" sz="2800" dirty="0"/>
              <a:t>年</a:t>
            </a:r>
            <a:r>
              <a:rPr lang="en-US" altLang="zh-CN" sz="2800" dirty="0"/>
              <a:t>5</a:t>
            </a:r>
            <a:r>
              <a:rPr lang="zh-CN" altLang="en-US" sz="2800" dirty="0"/>
              <a:t>月</a:t>
            </a:r>
            <a:r>
              <a:rPr lang="en-US" altLang="zh-CN" sz="2800" dirty="0"/>
              <a:t>26</a:t>
            </a:r>
            <a:r>
              <a:rPr lang="zh-CN" altLang="en-US" sz="2800" dirty="0"/>
              <a:t>日，</a:t>
            </a:r>
            <a:r>
              <a:rPr lang="en-US" altLang="zh-CN" sz="2800" dirty="0"/>
              <a:t>DES</a:t>
            </a:r>
            <a:r>
              <a:rPr lang="zh-CN" altLang="en-US" sz="2800" dirty="0"/>
              <a:t>在公开竞争中被高级加密标准</a:t>
            </a:r>
            <a:r>
              <a:rPr lang="en-US" altLang="zh-CN" sz="2800" dirty="0"/>
              <a:t>(AES)</a:t>
            </a:r>
            <a:r>
              <a:rPr lang="zh-CN" altLang="en-US" sz="2800" dirty="0"/>
              <a:t>所取代</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anim calcmode="lin" valueType="num">
                                      <p:cBhvr additive="base">
                                        <p:cTn id="7" dur="500" fill="hold"/>
                                        <p:tgtEl>
                                          <p:spTgt spid="228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83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8355">
                                            <p:txEl>
                                              <p:pRg st="1" end="1"/>
                                            </p:txEl>
                                          </p:spTgt>
                                        </p:tgtEl>
                                        <p:attrNameLst>
                                          <p:attrName>style.visibility</p:attrName>
                                        </p:attrNameLst>
                                      </p:cBhvr>
                                      <p:to>
                                        <p:strVal val="visible"/>
                                      </p:to>
                                    </p:set>
                                    <p:anim calcmode="lin" valueType="num">
                                      <p:cBhvr additive="base">
                                        <p:cTn id="13" dur="500" fill="hold"/>
                                        <p:tgtEl>
                                          <p:spTgt spid="2283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8355">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28355">
                                            <p:txEl>
                                              <p:pRg st="2" end="2"/>
                                            </p:txEl>
                                          </p:spTgt>
                                        </p:tgtEl>
                                        <p:attrNameLst>
                                          <p:attrName>style.visibility</p:attrName>
                                        </p:attrNameLst>
                                      </p:cBhvr>
                                      <p:to>
                                        <p:strVal val="visible"/>
                                      </p:to>
                                    </p:set>
                                    <p:anim calcmode="lin" valueType="num">
                                      <p:cBhvr additive="base">
                                        <p:cTn id="18" dur="500" fill="hold"/>
                                        <p:tgtEl>
                                          <p:spTgt spid="22835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28355">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28355">
                                            <p:txEl>
                                              <p:pRg st="3" end="3"/>
                                            </p:txEl>
                                          </p:spTgt>
                                        </p:tgtEl>
                                        <p:attrNameLst>
                                          <p:attrName>style.visibility</p:attrName>
                                        </p:attrNameLst>
                                      </p:cBhvr>
                                      <p:to>
                                        <p:strVal val="visible"/>
                                      </p:to>
                                    </p:set>
                                    <p:anim calcmode="lin" valueType="num">
                                      <p:cBhvr additive="base">
                                        <p:cTn id="23" dur="500" fill="hold"/>
                                        <p:tgtEl>
                                          <p:spTgt spid="22835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83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8355">
                                            <p:txEl>
                                              <p:pRg st="4" end="4"/>
                                            </p:txEl>
                                          </p:spTgt>
                                        </p:tgtEl>
                                        <p:attrNameLst>
                                          <p:attrName>style.visibility</p:attrName>
                                        </p:attrNameLst>
                                      </p:cBhvr>
                                      <p:to>
                                        <p:strVal val="visible"/>
                                      </p:to>
                                    </p:set>
                                    <p:anim calcmode="lin" valueType="num">
                                      <p:cBhvr additive="base">
                                        <p:cTn id="29" dur="500" fill="hold"/>
                                        <p:tgtEl>
                                          <p:spTgt spid="22835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283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idx="1"/>
          </p:nvPr>
        </p:nvSpPr>
        <p:spPr/>
        <p:txBody>
          <a:bodyPr/>
          <a:lstStyle/>
          <a:p>
            <a:r>
              <a:rPr lang="en-US" altLang="zh-CN" dirty="0"/>
              <a:t>NIS</a:t>
            </a:r>
            <a:r>
              <a:rPr lang="en-US" altLang="zh-CN" dirty="0">
                <a:solidFill>
                  <a:srgbClr val="000000"/>
                </a:solidFill>
              </a:rPr>
              <a:t>T</a:t>
            </a:r>
            <a:r>
              <a:rPr lang="en-US" altLang="zh-CN" b="0" dirty="0">
                <a:solidFill>
                  <a:srgbClr val="000000"/>
                </a:solidFill>
              </a:rPr>
              <a:t>(</a:t>
            </a:r>
            <a:r>
              <a:rPr lang="zh-CN" altLang="en-US" b="0" kern="1200" dirty="0">
                <a:solidFill>
                  <a:srgbClr val="000000"/>
                </a:solidFill>
                <a:latin typeface="Arial" panose="020B0604020202020204" pitchFamily="34" charset="0"/>
                <a:ea typeface="宋体" panose="02010600030101010101" pitchFamily="2" charset="-122"/>
              </a:rPr>
              <a:t>美国国家标准技术研究所</a:t>
            </a:r>
            <a:r>
              <a:rPr lang="en-US" altLang="zh-CN" b="0" kern="1200" dirty="0">
                <a:solidFill>
                  <a:srgbClr val="000000"/>
                </a:solidFill>
                <a:latin typeface="Arial" panose="020B0604020202020204" pitchFamily="34" charset="0"/>
                <a:ea typeface="宋体" panose="02010600030101010101" pitchFamily="2" charset="-122"/>
              </a:rPr>
              <a:t>)</a:t>
            </a:r>
            <a:r>
              <a:rPr lang="zh-CN" altLang="en-US" dirty="0"/>
              <a:t>对</a:t>
            </a:r>
            <a:r>
              <a:rPr lang="en-US" altLang="zh-CN" dirty="0"/>
              <a:t>DES</a:t>
            </a:r>
            <a:r>
              <a:rPr lang="zh-CN" altLang="en-US" dirty="0"/>
              <a:t>的回顾中提到：</a:t>
            </a:r>
            <a:endParaRPr lang="zh-CN" altLang="en-US" dirty="0"/>
          </a:p>
          <a:p>
            <a:pPr marL="0" indent="355600">
              <a:lnSpc>
                <a:spcPts val="3600"/>
              </a:lnSpc>
              <a:buNone/>
            </a:pPr>
            <a:r>
              <a:rPr lang="en-US" altLang="zh-CN" sz="2800" dirty="0">
                <a:ea typeface="楷体" panose="02010609060101010101" pitchFamily="49" charset="-122"/>
              </a:rPr>
              <a:t>    </a:t>
            </a:r>
            <a:r>
              <a:rPr lang="en-US" altLang="zh-CN" sz="2400" dirty="0">
                <a:ea typeface="楷体" panose="02010609060101010101" pitchFamily="49" charset="-122"/>
              </a:rPr>
              <a:t>DES</a:t>
            </a:r>
            <a:r>
              <a:rPr lang="zh-CN" altLang="en-US" sz="2400" dirty="0">
                <a:ea typeface="楷体" panose="02010609060101010101" pitchFamily="49" charset="-122"/>
              </a:rPr>
              <a:t>可以被称为加密算法的非军用研究和发展的开始。</a:t>
            </a:r>
            <a:r>
              <a:rPr lang="en-US" altLang="zh-CN" sz="2400" dirty="0">
                <a:ea typeface="楷体" panose="02010609060101010101" pitchFamily="49" charset="-122"/>
              </a:rPr>
              <a:t>1970</a:t>
            </a:r>
            <a:r>
              <a:rPr lang="zh-CN" altLang="en-US" sz="2400" dirty="0">
                <a:ea typeface="楷体" panose="02010609060101010101" pitchFamily="49" charset="-122"/>
              </a:rPr>
              <a:t>年代除了为军队或情报组织工作的以外，只有很少的密码学者，对密码学的学术研究也很少。现在，</a:t>
            </a:r>
            <a:r>
              <a:rPr lang="en-US" altLang="zh-CN" sz="2400" dirty="0">
                <a:ea typeface="楷体" panose="02010609060101010101" pitchFamily="49" charset="-122"/>
              </a:rPr>
              <a:t>……</a:t>
            </a:r>
            <a:r>
              <a:rPr lang="zh-CN" altLang="en-US" sz="2400" dirty="0">
                <a:solidFill>
                  <a:srgbClr val="00B050"/>
                </a:solidFill>
                <a:ea typeface="楷体" panose="02010609060101010101" pitchFamily="49" charset="-122"/>
              </a:rPr>
              <a:t>一整代的密码学者都拼命分析（或者说破解）</a:t>
            </a:r>
            <a:r>
              <a:rPr lang="en-US" altLang="zh-CN" sz="2400" dirty="0">
                <a:solidFill>
                  <a:srgbClr val="00B050"/>
                </a:solidFill>
                <a:ea typeface="楷体" panose="02010609060101010101" pitchFamily="49" charset="-122"/>
              </a:rPr>
              <a:t>DES</a:t>
            </a:r>
            <a:r>
              <a:rPr lang="zh-CN" altLang="en-US" sz="2400" dirty="0">
                <a:solidFill>
                  <a:srgbClr val="00B050"/>
                </a:solidFill>
                <a:ea typeface="楷体" panose="02010609060101010101" pitchFamily="49" charset="-122"/>
              </a:rPr>
              <a:t>算法</a:t>
            </a:r>
            <a:r>
              <a:rPr lang="zh-CN" altLang="en-US" sz="2400" dirty="0">
                <a:ea typeface="楷体" panose="02010609060101010101" pitchFamily="49" charset="-122"/>
              </a:rPr>
              <a:t>。用密码学家布鲁斯</a:t>
            </a:r>
            <a:r>
              <a:rPr lang="en-US" altLang="zh-CN" sz="2400" dirty="0">
                <a:ea typeface="楷体" panose="02010609060101010101" pitchFamily="49" charset="-122"/>
              </a:rPr>
              <a:t>·</a:t>
            </a:r>
            <a:r>
              <a:rPr lang="zh-CN" altLang="en-US" sz="2400" dirty="0">
                <a:ea typeface="楷体" panose="02010609060101010101" pitchFamily="49" charset="-122"/>
              </a:rPr>
              <a:t>施奈尔的话说：“</a:t>
            </a:r>
            <a:r>
              <a:rPr lang="en-US" altLang="zh-CN" sz="2400" dirty="0">
                <a:solidFill>
                  <a:srgbClr val="FF00FF"/>
                </a:solidFill>
                <a:ea typeface="楷体" panose="02010609060101010101" pitchFamily="49" charset="-122"/>
              </a:rPr>
              <a:t>DES</a:t>
            </a:r>
            <a:r>
              <a:rPr lang="zh-CN" altLang="en-US" sz="2400" dirty="0">
                <a:solidFill>
                  <a:srgbClr val="FF00FF"/>
                </a:solidFill>
                <a:ea typeface="楷体" panose="02010609060101010101" pitchFamily="49" charset="-122"/>
              </a:rPr>
              <a:t>在促进密码学界的发展上做的比其它的一切都多</a:t>
            </a:r>
            <a:r>
              <a:rPr lang="zh-CN" altLang="en-US" sz="2400" dirty="0">
                <a:ea typeface="楷体" panose="02010609060101010101" pitchFamily="49" charset="-122"/>
              </a:rPr>
              <a:t>。”</a:t>
            </a:r>
            <a:r>
              <a:rPr lang="en-US" altLang="zh-CN" sz="2400" dirty="0">
                <a:ea typeface="楷体" panose="02010609060101010101" pitchFamily="49" charset="-122"/>
              </a:rPr>
              <a:t> …… </a:t>
            </a:r>
            <a:r>
              <a:rPr lang="en-US" altLang="zh-CN" sz="2400" dirty="0">
                <a:solidFill>
                  <a:schemeClr val="bg1">
                    <a:lumMod val="60000"/>
                    <a:lumOff val="40000"/>
                  </a:schemeClr>
                </a:solidFill>
                <a:ea typeface="楷体" panose="02010609060101010101" pitchFamily="49" charset="-122"/>
              </a:rPr>
              <a:t>DES</a:t>
            </a:r>
            <a:r>
              <a:rPr lang="zh-CN" altLang="en-US" sz="2400" dirty="0">
                <a:solidFill>
                  <a:schemeClr val="bg1">
                    <a:lumMod val="60000"/>
                    <a:lumOff val="40000"/>
                  </a:schemeClr>
                </a:solidFill>
                <a:ea typeface="楷体" panose="02010609060101010101" pitchFamily="49" charset="-122"/>
              </a:rPr>
              <a:t>是用来对每一种对称密钥算法进行比较的标准对象</a:t>
            </a:r>
            <a:r>
              <a:rPr lang="zh-CN" altLang="en-US" sz="2400" dirty="0">
                <a:ea typeface="楷体" panose="02010609060101010101" pitchFamily="49" charset="-122"/>
              </a:rPr>
              <a:t>。</a:t>
            </a:r>
            <a:endParaRPr lang="zh-CN" altLang="en-US" sz="2400" dirty="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8355">
                                            <p:txEl>
                                              <p:pRg st="1" end="1"/>
                                            </p:txEl>
                                          </p:spTgt>
                                        </p:tgtEl>
                                        <p:attrNameLst>
                                          <p:attrName>style.visibility</p:attrName>
                                        </p:attrNameLst>
                                      </p:cBhvr>
                                      <p:to>
                                        <p:strVal val="visible"/>
                                      </p:to>
                                    </p:set>
                                    <p:animEffect transition="in" filter="randombar(horizontal)">
                                      <p:cBhvr>
                                        <p:cTn id="7" dur="500"/>
                                        <p:tgtEl>
                                          <p:spTgt spid="228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剪去同侧角的矩形 5"/>
          <p:cNvSpPr/>
          <p:nvPr/>
        </p:nvSpPr>
        <p:spPr bwMode="auto">
          <a:xfrm>
            <a:off x="482545" y="1808820"/>
            <a:ext cx="2628936" cy="648000"/>
          </a:xfrm>
          <a:prstGeom prst="snip2SameRect">
            <a:avLst/>
          </a:prstGeom>
          <a:solidFill>
            <a:srgbClr val="FF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600" u="none" dirty="0">
                <a:solidFill>
                  <a:srgbClr val="9900FF"/>
                </a:solidFill>
                <a:ea typeface="黑体" panose="02010609060101010101" pitchFamily="49" charset="-122"/>
              </a:rPr>
              <a:t>对称密码</a:t>
            </a:r>
            <a:endParaRPr kumimoji="0" lang="zh-CN" altLang="en-US" sz="36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7" name="折角形 6"/>
          <p:cNvSpPr/>
          <p:nvPr/>
        </p:nvSpPr>
        <p:spPr bwMode="auto">
          <a:xfrm>
            <a:off x="482544" y="2466055"/>
            <a:ext cx="2628000" cy="2665449"/>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zh-CN" altLang="en-US" u="none" dirty="0">
                <a:solidFill>
                  <a:srgbClr val="FFFF66"/>
                </a:solidFill>
                <a:latin typeface="黑体" panose="02010609060101010101" pitchFamily="49" charset="-122"/>
                <a:ea typeface="黑体" panose="02010609060101010101" pitchFamily="49" charset="-122"/>
              </a:rPr>
              <a:t>  </a:t>
            </a:r>
            <a:r>
              <a:rPr lang="zh-CN" altLang="en-US" u="none" dirty="0">
                <a:latin typeface="黑体" panose="02010609060101010101" pitchFamily="49" charset="-122"/>
                <a:ea typeface="黑体" panose="02010609060101010101" pitchFamily="49" charset="-122"/>
              </a:rPr>
              <a:t>加密算法和解密算法使用同一初始密钥。算法结构相同，子密钥使用次序不同。</a:t>
            </a:r>
            <a:endParaRPr kumimoji="0" lang="zh-CN" altLang="en-US" b="0" i="0" u="none" strike="noStrike" cap="none" normalizeH="0" baseline="0" dirty="0">
              <a:ln>
                <a:noFill/>
              </a:ln>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 name="剪去同侧角的矩形 7"/>
          <p:cNvSpPr/>
          <p:nvPr/>
        </p:nvSpPr>
        <p:spPr bwMode="auto">
          <a:xfrm>
            <a:off x="3294047" y="2466055"/>
            <a:ext cx="2628936" cy="648000"/>
          </a:xfrm>
          <a:prstGeom prst="snip2SameRect">
            <a:avLst/>
          </a:prstGeom>
          <a:solidFill>
            <a:srgbClr val="00FF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600" u="none" dirty="0">
                <a:solidFill>
                  <a:srgbClr val="9900FF"/>
                </a:solidFill>
                <a:ea typeface="黑体" panose="02010609060101010101" pitchFamily="49" charset="-122"/>
              </a:rPr>
              <a:t>分组密码</a:t>
            </a:r>
            <a:endParaRPr kumimoji="0" lang="zh-CN" altLang="en-US" sz="36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9" name="折角形 8"/>
          <p:cNvSpPr/>
          <p:nvPr/>
        </p:nvSpPr>
        <p:spPr bwMode="auto">
          <a:xfrm>
            <a:off x="3294046" y="3086776"/>
            <a:ext cx="2628000" cy="2592423"/>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zh-CN" altLang="en-US" u="none" dirty="0">
                <a:ea typeface="黑体" panose="02010609060101010101" pitchFamily="49" charset="-122"/>
              </a:rPr>
              <a:t>     明文和密文</a:t>
            </a:r>
            <a:r>
              <a:rPr lang="en-US" altLang="zh-CN" u="none" dirty="0">
                <a:ea typeface="黑体" panose="02010609060101010101" pitchFamily="49" charset="-122"/>
              </a:rPr>
              <a:t>64 bits</a:t>
            </a:r>
            <a:r>
              <a:rPr lang="zh-CN" altLang="en-US" u="none" dirty="0">
                <a:ea typeface="黑体" panose="02010609060101010101" pitchFamily="49" charset="-122"/>
              </a:rPr>
              <a:t>，初始密钥</a:t>
            </a:r>
            <a:r>
              <a:rPr lang="en-US" altLang="zh-CN" u="none" dirty="0">
                <a:ea typeface="黑体" panose="02010609060101010101" pitchFamily="49" charset="-122"/>
              </a:rPr>
              <a:t>64 bits</a:t>
            </a:r>
            <a:r>
              <a:rPr lang="zh-CN" altLang="en-US" u="none" dirty="0">
                <a:ea typeface="黑体" panose="02010609060101010101" pitchFamily="49" charset="-122"/>
              </a:rPr>
              <a:t>（每第 </a:t>
            </a:r>
            <a:r>
              <a:rPr lang="en-US" altLang="zh-CN" u="none" dirty="0">
                <a:ea typeface="黑体" panose="02010609060101010101" pitchFamily="49" charset="-122"/>
              </a:rPr>
              <a:t>8</a:t>
            </a:r>
            <a:r>
              <a:rPr lang="zh-CN" altLang="en-US" u="none" dirty="0">
                <a:ea typeface="黑体" panose="02010609060101010101" pitchFamily="49" charset="-122"/>
              </a:rPr>
              <a:t>比特为奇偶校验位，真正密钥</a:t>
            </a:r>
            <a:r>
              <a:rPr lang="en-US" altLang="zh-CN" u="none" dirty="0">
                <a:ea typeface="黑体" panose="02010609060101010101" pitchFamily="49" charset="-122"/>
              </a:rPr>
              <a:t>56 bits</a:t>
            </a:r>
            <a:r>
              <a:rPr lang="zh-CN" altLang="en-US" u="none" dirty="0">
                <a:ea typeface="黑体" panose="02010609060101010101" pitchFamily="49" charset="-122"/>
              </a:rPr>
              <a:t>）</a:t>
            </a:r>
            <a:endParaRPr lang="zh-CN" altLang="en-US" u="none" dirty="0">
              <a:ea typeface="黑体" panose="02010609060101010101" pitchFamily="49" charset="-122"/>
            </a:endParaRPr>
          </a:p>
        </p:txBody>
      </p:sp>
      <p:sp>
        <p:nvSpPr>
          <p:cNvPr id="10" name="剪去同侧角的矩形 9"/>
          <p:cNvSpPr/>
          <p:nvPr/>
        </p:nvSpPr>
        <p:spPr bwMode="auto">
          <a:xfrm>
            <a:off x="6105548" y="3086776"/>
            <a:ext cx="2628936" cy="648000"/>
          </a:xfrm>
          <a:prstGeom prst="snip2SameRect">
            <a:avLst/>
          </a:prstGeom>
          <a:solidFill>
            <a:srgbClr val="99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kumimoji="0" lang="en-US" altLang="zh-CN" sz="3600" i="0" u="none" strike="noStrike" cap="none" normalizeH="0" baseline="0" dirty="0" err="1">
                <a:ln>
                  <a:noFill/>
                </a:ln>
                <a:solidFill>
                  <a:srgbClr val="9900FF"/>
                </a:solidFill>
                <a:ea typeface="黑体" panose="02010609060101010101" pitchFamily="49" charset="-122"/>
              </a:rPr>
              <a:t>Feistel</a:t>
            </a:r>
            <a:r>
              <a:rPr kumimoji="0" lang="zh-CN" altLang="en-US" sz="3600" i="0" u="none" strike="noStrike" cap="none" normalizeH="0" baseline="0" dirty="0">
                <a:ln>
                  <a:noFill/>
                </a:ln>
                <a:solidFill>
                  <a:srgbClr val="9900FF"/>
                </a:solidFill>
                <a:ea typeface="黑体" panose="02010609060101010101" pitchFamily="49" charset="-122"/>
              </a:rPr>
              <a:t>结构</a:t>
            </a:r>
            <a:endParaRPr kumimoji="0" lang="zh-CN" altLang="en-US" sz="3600" i="0" u="none" strike="noStrike" cap="none" normalizeH="0" baseline="0" dirty="0">
              <a:ln>
                <a:noFill/>
              </a:ln>
              <a:solidFill>
                <a:srgbClr val="9900FF"/>
              </a:solidFill>
              <a:ea typeface="黑体" panose="02010609060101010101" pitchFamily="49" charset="-122"/>
            </a:endParaRPr>
          </a:p>
        </p:txBody>
      </p:sp>
      <p:sp>
        <p:nvSpPr>
          <p:cNvPr id="11" name="折角形 10"/>
          <p:cNvSpPr/>
          <p:nvPr/>
        </p:nvSpPr>
        <p:spPr bwMode="auto">
          <a:xfrm>
            <a:off x="6105547" y="3707498"/>
            <a:ext cx="2628000" cy="2117754"/>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t" anchorCtr="0" compatLnSpc="1"/>
          <a:lstStyle/>
          <a:p>
            <a:r>
              <a:rPr lang="en-US" altLang="zh-CN" u="none" dirty="0">
                <a:solidFill>
                  <a:srgbClr val="00FF00"/>
                </a:solidFill>
                <a:ea typeface="黑体" panose="02010609060101010101" pitchFamily="49" charset="-122"/>
              </a:rPr>
              <a:t>     </a:t>
            </a:r>
            <a:r>
              <a:rPr lang="zh-CN" altLang="en-US" u="none" dirty="0">
                <a:ea typeface="黑体" panose="02010609060101010101" pitchFamily="49" charset="-122"/>
              </a:rPr>
              <a:t>迭代</a:t>
            </a:r>
            <a:r>
              <a:rPr lang="en-US" altLang="zh-CN" u="none" dirty="0">
                <a:ea typeface="黑体" panose="02010609060101010101" pitchFamily="49" charset="-122"/>
              </a:rPr>
              <a:t>16 </a:t>
            </a:r>
            <a:r>
              <a:rPr lang="zh-CN" altLang="en-US" u="none" dirty="0">
                <a:ea typeface="黑体" panose="02010609060101010101" pitchFamily="49" charset="-122"/>
              </a:rPr>
              <a:t>轮，使用标准的算术和逻辑运算，易于实现。</a:t>
            </a:r>
            <a:endParaRPr lang="zh-CN" altLang="en-US" u="none" dirty="0">
              <a:ea typeface="黑体" panose="02010609060101010101" pitchFamily="49" charset="-122"/>
            </a:endParaRPr>
          </a:p>
        </p:txBody>
      </p:sp>
      <p:sp>
        <p:nvSpPr>
          <p:cNvPr id="35" name="圆角右箭头 34"/>
          <p:cNvSpPr/>
          <p:nvPr/>
        </p:nvSpPr>
        <p:spPr bwMode="auto">
          <a:xfrm rot="5400000">
            <a:off x="3768713" y="1407179"/>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6" name="圆角右箭头 35"/>
          <p:cNvSpPr/>
          <p:nvPr/>
        </p:nvSpPr>
        <p:spPr bwMode="auto">
          <a:xfrm rot="5400000">
            <a:off x="6580214" y="2027900"/>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149"/>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ppt_w</p:attrName>
                                        </p:attrNameLst>
                                      </p:cBhvr>
                                      <p:tavLst>
                                        <p:tav tm="0">
                                          <p:val>
                                            <p:strVal val="#ppt_w*0.70"/>
                                          </p:val>
                                        </p:tav>
                                        <p:tav tm="100000">
                                          <p:val>
                                            <p:strVal val="#ppt_w"/>
                                          </p:val>
                                        </p:tav>
                                      </p:tavLst>
                                    </p:anim>
                                    <p:anim calcmode="lin" valueType="num">
                                      <p:cBhvr>
                                        <p:cTn id="20" dur="1000" fill="hold"/>
                                        <p:tgtEl>
                                          <p:spTgt spid="35"/>
                                        </p:tgtEl>
                                        <p:attrNameLst>
                                          <p:attrName>ppt_h</p:attrName>
                                        </p:attrNameLst>
                                      </p:cBhvr>
                                      <p:tavLst>
                                        <p:tav tm="0">
                                          <p:val>
                                            <p:strVal val="#ppt_h"/>
                                          </p:val>
                                        </p:tav>
                                        <p:tav tm="100000">
                                          <p:val>
                                            <p:strVal val="#ppt_h"/>
                                          </p:val>
                                        </p:tav>
                                      </p:tavLst>
                                    </p:anim>
                                    <p:animEffect transition="in" filter="fade">
                                      <p:cBhvr>
                                        <p:cTn id="21" dur="1000"/>
                                        <p:tgtEl>
                                          <p:spTgt spid="35"/>
                                        </p:tgtEl>
                                      </p:cBhvr>
                                    </p:animEffect>
                                  </p:childTnLst>
                                </p:cTn>
                              </p:par>
                            </p:childTnLst>
                          </p:cTn>
                        </p:par>
                        <p:par>
                          <p:cTn id="22" fill="hold">
                            <p:stCondLst>
                              <p:cond delay="1000"/>
                            </p:stCondLst>
                            <p:childTnLst>
                              <p:par>
                                <p:cTn id="23" presetID="50" presetClass="entr" presetSubtype="0"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3"/>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2000"/>
                            </p:stCondLst>
                            <p:childTnLst>
                              <p:par>
                                <p:cTn id="29" presetID="1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lide(fromBottom)">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1000" fill="hold"/>
                                        <p:tgtEl>
                                          <p:spTgt spid="36"/>
                                        </p:tgtEl>
                                        <p:attrNameLst>
                                          <p:attrName>ppt_w</p:attrName>
                                        </p:attrNameLst>
                                      </p:cBhvr>
                                      <p:tavLst>
                                        <p:tav tm="0">
                                          <p:val>
                                            <p:strVal val="#ppt_w*0.70"/>
                                          </p:val>
                                        </p:tav>
                                        <p:tav tm="100000">
                                          <p:val>
                                            <p:strVal val="#ppt_w"/>
                                          </p:val>
                                        </p:tav>
                                      </p:tavLst>
                                    </p:anim>
                                    <p:anim calcmode="lin" valueType="num">
                                      <p:cBhvr>
                                        <p:cTn id="37" dur="1000" fill="hold"/>
                                        <p:tgtEl>
                                          <p:spTgt spid="36"/>
                                        </p:tgtEl>
                                        <p:attrNameLst>
                                          <p:attrName>ppt_h</p:attrName>
                                        </p:attrNameLst>
                                      </p:cBhvr>
                                      <p:tavLst>
                                        <p:tav tm="0">
                                          <p:val>
                                            <p:strVal val="#ppt_h"/>
                                          </p:val>
                                        </p:tav>
                                        <p:tav tm="100000">
                                          <p:val>
                                            <p:strVal val="#ppt_h"/>
                                          </p:val>
                                        </p:tav>
                                      </p:tavLst>
                                    </p:anim>
                                    <p:animEffect transition="in" filter="fade">
                                      <p:cBhvr>
                                        <p:cTn id="38" dur="1000"/>
                                        <p:tgtEl>
                                          <p:spTgt spid="36"/>
                                        </p:tgtEl>
                                      </p:cBhvr>
                                    </p:animEffect>
                                  </p:childTnLst>
                                </p:cTn>
                              </p:par>
                            </p:childTnLst>
                          </p:cTn>
                        </p:par>
                        <p:par>
                          <p:cTn id="39" fill="hold">
                            <p:stCondLst>
                              <p:cond delay="1000"/>
                            </p:stCondLst>
                            <p:childTnLst>
                              <p:par>
                                <p:cTn id="40" presetID="43"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
                                        <p:tgtEl>
                                          <p:spTgt spid="10"/>
                                        </p:tgtEl>
                                      </p:cBhvr>
                                    </p:animEffect>
                                    <p:anim calcmode="lin" valueType="num">
                                      <p:cBhvr>
                                        <p:cTn id="43" dur="400" fill="hold"/>
                                        <p:tgtEl>
                                          <p:spTgt spid="10"/>
                                        </p:tgtEl>
                                        <p:attrNameLst>
                                          <p:attrName>ppt_x</p:attrName>
                                        </p:attrNameLst>
                                      </p:cBhvr>
                                      <p:tavLst>
                                        <p:tav tm="0">
                                          <p:val>
                                            <p:strVal val="#ppt_x"/>
                                          </p:val>
                                        </p:tav>
                                        <p:tav tm="100000">
                                          <p:val>
                                            <p:strVal val="#ppt_x"/>
                                          </p:val>
                                        </p:tav>
                                      </p:tavLst>
                                    </p:anim>
                                    <p:anim calcmode="lin" valueType="num">
                                      <p:cBhvr>
                                        <p:cTn id="44" dur="400" fill="hold"/>
                                        <p:tgtEl>
                                          <p:spTgt spid="10"/>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7" fill="hold">
                            <p:stCondLst>
                              <p:cond delay="2000"/>
                            </p:stCondLst>
                            <p:childTnLst>
                              <p:par>
                                <p:cTn id="48" presetID="54" presetClass="entr" presetSubtype="0" accel="10000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2000" fill="hold"/>
                                        <p:tgtEl>
                                          <p:spTgt spid="11"/>
                                        </p:tgtEl>
                                        <p:attrNameLst>
                                          <p:attrName>ppt_w</p:attrName>
                                        </p:attrNameLst>
                                      </p:cBhvr>
                                      <p:tavLst>
                                        <p:tav tm="0">
                                          <p:val>
                                            <p:strVal val="#ppt_w*0.05"/>
                                          </p:val>
                                        </p:tav>
                                        <p:tav tm="100000">
                                          <p:val>
                                            <p:strVal val="#ppt_w"/>
                                          </p:val>
                                        </p:tav>
                                      </p:tavLst>
                                    </p:anim>
                                    <p:anim calcmode="lin" valueType="num">
                                      <p:cBhvr>
                                        <p:cTn id="51" dur="2000" fill="hold"/>
                                        <p:tgtEl>
                                          <p:spTgt spid="11"/>
                                        </p:tgtEl>
                                        <p:attrNameLst>
                                          <p:attrName>ppt_h</p:attrName>
                                        </p:attrNameLst>
                                      </p:cBhvr>
                                      <p:tavLst>
                                        <p:tav tm="0">
                                          <p:val>
                                            <p:strVal val="#ppt_h"/>
                                          </p:val>
                                        </p:tav>
                                        <p:tav tm="100000">
                                          <p:val>
                                            <p:strVal val="#ppt_h"/>
                                          </p:val>
                                        </p:tav>
                                      </p:tavLst>
                                    </p:anim>
                                    <p:anim calcmode="lin" valueType="num">
                                      <p:cBhvr>
                                        <p:cTn id="52" dur="2000" fill="hold"/>
                                        <p:tgtEl>
                                          <p:spTgt spid="11"/>
                                        </p:tgtEl>
                                        <p:attrNameLst>
                                          <p:attrName>ppt_x</p:attrName>
                                        </p:attrNameLst>
                                      </p:cBhvr>
                                      <p:tavLst>
                                        <p:tav tm="0">
                                          <p:val>
                                            <p:strVal val="#ppt_x-.2"/>
                                          </p:val>
                                        </p:tav>
                                        <p:tav tm="100000">
                                          <p:val>
                                            <p:strVal val="#ppt_x"/>
                                          </p:val>
                                        </p:tav>
                                      </p:tavLst>
                                    </p:anim>
                                    <p:anim calcmode="lin" valueType="num">
                                      <p:cBhvr>
                                        <p:cTn id="53" dur="2000" fill="hold"/>
                                        <p:tgtEl>
                                          <p:spTgt spid="11"/>
                                        </p:tgtEl>
                                        <p:attrNameLst>
                                          <p:attrName>ppt_y</p:attrName>
                                        </p:attrNameLst>
                                      </p:cBhvr>
                                      <p:tavLst>
                                        <p:tav tm="0">
                                          <p:val>
                                            <p:strVal val="#ppt_y"/>
                                          </p:val>
                                        </p:tav>
                                        <p:tav tm="100000">
                                          <p:val>
                                            <p:strVal val="#ppt_y"/>
                                          </p:val>
                                        </p:tav>
                                      </p:tavLst>
                                    </p:anim>
                                    <p:animEffect transition="in" filter="fade">
                                      <p:cBhvr>
                                        <p:cTn id="5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idx="1"/>
          </p:nvPr>
        </p:nvSpPr>
        <p:spPr/>
        <p:txBody>
          <a:bodyPr/>
          <a:lstStyle/>
          <a:p>
            <a:r>
              <a:rPr lang="zh-CN" altLang="en-US" dirty="0"/>
              <a:t>加密总流程</a:t>
            </a:r>
            <a:endParaRPr lang="zh-CN" altLang="en-US" dirty="0"/>
          </a:p>
          <a:p>
            <a:pPr marL="971550" lvl="1" indent="-514350">
              <a:buFont typeface="+mj-ea"/>
              <a:buAutoNum type="circleNumDbPlain"/>
            </a:pPr>
            <a:r>
              <a:rPr lang="zh-CN" altLang="en-US" dirty="0"/>
              <a:t>明文分组：</a:t>
            </a:r>
            <a:r>
              <a:rPr lang="en-US" altLang="zh-CN" dirty="0"/>
              <a:t>64</a:t>
            </a:r>
            <a:r>
              <a:rPr lang="zh-CN" altLang="en-US" dirty="0"/>
              <a:t>比特</a:t>
            </a:r>
            <a:endParaRPr lang="en-US" altLang="zh-CN" dirty="0"/>
          </a:p>
          <a:p>
            <a:pPr marL="971550" lvl="1" indent="-514350">
              <a:buFont typeface="+mj-ea"/>
              <a:buAutoNum type="circleNumDbPlain"/>
            </a:pPr>
            <a:r>
              <a:rPr lang="zh-CN" altLang="en-US" dirty="0"/>
              <a:t>初始置换</a:t>
            </a:r>
            <a:endParaRPr lang="en-US" altLang="zh-CN" dirty="0"/>
          </a:p>
          <a:p>
            <a:pPr marL="971550" lvl="1" indent="-514350">
              <a:buFont typeface="+mj-ea"/>
              <a:buAutoNum type="circleNumDbPlain"/>
            </a:pPr>
            <a:r>
              <a:rPr lang="zh-CN" altLang="en-US" dirty="0"/>
              <a:t>轮迭代：</a:t>
            </a:r>
            <a:r>
              <a:rPr lang="en-US" altLang="zh-CN" dirty="0"/>
              <a:t>16</a:t>
            </a:r>
            <a:r>
              <a:rPr lang="zh-CN" altLang="en-US" dirty="0"/>
              <a:t>轮</a:t>
            </a:r>
            <a:endParaRPr lang="en-US" altLang="zh-CN" dirty="0"/>
          </a:p>
          <a:p>
            <a:pPr marL="971550" lvl="1" indent="-514350">
              <a:buFont typeface="+mj-ea"/>
              <a:buAutoNum type="circleNumDbPlain"/>
            </a:pPr>
            <a:r>
              <a:rPr lang="zh-CN" altLang="en-US" dirty="0"/>
              <a:t>左右交换</a:t>
            </a:r>
            <a:endParaRPr lang="en-US" altLang="zh-CN" dirty="0"/>
          </a:p>
          <a:p>
            <a:pPr marL="971550" lvl="1" indent="-514350">
              <a:buFont typeface="+mj-ea"/>
              <a:buAutoNum type="circleNumDbPlain"/>
            </a:pPr>
            <a:r>
              <a:rPr lang="zh-CN" altLang="en-US" dirty="0"/>
              <a:t>初始逆置换</a:t>
            </a:r>
            <a:endParaRPr lang="en-US" altLang="zh-CN" dirty="0"/>
          </a:p>
          <a:p>
            <a:pPr marL="971550" lvl="1" indent="-514350">
              <a:buFont typeface="+mj-ea"/>
              <a:buAutoNum type="circleNumDbPlain"/>
            </a:pPr>
            <a:r>
              <a:rPr lang="zh-CN" altLang="en-US" dirty="0"/>
              <a:t>密文分组：</a:t>
            </a:r>
            <a:r>
              <a:rPr lang="en-US" altLang="zh-CN" dirty="0"/>
              <a:t>64</a:t>
            </a:r>
            <a:r>
              <a:rPr lang="zh-CN" altLang="en-US" dirty="0"/>
              <a:t>比特</a:t>
            </a:r>
            <a:endParaRPr lang="en-US" altLang="zh-CN" dirty="0"/>
          </a:p>
        </p:txBody>
      </p:sp>
      <p:graphicFrame>
        <p:nvGraphicFramePr>
          <p:cNvPr id="4098" name="Object 9"/>
          <p:cNvGraphicFramePr>
            <a:graphicFrameLocks noChangeAspect="1"/>
          </p:cNvGraphicFramePr>
          <p:nvPr/>
        </p:nvGraphicFramePr>
        <p:xfrm>
          <a:off x="5929092" y="1088740"/>
          <a:ext cx="3205162" cy="5337175"/>
        </p:xfrm>
        <a:graphic>
          <a:graphicData uri="http://schemas.openxmlformats.org/presentationml/2006/ole">
            <mc:AlternateContent xmlns:mc="http://schemas.openxmlformats.org/markup-compatibility/2006">
              <mc:Choice xmlns:v="urn:schemas-microsoft-com:vml" Requires="v">
                <p:oleObj spid="_x0000_s3075" name="Visio" r:id="rId1" imgW="1689100" imgH="2933700" progId="Visio.Drawing.11">
                  <p:embed/>
                </p:oleObj>
              </mc:Choice>
              <mc:Fallback>
                <p:oleObj name="Visio" r:id="rId1" imgW="1689100" imgH="2933700" progId="Visio.Drawing.11">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092" y="1088740"/>
                        <a:ext cx="3205162" cy="5337175"/>
                      </a:xfrm>
                      <a:prstGeom prst="rect">
                        <a:avLst/>
                      </a:prstGeom>
                      <a:solidFill>
                        <a:schemeClr val="tx1"/>
                      </a:solidFill>
                    </p:spPr>
                  </p:pic>
                </p:oleObj>
              </mc:Fallback>
            </mc:AlternateContent>
          </a:graphicData>
        </a:graphic>
      </p:graphicFrame>
      <p:sp>
        <p:nvSpPr>
          <p:cNvPr id="232459" name="Oval 11"/>
          <p:cNvSpPr>
            <a:spLocks noChangeArrowheads="1"/>
          </p:cNvSpPr>
          <p:nvPr/>
        </p:nvSpPr>
        <p:spPr bwMode="auto">
          <a:xfrm>
            <a:off x="6624228" y="2862055"/>
            <a:ext cx="1512168" cy="504056"/>
          </a:xfrm>
          <a:prstGeom prst="ellipse">
            <a:avLst/>
          </a:prstGeom>
          <a:noFill/>
          <a:ln w="381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1+#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232451">
                                            <p:txEl>
                                              <p:pRg st="1" end="1"/>
                                            </p:txEl>
                                          </p:spTgt>
                                        </p:tgtEl>
                                        <p:attrNameLst>
                                          <p:attrName>style.visibility</p:attrName>
                                        </p:attrNameLst>
                                      </p:cBhvr>
                                      <p:to>
                                        <p:strVal val="visible"/>
                                      </p:to>
                                    </p:set>
                                    <p:animEffect transition="in" filter="wipe(up)">
                                      <p:cBhvr>
                                        <p:cTn id="11" dur="1000"/>
                                        <p:tgtEl>
                                          <p:spTgt spid="232451">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232451">
                                            <p:txEl>
                                              <p:pRg st="2" end="2"/>
                                            </p:txEl>
                                          </p:spTgt>
                                        </p:tgtEl>
                                        <p:attrNameLst>
                                          <p:attrName>style.visibility</p:attrName>
                                        </p:attrNameLst>
                                      </p:cBhvr>
                                      <p:to>
                                        <p:strVal val="visible"/>
                                      </p:to>
                                    </p:set>
                                    <p:animEffect transition="in" filter="wipe(up)">
                                      <p:cBhvr>
                                        <p:cTn id="14" dur="1000"/>
                                        <p:tgtEl>
                                          <p:spTgt spid="232451">
                                            <p:txEl>
                                              <p:pRg st="2" end="2"/>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232451">
                                            <p:txEl>
                                              <p:pRg st="3" end="3"/>
                                            </p:txEl>
                                          </p:spTgt>
                                        </p:tgtEl>
                                        <p:attrNameLst>
                                          <p:attrName>style.visibility</p:attrName>
                                        </p:attrNameLst>
                                      </p:cBhvr>
                                      <p:to>
                                        <p:strVal val="visible"/>
                                      </p:to>
                                    </p:set>
                                    <p:animEffect transition="in" filter="wipe(up)">
                                      <p:cBhvr>
                                        <p:cTn id="17" dur="1000"/>
                                        <p:tgtEl>
                                          <p:spTgt spid="232451">
                                            <p:txEl>
                                              <p:pRg st="3" end="3"/>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232451">
                                            <p:txEl>
                                              <p:pRg st="4" end="4"/>
                                            </p:txEl>
                                          </p:spTgt>
                                        </p:tgtEl>
                                        <p:attrNameLst>
                                          <p:attrName>style.visibility</p:attrName>
                                        </p:attrNameLst>
                                      </p:cBhvr>
                                      <p:to>
                                        <p:strVal val="visible"/>
                                      </p:to>
                                    </p:set>
                                    <p:animEffect transition="in" filter="wipe(up)">
                                      <p:cBhvr>
                                        <p:cTn id="20" dur="1000"/>
                                        <p:tgtEl>
                                          <p:spTgt spid="232451">
                                            <p:txEl>
                                              <p:pRg st="4" end="4"/>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232451">
                                            <p:txEl>
                                              <p:pRg st="5" end="5"/>
                                            </p:txEl>
                                          </p:spTgt>
                                        </p:tgtEl>
                                        <p:attrNameLst>
                                          <p:attrName>style.visibility</p:attrName>
                                        </p:attrNameLst>
                                      </p:cBhvr>
                                      <p:to>
                                        <p:strVal val="visible"/>
                                      </p:to>
                                    </p:set>
                                    <p:animEffect transition="in" filter="wipe(up)">
                                      <p:cBhvr>
                                        <p:cTn id="23" dur="1000"/>
                                        <p:tgtEl>
                                          <p:spTgt spid="232451">
                                            <p:txEl>
                                              <p:pRg st="5" end="5"/>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232451">
                                            <p:txEl>
                                              <p:pRg st="6" end="6"/>
                                            </p:txEl>
                                          </p:spTgt>
                                        </p:tgtEl>
                                        <p:attrNameLst>
                                          <p:attrName>style.visibility</p:attrName>
                                        </p:attrNameLst>
                                      </p:cBhvr>
                                      <p:to>
                                        <p:strVal val="visible"/>
                                      </p:to>
                                    </p:set>
                                    <p:animEffect transition="in" filter="wipe(up)">
                                      <p:cBhvr>
                                        <p:cTn id="26" dur="1000"/>
                                        <p:tgtEl>
                                          <p:spTgt spid="23245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2459"/>
                                        </p:tgtEl>
                                        <p:attrNameLst>
                                          <p:attrName>style.visibility</p:attrName>
                                        </p:attrNameLst>
                                      </p:cBhvr>
                                      <p:to>
                                        <p:strVal val="visible"/>
                                      </p:to>
                                    </p:set>
                                    <p:animEffect transition="in" filter="wipe(down)">
                                      <p:cBhvr>
                                        <p:cTn id="31" dur="500"/>
                                        <p:tgtEl>
                                          <p:spTgt spid="232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课程\图片\DES加密总流程.jpg"/>
          <p:cNvPicPr>
            <a:picLocks noChangeAspect="1" noChangeArrowheads="1"/>
          </p:cNvPicPr>
          <p:nvPr/>
        </p:nvPicPr>
        <p:blipFill>
          <a:blip r:embed="rId1"/>
          <a:srcRect l="4393" r="54393"/>
          <a:stretch>
            <a:fillRect/>
          </a:stretch>
        </p:blipFill>
        <p:spPr bwMode="auto">
          <a:xfrm>
            <a:off x="4462461" y="30163"/>
            <a:ext cx="3082916" cy="6827837"/>
          </a:xfrm>
          <a:prstGeom prst="rect">
            <a:avLst/>
          </a:prstGeom>
          <a:noFill/>
        </p:spPr>
      </p:pic>
      <p:sp>
        <p:nvSpPr>
          <p:cNvPr id="233482" name="Oval 10"/>
          <p:cNvSpPr>
            <a:spLocks noChangeArrowheads="1"/>
          </p:cNvSpPr>
          <p:nvPr/>
        </p:nvSpPr>
        <p:spPr bwMode="auto">
          <a:xfrm>
            <a:off x="6886961" y="1311246"/>
            <a:ext cx="584208" cy="3132137"/>
          </a:xfrm>
          <a:prstGeom prst="ellipse">
            <a:avLst/>
          </a:prstGeom>
          <a:noFill/>
          <a:ln w="381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16" name="组合 15"/>
          <p:cNvGrpSpPr/>
          <p:nvPr/>
        </p:nvGrpSpPr>
        <p:grpSpPr>
          <a:xfrm>
            <a:off x="7566066" y="836577"/>
            <a:ext cx="934696" cy="3541760"/>
            <a:chOff x="7566066" y="836577"/>
            <a:chExt cx="934696" cy="3541760"/>
          </a:xfrm>
        </p:grpSpPr>
        <p:sp>
          <p:nvSpPr>
            <p:cNvPr id="9" name="Rectangle 9"/>
            <p:cNvSpPr>
              <a:spLocks noChangeArrowheads="1"/>
            </p:cNvSpPr>
            <p:nvPr/>
          </p:nvSpPr>
          <p:spPr bwMode="auto">
            <a:xfrm>
              <a:off x="7566066" y="1566836"/>
              <a:ext cx="839798" cy="2811501"/>
            </a:xfrm>
            <a:prstGeom prst="rect">
              <a:avLst/>
            </a:prstGeom>
            <a:noFill/>
            <a:ln w="28575">
              <a:solidFill>
                <a:schemeClr val="accent5">
                  <a:lumMod val="10000"/>
                </a:schemeClr>
              </a:solidFill>
              <a:prstDash val="solid"/>
              <a:miter lim="800000"/>
            </a:ln>
            <a:effectLst/>
          </p:spPr>
          <p:txBody>
            <a:bodyPr wrap="square" anchor="ctr"/>
            <a:lstStyle/>
            <a:p>
              <a:pPr algn="just">
                <a:lnSpc>
                  <a:spcPct val="120000"/>
                </a:lnSpc>
                <a:spcBef>
                  <a:spcPct val="20000"/>
                </a:spcBef>
                <a:buClr>
                  <a:srgbClr val="00FF00"/>
                </a:buClr>
                <a:defRPr/>
              </a:pPr>
              <a:r>
                <a:rPr lang="zh-CN" altLang="en-US" sz="2400" u="none" dirty="0">
                  <a:solidFill>
                    <a:schemeClr val="accent4">
                      <a:lumMod val="10000"/>
                    </a:schemeClr>
                  </a:solidFill>
                  <a:cs typeface="+mn-cs"/>
                </a:rPr>
                <a:t>密钥扩展</a:t>
              </a:r>
              <a:endParaRPr lang="zh-CN" altLang="en-US" sz="2400" u="none" dirty="0">
                <a:solidFill>
                  <a:schemeClr val="accent4">
                    <a:lumMod val="10000"/>
                  </a:schemeClr>
                </a:solidFill>
                <a:cs typeface="+mn-cs"/>
              </a:endParaRPr>
            </a:p>
          </p:txBody>
        </p:sp>
        <p:cxnSp>
          <p:nvCxnSpPr>
            <p:cNvPr id="11" name="直接箭头连接符 10"/>
            <p:cNvCxnSpPr/>
            <p:nvPr/>
          </p:nvCxnSpPr>
          <p:spPr bwMode="auto">
            <a:xfrm rot="5400000">
              <a:off x="7639091" y="1201708"/>
              <a:ext cx="730263" cy="1"/>
            </a:xfrm>
            <a:prstGeom prst="straightConnector1">
              <a:avLst/>
            </a:prstGeom>
            <a:solidFill>
              <a:schemeClr val="accent1"/>
            </a:solidFill>
            <a:ln w="38100" cap="flat" cmpd="sng" algn="ctr">
              <a:solidFill>
                <a:schemeClr val="accent4">
                  <a:lumMod val="10000"/>
                </a:schemeClr>
              </a:solidFill>
              <a:prstDash val="solid"/>
              <a:round/>
              <a:headEnd type="none" w="med" len="med"/>
              <a:tailEnd type="triangle" w="med" len="med"/>
            </a:ln>
            <a:effectLst/>
          </p:spPr>
        </p:cxnSp>
        <p:sp>
          <p:nvSpPr>
            <p:cNvPr id="15" name="矩形 14"/>
            <p:cNvSpPr/>
            <p:nvPr/>
          </p:nvSpPr>
          <p:spPr>
            <a:xfrm>
              <a:off x="8077248" y="909603"/>
              <a:ext cx="423514" cy="461665"/>
            </a:xfrm>
            <a:prstGeom prst="rect">
              <a:avLst/>
            </a:prstGeom>
          </p:spPr>
          <p:txBody>
            <a:bodyPr wrap="none">
              <a:spAutoFit/>
            </a:bodyPr>
            <a:lstStyle/>
            <a:p>
              <a:r>
                <a:rPr lang="en-US" altLang="zh-CN" sz="2400" u="none" dirty="0">
                  <a:solidFill>
                    <a:schemeClr val="accent4">
                      <a:lumMod val="10000"/>
                    </a:schemeClr>
                  </a:solidFill>
                </a:rPr>
                <a:t>K</a:t>
              </a:r>
              <a:endParaRPr lang="zh-CN" altLang="en-US" sz="2400" u="none" dirty="0">
                <a:solidFill>
                  <a:schemeClr val="accent4">
                    <a:lumMod val="10000"/>
                  </a:schemeClr>
                </a:solidFill>
              </a:endParaRPr>
            </a:p>
          </p:txBody>
        </p:sp>
      </p:grpSp>
      <p:sp>
        <p:nvSpPr>
          <p:cNvPr id="13" name="Rectangle 3"/>
          <p:cNvSpPr>
            <a:spLocks noGrp="1" noChangeArrowheads="1"/>
          </p:cNvSpPr>
          <p:nvPr>
            <p:ph idx="1"/>
          </p:nvPr>
        </p:nvSpPr>
        <p:spPr/>
        <p:txBody>
          <a:bodyPr/>
          <a:lstStyle/>
          <a:p>
            <a:r>
              <a:rPr lang="zh-CN" altLang="en-US" dirty="0"/>
              <a:t>加密总流程</a:t>
            </a:r>
            <a:endParaRPr lang="zh-CN" altLang="en-US" dirty="0"/>
          </a:p>
          <a:p>
            <a:pPr marL="971550" lvl="1" indent="-514350">
              <a:buFont typeface="+mj-ea"/>
              <a:buAutoNum type="circleNumDbPlain"/>
            </a:pPr>
            <a:r>
              <a:rPr lang="zh-CN" altLang="en-US" dirty="0"/>
              <a:t>明文分组：</a:t>
            </a:r>
            <a:r>
              <a:rPr lang="en-US" altLang="zh-CN" dirty="0"/>
              <a:t>64</a:t>
            </a:r>
            <a:r>
              <a:rPr lang="zh-CN" altLang="en-US" dirty="0"/>
              <a:t>比特</a:t>
            </a:r>
            <a:endParaRPr lang="en-US" altLang="zh-CN" dirty="0"/>
          </a:p>
          <a:p>
            <a:pPr marL="971550" lvl="1" indent="-514350">
              <a:buFont typeface="+mj-ea"/>
              <a:buAutoNum type="circleNumDbPlain"/>
            </a:pPr>
            <a:r>
              <a:rPr lang="zh-CN" altLang="en-US" dirty="0"/>
              <a:t>初始置换</a:t>
            </a:r>
            <a:endParaRPr lang="en-US" altLang="zh-CN" dirty="0"/>
          </a:p>
          <a:p>
            <a:pPr marL="971550" lvl="1" indent="-514350">
              <a:buFont typeface="+mj-ea"/>
              <a:buAutoNum type="circleNumDbPlain"/>
            </a:pPr>
            <a:r>
              <a:rPr lang="zh-CN" altLang="en-US" dirty="0"/>
              <a:t>轮迭代：</a:t>
            </a:r>
            <a:r>
              <a:rPr lang="en-US" altLang="zh-CN" dirty="0"/>
              <a:t>16</a:t>
            </a:r>
            <a:r>
              <a:rPr lang="zh-CN" altLang="en-US" dirty="0"/>
              <a:t>轮</a:t>
            </a:r>
            <a:endParaRPr lang="en-US" altLang="zh-CN" dirty="0"/>
          </a:p>
          <a:p>
            <a:pPr marL="971550" lvl="1" indent="-514350">
              <a:buFont typeface="+mj-ea"/>
              <a:buAutoNum type="circleNumDbPlain"/>
            </a:pPr>
            <a:r>
              <a:rPr lang="zh-CN" altLang="en-US" dirty="0"/>
              <a:t>左右交换</a:t>
            </a:r>
            <a:endParaRPr lang="en-US" altLang="zh-CN" dirty="0"/>
          </a:p>
          <a:p>
            <a:pPr marL="971550" lvl="1" indent="-514350">
              <a:buFont typeface="+mj-ea"/>
              <a:buAutoNum type="circleNumDbPlain"/>
            </a:pPr>
            <a:r>
              <a:rPr lang="zh-CN" altLang="en-US" dirty="0"/>
              <a:t>初始逆置换</a:t>
            </a:r>
            <a:endParaRPr lang="en-US" altLang="zh-CN" dirty="0"/>
          </a:p>
          <a:p>
            <a:pPr marL="971550" lvl="1" indent="-514350">
              <a:buFont typeface="+mj-ea"/>
              <a:buAutoNum type="circleNumDbPlain"/>
            </a:pPr>
            <a:r>
              <a:rPr lang="zh-CN" altLang="en-US" dirty="0"/>
              <a:t>密文分组：</a:t>
            </a:r>
            <a:r>
              <a:rPr lang="en-US" altLang="zh-CN" dirty="0"/>
              <a:t>64</a:t>
            </a:r>
            <a:r>
              <a:rPr lang="zh-CN" altLang="en-US" dirty="0"/>
              <a:t>比特</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1000" fill="hold"/>
                                        <p:tgtEl>
                                          <p:spTgt spid="5124"/>
                                        </p:tgtEl>
                                        <p:attrNameLst>
                                          <p:attrName>ppt_w</p:attrName>
                                        </p:attrNameLst>
                                      </p:cBhvr>
                                      <p:tavLst>
                                        <p:tav tm="0">
                                          <p:val>
                                            <p:strVal val="#ppt_w*0.70"/>
                                          </p:val>
                                        </p:tav>
                                        <p:tav tm="100000">
                                          <p:val>
                                            <p:strVal val="#ppt_w"/>
                                          </p:val>
                                        </p:tav>
                                      </p:tavLst>
                                    </p:anim>
                                    <p:anim calcmode="lin" valueType="num">
                                      <p:cBhvr>
                                        <p:cTn id="8" dur="1000" fill="hold"/>
                                        <p:tgtEl>
                                          <p:spTgt spid="5124"/>
                                        </p:tgtEl>
                                        <p:attrNameLst>
                                          <p:attrName>ppt_h</p:attrName>
                                        </p:attrNameLst>
                                      </p:cBhvr>
                                      <p:tavLst>
                                        <p:tav tm="0">
                                          <p:val>
                                            <p:strVal val="#ppt_h"/>
                                          </p:val>
                                        </p:tav>
                                        <p:tav tm="100000">
                                          <p:val>
                                            <p:strVal val="#ppt_h"/>
                                          </p:val>
                                        </p:tav>
                                      </p:tavLst>
                                    </p:anim>
                                    <p:animEffect transition="in" filter="fade">
                                      <p:cBhvr>
                                        <p:cTn id="9" dur="1000"/>
                                        <p:tgtEl>
                                          <p:spTgt spid="5124"/>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33482"/>
                                        </p:tgtEl>
                                        <p:attrNameLst>
                                          <p:attrName>style.visibility</p:attrName>
                                        </p:attrNameLst>
                                      </p:cBhvr>
                                      <p:to>
                                        <p:strVal val="visible"/>
                                      </p:to>
                                    </p:set>
                                    <p:animEffect transition="in" filter="fade">
                                      <p:cBhvr>
                                        <p:cTn id="13" dur="3000"/>
                                        <p:tgtEl>
                                          <p:spTgt spid="233482"/>
                                        </p:tgtEl>
                                      </p:cBhvr>
                                    </p:animEffect>
                                    <p:anim calcmode="lin" valueType="num">
                                      <p:cBhvr>
                                        <p:cTn id="14" dur="3000" fill="hold"/>
                                        <p:tgtEl>
                                          <p:spTgt spid="233482"/>
                                        </p:tgtEl>
                                        <p:attrNameLst>
                                          <p:attrName>ppt_x</p:attrName>
                                        </p:attrNameLst>
                                      </p:cBhvr>
                                      <p:tavLst>
                                        <p:tav tm="0">
                                          <p:val>
                                            <p:strVal val="#ppt_x"/>
                                          </p:val>
                                        </p:tav>
                                        <p:tav tm="100000">
                                          <p:val>
                                            <p:strVal val="#ppt_x"/>
                                          </p:val>
                                        </p:tav>
                                      </p:tavLst>
                                    </p:anim>
                                    <p:anim calcmode="lin" valueType="num">
                                      <p:cBhvr>
                                        <p:cTn id="15" dur="3000" fill="hold"/>
                                        <p:tgtEl>
                                          <p:spTgt spid="233482"/>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000" fill="hold"/>
                                        <p:tgtEl>
                                          <p:spTgt spid="16"/>
                                        </p:tgtEl>
                                        <p:attrNameLst>
                                          <p:attrName>ppt_x</p:attrName>
                                        </p:attrNameLst>
                                      </p:cBhvr>
                                      <p:tavLst>
                                        <p:tav tm="0">
                                          <p:val>
                                            <p:strVal val="1+#ppt_w/2"/>
                                          </p:val>
                                        </p:tav>
                                        <p:tav tm="100000">
                                          <p:val>
                                            <p:strVal val="#ppt_x"/>
                                          </p:val>
                                        </p:tav>
                                      </p:tavLst>
                                    </p:anim>
                                    <p:anim calcmode="lin" valueType="num">
                                      <p:cBhvr additive="base">
                                        <p:cTn id="20" dur="2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p:txBody>
          <a:bodyPr/>
          <a:lstStyle/>
          <a:p>
            <a:r>
              <a:rPr lang="en-US" altLang="en-US" dirty="0" err="1"/>
              <a:t>加密</a:t>
            </a:r>
            <a:r>
              <a:rPr lang="zh-CN" altLang="en-US" dirty="0"/>
              <a:t>总流程</a:t>
            </a:r>
            <a:endParaRPr lang="zh-CN" altLang="en-US" dirty="0"/>
          </a:p>
          <a:p>
            <a:pPr lvl="1" indent="-387350">
              <a:buNone/>
            </a:pPr>
            <a:r>
              <a:rPr lang="en-US" altLang="zh-CN" i="1" dirty="0" err="1"/>
              <a:t>i</a:t>
            </a:r>
            <a:r>
              <a:rPr lang="zh-CN" altLang="en-US" dirty="0"/>
              <a:t>表示迭代次数</a:t>
            </a:r>
            <a:r>
              <a:rPr lang="en-US" altLang="zh-CN" dirty="0"/>
              <a:t>(</a:t>
            </a:r>
            <a:r>
              <a:rPr lang="en-US" altLang="zh-CN" i="1" dirty="0" err="1"/>
              <a:t>i</a:t>
            </a:r>
            <a:r>
              <a:rPr lang="en-US" altLang="zh-CN" dirty="0"/>
              <a:t>=1,2,…,16)</a:t>
            </a:r>
            <a:endParaRPr lang="en-US" altLang="zh-CN" dirty="0"/>
          </a:p>
          <a:p>
            <a:pPr lvl="1" indent="-469900">
              <a:buNone/>
            </a:pPr>
            <a:r>
              <a:rPr lang="en-US" altLang="zh-CN" dirty="0"/>
              <a:t>⊕</a:t>
            </a:r>
            <a:r>
              <a:rPr lang="zh-CN" altLang="en-US" dirty="0"/>
              <a:t>表示逐比特异或</a:t>
            </a:r>
            <a:endParaRPr lang="en-US" altLang="zh-CN" dirty="0"/>
          </a:p>
          <a:p>
            <a:pPr lvl="1"/>
            <a:r>
              <a:rPr lang="en-US" altLang="zh-CN" dirty="0"/>
              <a:t>L</a:t>
            </a:r>
            <a:r>
              <a:rPr lang="en-US" altLang="zh-CN" baseline="-25000" dirty="0"/>
              <a:t>0</a:t>
            </a:r>
            <a:r>
              <a:rPr lang="en-US" altLang="zh-CN" dirty="0"/>
              <a:t>R</a:t>
            </a:r>
            <a:r>
              <a:rPr lang="en-US" altLang="zh-CN" baseline="-25000" dirty="0"/>
              <a:t>0</a:t>
            </a:r>
            <a:r>
              <a:rPr lang="en-US" altLang="zh-CN" dirty="0">
                <a:sym typeface="Wingdings" panose="05000000000000000000" pitchFamily="2" charset="2"/>
              </a:rPr>
              <a:t></a:t>
            </a:r>
            <a:r>
              <a:rPr lang="en-US" altLang="zh-CN" dirty="0"/>
              <a:t>IP</a:t>
            </a:r>
            <a:r>
              <a:rPr lang="en-US" altLang="zh-CN" dirty="0">
                <a:sym typeface="Wingdings" panose="05000000000000000000" pitchFamily="2" charset="2"/>
              </a:rPr>
              <a:t>(</a:t>
            </a:r>
            <a:r>
              <a:rPr lang="en-US" altLang="zh-CN" dirty="0"/>
              <a:t>64</a:t>
            </a:r>
            <a:r>
              <a:rPr lang="zh-CN" altLang="en-US" dirty="0"/>
              <a:t>比特明文</a:t>
            </a:r>
            <a:r>
              <a:rPr lang="en-US" altLang="zh-CN" dirty="0"/>
              <a:t>)</a:t>
            </a:r>
            <a:endParaRPr lang="en-US" altLang="zh-CN" dirty="0"/>
          </a:p>
          <a:p>
            <a:pPr lvl="1"/>
            <a:r>
              <a:rPr lang="en-US" altLang="zh-CN" dirty="0">
                <a:solidFill>
                  <a:srgbClr val="FF0000"/>
                </a:solidFill>
              </a:rPr>
              <a:t>L</a:t>
            </a:r>
            <a:r>
              <a:rPr lang="en-US" altLang="zh-CN" i="1" baseline="-25000" dirty="0">
                <a:solidFill>
                  <a:srgbClr val="FF0000"/>
                </a:solidFill>
              </a:rPr>
              <a:t>i</a:t>
            </a:r>
            <a:r>
              <a:rPr lang="en-US" altLang="zh-CN" dirty="0">
                <a:solidFill>
                  <a:srgbClr val="FF0000"/>
                </a:solidFill>
                <a:sym typeface="Wingdings" panose="05000000000000000000" pitchFamily="2" charset="2"/>
              </a:rPr>
              <a:t></a:t>
            </a:r>
            <a:endParaRPr lang="en-US" altLang="zh-CN" dirty="0">
              <a:solidFill>
                <a:srgbClr val="FF0000"/>
              </a:solidFill>
            </a:endParaRPr>
          </a:p>
          <a:p>
            <a:pPr lvl="1"/>
            <a:r>
              <a:rPr lang="en-US" altLang="zh-CN" dirty="0">
                <a:solidFill>
                  <a:srgbClr val="FF0000"/>
                </a:solidFill>
              </a:rPr>
              <a:t>R</a:t>
            </a:r>
            <a:r>
              <a:rPr lang="en-US" altLang="zh-CN" i="1" baseline="-25000" dirty="0">
                <a:solidFill>
                  <a:srgbClr val="FF0000"/>
                </a:solidFill>
              </a:rPr>
              <a:t>i</a:t>
            </a:r>
            <a:r>
              <a:rPr lang="en-US" altLang="zh-CN" dirty="0">
                <a:solidFill>
                  <a:srgbClr val="FF0000"/>
                </a:solidFill>
                <a:sym typeface="Wingdings" panose="05000000000000000000" pitchFamily="2" charset="2"/>
              </a:rPr>
              <a:t> </a:t>
            </a:r>
            <a:r>
              <a:rPr lang="en-US" altLang="zh-CN" dirty="0"/>
              <a:t>			</a:t>
            </a:r>
            <a:endParaRPr lang="en-US" altLang="zh-CN" dirty="0"/>
          </a:p>
          <a:p>
            <a:pPr lvl="1"/>
            <a:r>
              <a:rPr lang="en-US" altLang="zh-CN" dirty="0"/>
              <a:t>64</a:t>
            </a:r>
            <a:r>
              <a:rPr lang="zh-CN" altLang="en-US" dirty="0"/>
              <a:t>比特密文</a:t>
            </a:r>
            <a:r>
              <a:rPr lang="zh-CN" altLang="en-US" dirty="0">
                <a:sym typeface="Wingdings" panose="05000000000000000000" pitchFamily="2" charset="2"/>
              </a:rPr>
              <a:t></a:t>
            </a:r>
            <a:r>
              <a:rPr lang="en-US" altLang="zh-CN" dirty="0"/>
              <a:t>IP</a:t>
            </a:r>
            <a:r>
              <a:rPr lang="en-US" altLang="zh-CN" baseline="30000" dirty="0"/>
              <a:t>-1</a:t>
            </a:r>
            <a:r>
              <a:rPr lang="en-US" altLang="zh-CN" dirty="0"/>
              <a:t>(R</a:t>
            </a:r>
            <a:r>
              <a:rPr lang="en-US" altLang="zh-CN" baseline="-25000" dirty="0"/>
              <a:t>16</a:t>
            </a:r>
            <a:r>
              <a:rPr lang="en-US" altLang="zh-CN" dirty="0"/>
              <a:t>L</a:t>
            </a:r>
            <a:r>
              <a:rPr lang="en-US" altLang="zh-CN" baseline="-25000" dirty="0"/>
              <a:t>16</a:t>
            </a:r>
            <a:r>
              <a:rPr lang="en-US" altLang="zh-CN" dirty="0"/>
              <a:t>) </a:t>
            </a:r>
            <a:endParaRPr lang="en-US" altLang="zh-CN" dirty="0"/>
          </a:p>
        </p:txBody>
      </p:sp>
      <p:graphicFrame>
        <p:nvGraphicFramePr>
          <p:cNvPr id="234506" name="Object 10"/>
          <p:cNvGraphicFramePr>
            <a:graphicFrameLocks noChangeAspect="1"/>
          </p:cNvGraphicFramePr>
          <p:nvPr/>
        </p:nvGraphicFramePr>
        <p:xfrm>
          <a:off x="5306663" y="52489"/>
          <a:ext cx="3276600" cy="6818265"/>
        </p:xfrm>
        <a:graphic>
          <a:graphicData uri="http://schemas.openxmlformats.org/presentationml/2006/ole">
            <mc:AlternateContent xmlns:mc="http://schemas.openxmlformats.org/markup-compatibility/2006">
              <mc:Choice xmlns:v="urn:schemas-microsoft-com:vml" Requires="v">
                <p:oleObj spid="_x0000_s4099" name="Visio" r:id="rId1" imgW="2844800" imgH="7543800" progId="Visio.Drawing.11">
                  <p:embed/>
                </p:oleObj>
              </mc:Choice>
              <mc:Fallback>
                <p:oleObj name="Visio" r:id="rId1" imgW="2844800" imgH="7543800"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l="-16165" r="-10695"/>
                      <a:stretch>
                        <a:fillRect/>
                      </a:stretch>
                    </p:blipFill>
                    <p:spPr bwMode="auto">
                      <a:xfrm>
                        <a:off x="5306663" y="52489"/>
                        <a:ext cx="3276600" cy="6818265"/>
                      </a:xfrm>
                      <a:prstGeom prst="rect">
                        <a:avLst/>
                      </a:prstGeom>
                      <a:solidFill>
                        <a:schemeClr val="tx1"/>
                      </a:solidFill>
                    </p:spPr>
                  </p:pic>
                </p:oleObj>
              </mc:Fallback>
            </mc:AlternateContent>
          </a:graphicData>
        </a:graphic>
      </p:graphicFrame>
      <p:sp>
        <p:nvSpPr>
          <p:cNvPr id="234507" name="Oval 11"/>
          <p:cNvSpPr>
            <a:spLocks noChangeArrowheads="1"/>
          </p:cNvSpPr>
          <p:nvPr/>
        </p:nvSpPr>
        <p:spPr bwMode="auto">
          <a:xfrm>
            <a:off x="5521338" y="5108597"/>
            <a:ext cx="2848013" cy="547695"/>
          </a:xfrm>
          <a:prstGeom prst="ellipse">
            <a:avLst/>
          </a:prstGeom>
          <a:noFill/>
          <a:ln w="254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11" name="组合 10"/>
          <p:cNvGrpSpPr/>
          <p:nvPr/>
        </p:nvGrpSpPr>
        <p:grpSpPr>
          <a:xfrm>
            <a:off x="7748631" y="6203988"/>
            <a:ext cx="1277955" cy="523220"/>
            <a:chOff x="7748633" y="-146052"/>
            <a:chExt cx="1277955" cy="523220"/>
          </a:xfrm>
        </p:grpSpPr>
        <p:cxnSp>
          <p:nvCxnSpPr>
            <p:cNvPr id="12" name="直接箭头连接符 11"/>
            <p:cNvCxnSpPr/>
            <p:nvPr/>
          </p:nvCxnSpPr>
          <p:spPr bwMode="auto">
            <a:xfrm rot="10800000" flipV="1">
              <a:off x="7748633" y="146052"/>
              <a:ext cx="730259" cy="106317"/>
            </a:xfrm>
            <a:prstGeom prst="straightConnector1">
              <a:avLst/>
            </a:prstGeom>
            <a:solidFill>
              <a:schemeClr val="accent1"/>
            </a:solidFill>
            <a:ln w="47625" cap="flat" cmpd="sng" algn="ctr">
              <a:solidFill>
                <a:schemeClr val="bg2">
                  <a:lumMod val="60000"/>
                  <a:lumOff val="40000"/>
                </a:schemeClr>
              </a:solidFill>
              <a:prstDash val="solid"/>
              <a:round/>
              <a:headEnd type="none" w="med" len="med"/>
              <a:tailEnd type="arrow"/>
            </a:ln>
            <a:effectLst/>
          </p:spPr>
        </p:cxnSp>
        <p:sp>
          <p:nvSpPr>
            <p:cNvPr id="13" name="矩形 12"/>
            <p:cNvSpPr/>
            <p:nvPr/>
          </p:nvSpPr>
          <p:spPr>
            <a:xfrm>
              <a:off x="8482849" y="-146052"/>
              <a:ext cx="543739" cy="523220"/>
            </a:xfrm>
            <a:prstGeom prst="rect">
              <a:avLst/>
            </a:prstGeom>
            <a:ln w="47625">
              <a:solidFill>
                <a:schemeClr val="tx1"/>
              </a:solidFill>
            </a:ln>
          </p:spPr>
          <p:txBody>
            <a:bodyPr wrap="square">
              <a:spAutoFit/>
            </a:bodyPr>
            <a:lstStyle/>
            <a:p>
              <a:r>
                <a:rPr lang="zh-CN" altLang="en-US" u="none" dirty="0">
                  <a:solidFill>
                    <a:schemeClr val="bg1">
                      <a:lumMod val="60000"/>
                      <a:lumOff val="40000"/>
                    </a:schemeClr>
                  </a:solidFill>
                </a:rPr>
                <a:t>⑥</a:t>
              </a:r>
              <a:endParaRPr lang="zh-CN" altLang="en-US" u="none" dirty="0">
                <a:solidFill>
                  <a:schemeClr val="bg1">
                    <a:lumMod val="60000"/>
                    <a:lumOff val="40000"/>
                  </a:schemeClr>
                </a:solidFill>
              </a:endParaRPr>
            </a:p>
          </p:txBody>
        </p:sp>
      </p:grpSp>
      <p:sp>
        <p:nvSpPr>
          <p:cNvPr id="14" name="右大括号 13"/>
          <p:cNvSpPr/>
          <p:nvPr/>
        </p:nvSpPr>
        <p:spPr bwMode="auto">
          <a:xfrm rot="10800000" flipH="1">
            <a:off x="8259813" y="1457298"/>
            <a:ext cx="328617" cy="3906891"/>
          </a:xfrm>
          <a:prstGeom prst="rightBrace">
            <a:avLst>
              <a:gd name="adj1" fmla="val 43041"/>
              <a:gd name="adj2" fmla="val 48534"/>
            </a:avLst>
          </a:prstGeom>
          <a:noFill/>
          <a:ln w="508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5" name="矩形 14"/>
          <p:cNvSpPr/>
          <p:nvPr/>
        </p:nvSpPr>
        <p:spPr>
          <a:xfrm>
            <a:off x="8519360" y="3027357"/>
            <a:ext cx="543739" cy="954107"/>
          </a:xfrm>
          <a:prstGeom prst="rect">
            <a:avLst/>
          </a:prstGeom>
        </p:spPr>
        <p:txBody>
          <a:bodyPr wrap="square">
            <a:spAutoFit/>
          </a:bodyPr>
          <a:lstStyle/>
          <a:p>
            <a:r>
              <a:rPr lang="zh-CN" altLang="en-US" u="none" dirty="0">
                <a:solidFill>
                  <a:schemeClr val="bg1">
                    <a:lumMod val="60000"/>
                    <a:lumOff val="40000"/>
                  </a:schemeClr>
                </a:solidFill>
              </a:rPr>
              <a:t>③④</a:t>
            </a:r>
            <a:endParaRPr lang="zh-CN" altLang="en-US" u="none" dirty="0">
              <a:solidFill>
                <a:schemeClr val="bg1">
                  <a:lumMod val="60000"/>
                  <a:lumOff val="40000"/>
                </a:schemeClr>
              </a:solidFill>
            </a:endParaRPr>
          </a:p>
        </p:txBody>
      </p:sp>
      <p:grpSp>
        <p:nvGrpSpPr>
          <p:cNvPr id="16" name="组合 15"/>
          <p:cNvGrpSpPr/>
          <p:nvPr/>
        </p:nvGrpSpPr>
        <p:grpSpPr>
          <a:xfrm>
            <a:off x="7675605" y="5753794"/>
            <a:ext cx="1350981" cy="523220"/>
            <a:chOff x="7639094" y="-15260"/>
            <a:chExt cx="1350981" cy="523220"/>
          </a:xfrm>
        </p:grpSpPr>
        <p:cxnSp>
          <p:nvCxnSpPr>
            <p:cNvPr id="17" name="直接箭头连接符 16"/>
            <p:cNvCxnSpPr/>
            <p:nvPr/>
          </p:nvCxnSpPr>
          <p:spPr bwMode="auto">
            <a:xfrm rot="10800000">
              <a:off x="7639094" y="252369"/>
              <a:ext cx="803285" cy="1588"/>
            </a:xfrm>
            <a:prstGeom prst="straightConnector1">
              <a:avLst/>
            </a:prstGeom>
            <a:solidFill>
              <a:schemeClr val="accent1"/>
            </a:solidFill>
            <a:ln w="47625" cap="flat" cmpd="sng" algn="ctr">
              <a:solidFill>
                <a:schemeClr val="bg2">
                  <a:lumMod val="60000"/>
                  <a:lumOff val="40000"/>
                </a:schemeClr>
              </a:solidFill>
              <a:prstDash val="solid"/>
              <a:round/>
              <a:headEnd type="none" w="med" len="med"/>
              <a:tailEnd type="arrow"/>
            </a:ln>
            <a:effectLst/>
          </p:spPr>
        </p:cxnSp>
        <p:sp>
          <p:nvSpPr>
            <p:cNvPr id="18" name="矩形 17"/>
            <p:cNvSpPr/>
            <p:nvPr/>
          </p:nvSpPr>
          <p:spPr>
            <a:xfrm>
              <a:off x="8446336" y="-15260"/>
              <a:ext cx="543739" cy="523220"/>
            </a:xfrm>
            <a:prstGeom prst="rect">
              <a:avLst/>
            </a:prstGeom>
            <a:ln w="47625">
              <a:solidFill>
                <a:schemeClr val="tx1"/>
              </a:solidFill>
            </a:ln>
          </p:spPr>
          <p:txBody>
            <a:bodyPr wrap="square">
              <a:spAutoFit/>
            </a:bodyPr>
            <a:lstStyle/>
            <a:p>
              <a:r>
                <a:rPr lang="zh-CN" altLang="en-US" u="none" dirty="0">
                  <a:solidFill>
                    <a:schemeClr val="bg1">
                      <a:lumMod val="60000"/>
                      <a:lumOff val="40000"/>
                    </a:schemeClr>
                  </a:solidFill>
                </a:rPr>
                <a:t>⑤</a:t>
              </a:r>
              <a:endParaRPr lang="zh-CN" altLang="en-US" u="none" dirty="0">
                <a:solidFill>
                  <a:schemeClr val="bg1">
                    <a:lumMod val="60000"/>
                    <a:lumOff val="40000"/>
                  </a:schemeClr>
                </a:solidFill>
              </a:endParaRPr>
            </a:p>
          </p:txBody>
        </p:sp>
      </p:grpSp>
      <p:sp>
        <p:nvSpPr>
          <p:cNvPr id="22" name="矩形 21"/>
          <p:cNvSpPr/>
          <p:nvPr/>
        </p:nvSpPr>
        <p:spPr>
          <a:xfrm>
            <a:off x="1979577" y="3949896"/>
            <a:ext cx="710451" cy="523220"/>
          </a:xfrm>
          <a:prstGeom prst="rect">
            <a:avLst/>
          </a:prstGeom>
        </p:spPr>
        <p:txBody>
          <a:bodyPr wrap="none">
            <a:spAutoFit/>
          </a:bodyPr>
          <a:lstStyle/>
          <a:p>
            <a:r>
              <a:rPr lang="en-US" altLang="zh-CN" u="none" dirty="0">
                <a:solidFill>
                  <a:srgbClr val="FF0000"/>
                </a:solidFill>
              </a:rPr>
              <a:t>R</a:t>
            </a:r>
            <a:r>
              <a:rPr lang="en-US" altLang="zh-CN" i="1" u="none" baseline="-25000" dirty="0">
                <a:solidFill>
                  <a:srgbClr val="FF0000"/>
                </a:solidFill>
              </a:rPr>
              <a:t>i</a:t>
            </a:r>
            <a:r>
              <a:rPr lang="en-US" altLang="zh-CN" u="none" baseline="-25000" dirty="0">
                <a:solidFill>
                  <a:srgbClr val="FF0000"/>
                </a:solidFill>
              </a:rPr>
              <a:t>-1</a:t>
            </a:r>
            <a:endParaRPr lang="zh-CN" altLang="en-US" u="none" dirty="0"/>
          </a:p>
        </p:txBody>
      </p:sp>
      <p:sp>
        <p:nvSpPr>
          <p:cNvPr id="23" name="矩形 22"/>
          <p:cNvSpPr/>
          <p:nvPr/>
        </p:nvSpPr>
        <p:spPr>
          <a:xfrm>
            <a:off x="1979577" y="4561964"/>
            <a:ext cx="2560316" cy="523220"/>
          </a:xfrm>
          <a:prstGeom prst="rect">
            <a:avLst/>
          </a:prstGeom>
        </p:spPr>
        <p:txBody>
          <a:bodyPr wrap="none">
            <a:spAutoFit/>
          </a:bodyPr>
          <a:lstStyle/>
          <a:p>
            <a:r>
              <a:rPr lang="en-US" altLang="zh-CN" u="none" dirty="0">
                <a:solidFill>
                  <a:srgbClr val="FF0000"/>
                </a:solidFill>
              </a:rPr>
              <a:t>L</a:t>
            </a:r>
            <a:r>
              <a:rPr lang="en-US" altLang="zh-CN" i="1" u="none" baseline="-25000" dirty="0">
                <a:solidFill>
                  <a:srgbClr val="FF0000"/>
                </a:solidFill>
              </a:rPr>
              <a:t>i</a:t>
            </a:r>
            <a:r>
              <a:rPr lang="en-US" altLang="zh-CN" u="none" baseline="-25000" dirty="0">
                <a:solidFill>
                  <a:srgbClr val="FF0000"/>
                </a:solidFill>
              </a:rPr>
              <a:t>-1</a:t>
            </a:r>
            <a:r>
              <a:rPr lang="en-US" altLang="zh-CN" u="none" dirty="0">
                <a:solidFill>
                  <a:srgbClr val="FF0000"/>
                </a:solidFill>
              </a:rPr>
              <a:t>⊕F(R</a:t>
            </a:r>
            <a:r>
              <a:rPr lang="en-US" altLang="zh-CN" i="1" u="none" baseline="-25000" dirty="0">
                <a:solidFill>
                  <a:srgbClr val="FF0000"/>
                </a:solidFill>
              </a:rPr>
              <a:t>i</a:t>
            </a:r>
            <a:r>
              <a:rPr lang="en-US" altLang="zh-CN" u="none" baseline="-25000" dirty="0">
                <a:solidFill>
                  <a:srgbClr val="FF0000"/>
                </a:solidFill>
              </a:rPr>
              <a:t>-1</a:t>
            </a:r>
            <a:r>
              <a:rPr lang="en-US" altLang="zh-CN" u="none" dirty="0">
                <a:solidFill>
                  <a:srgbClr val="FF0000"/>
                </a:solidFill>
              </a:rPr>
              <a:t>, </a:t>
            </a:r>
            <a:r>
              <a:rPr lang="en-US" altLang="zh-CN" u="none" dirty="0" err="1">
                <a:solidFill>
                  <a:srgbClr val="FF0000"/>
                </a:solidFill>
              </a:rPr>
              <a:t>K</a:t>
            </a:r>
            <a:r>
              <a:rPr lang="en-US" altLang="zh-CN" i="1" u="none" baseline="-25000" dirty="0" err="1">
                <a:solidFill>
                  <a:srgbClr val="FF0000"/>
                </a:solidFill>
              </a:rPr>
              <a:t>i</a:t>
            </a:r>
            <a:r>
              <a:rPr lang="en-US" altLang="zh-CN" u="none" dirty="0">
                <a:solidFill>
                  <a:srgbClr val="FF0000"/>
                </a:solidFill>
              </a:rPr>
              <a:t>)</a:t>
            </a:r>
            <a:endParaRPr lang="zh-CN" altLang="en-US" u="none" dirty="0"/>
          </a:p>
        </p:txBody>
      </p:sp>
      <p:grpSp>
        <p:nvGrpSpPr>
          <p:cNvPr id="10" name="组合 9"/>
          <p:cNvGrpSpPr/>
          <p:nvPr/>
        </p:nvGrpSpPr>
        <p:grpSpPr>
          <a:xfrm>
            <a:off x="7679563" y="142830"/>
            <a:ext cx="1347023" cy="523220"/>
            <a:chOff x="7489086" y="-39735"/>
            <a:chExt cx="1347023" cy="523220"/>
          </a:xfrm>
        </p:grpSpPr>
        <p:cxnSp>
          <p:nvCxnSpPr>
            <p:cNvPr id="6" name="直接箭头连接符 5"/>
            <p:cNvCxnSpPr>
              <a:stCxn id="9" idx="1"/>
            </p:cNvCxnSpPr>
            <p:nvPr/>
          </p:nvCxnSpPr>
          <p:spPr bwMode="auto">
            <a:xfrm rot="10800000">
              <a:off x="7489086" y="8817"/>
              <a:ext cx="803284" cy="213059"/>
            </a:xfrm>
            <a:prstGeom prst="straightConnector1">
              <a:avLst/>
            </a:prstGeom>
            <a:solidFill>
              <a:schemeClr val="accent1"/>
            </a:solidFill>
            <a:ln w="44450" cap="flat" cmpd="sng" algn="ctr">
              <a:solidFill>
                <a:schemeClr val="bg2">
                  <a:lumMod val="60000"/>
                  <a:lumOff val="40000"/>
                </a:schemeClr>
              </a:solidFill>
              <a:prstDash val="solid"/>
              <a:round/>
              <a:headEnd type="none" w="med" len="med"/>
              <a:tailEnd type="arrow"/>
            </a:ln>
            <a:effectLst/>
          </p:spPr>
        </p:cxnSp>
        <p:sp>
          <p:nvSpPr>
            <p:cNvPr id="9" name="矩形 8"/>
            <p:cNvSpPr/>
            <p:nvPr/>
          </p:nvSpPr>
          <p:spPr>
            <a:xfrm>
              <a:off x="8292370" y="-39735"/>
              <a:ext cx="543739" cy="523220"/>
            </a:xfrm>
            <a:prstGeom prst="rect">
              <a:avLst/>
            </a:prstGeom>
            <a:ln w="44450">
              <a:solidFill>
                <a:schemeClr val="tx1"/>
              </a:solidFill>
            </a:ln>
          </p:spPr>
          <p:txBody>
            <a:bodyPr wrap="square">
              <a:spAutoFit/>
            </a:bodyPr>
            <a:lstStyle/>
            <a:p>
              <a:r>
                <a:rPr lang="zh-CN" altLang="en-US" u="none" dirty="0">
                  <a:solidFill>
                    <a:schemeClr val="bg1">
                      <a:lumMod val="60000"/>
                      <a:lumOff val="40000"/>
                    </a:schemeClr>
                  </a:solidFill>
                </a:rPr>
                <a:t>①</a:t>
              </a:r>
              <a:endParaRPr lang="zh-CN" altLang="en-US" u="none" dirty="0">
                <a:solidFill>
                  <a:schemeClr val="bg1">
                    <a:lumMod val="60000"/>
                    <a:lumOff val="40000"/>
                  </a:schemeClr>
                </a:solidFill>
              </a:endParaRPr>
            </a:p>
          </p:txBody>
        </p:sp>
      </p:grpSp>
      <p:grpSp>
        <p:nvGrpSpPr>
          <p:cNvPr id="19" name="组合 18"/>
          <p:cNvGrpSpPr/>
          <p:nvPr/>
        </p:nvGrpSpPr>
        <p:grpSpPr>
          <a:xfrm>
            <a:off x="7679564" y="617499"/>
            <a:ext cx="1310509" cy="523220"/>
            <a:chOff x="7639095" y="-15260"/>
            <a:chExt cx="1310509" cy="523220"/>
          </a:xfrm>
        </p:grpSpPr>
        <p:cxnSp>
          <p:nvCxnSpPr>
            <p:cNvPr id="20" name="直接箭头连接符 19"/>
            <p:cNvCxnSpPr>
              <a:stCxn id="21" idx="1"/>
            </p:cNvCxnSpPr>
            <p:nvPr/>
          </p:nvCxnSpPr>
          <p:spPr bwMode="auto">
            <a:xfrm rot="10800000" flipV="1">
              <a:off x="7639095" y="246349"/>
              <a:ext cx="766770" cy="6019"/>
            </a:xfrm>
            <a:prstGeom prst="straightConnector1">
              <a:avLst/>
            </a:prstGeom>
            <a:solidFill>
              <a:schemeClr val="accent1"/>
            </a:solidFill>
            <a:ln w="47625" cap="flat" cmpd="sng" algn="ctr">
              <a:solidFill>
                <a:schemeClr val="bg2">
                  <a:lumMod val="60000"/>
                  <a:lumOff val="40000"/>
                </a:schemeClr>
              </a:solidFill>
              <a:prstDash val="solid"/>
              <a:round/>
              <a:headEnd type="none" w="med" len="med"/>
              <a:tailEnd type="arrow"/>
            </a:ln>
            <a:effectLst/>
          </p:spPr>
        </p:cxnSp>
        <p:sp>
          <p:nvSpPr>
            <p:cNvPr id="21" name="矩形 20"/>
            <p:cNvSpPr/>
            <p:nvPr/>
          </p:nvSpPr>
          <p:spPr>
            <a:xfrm>
              <a:off x="8405865" y="-15260"/>
              <a:ext cx="543739" cy="523220"/>
            </a:xfrm>
            <a:prstGeom prst="rect">
              <a:avLst/>
            </a:prstGeom>
            <a:ln w="47625">
              <a:solidFill>
                <a:schemeClr val="tx1"/>
              </a:solidFill>
            </a:ln>
          </p:spPr>
          <p:txBody>
            <a:bodyPr wrap="square">
              <a:spAutoFit/>
            </a:bodyPr>
            <a:lstStyle/>
            <a:p>
              <a:r>
                <a:rPr lang="zh-CN" altLang="en-US" u="none" dirty="0">
                  <a:solidFill>
                    <a:schemeClr val="bg1">
                      <a:lumMod val="60000"/>
                      <a:lumOff val="40000"/>
                    </a:schemeClr>
                  </a:solidFill>
                </a:rPr>
                <a:t>②</a:t>
              </a:r>
              <a:endParaRPr lang="zh-CN" altLang="en-US" u="none" dirty="0">
                <a:solidFill>
                  <a:schemeClr val="bg1">
                    <a:lumMod val="60000"/>
                    <a:lumOff val="4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34506"/>
                                        </p:tgtEl>
                                        <p:attrNameLst>
                                          <p:attrName>style.visibility</p:attrName>
                                        </p:attrNameLst>
                                      </p:cBhvr>
                                      <p:to>
                                        <p:strVal val="visible"/>
                                      </p:to>
                                    </p:set>
                                    <p:animEffect transition="in" filter="slide(fromRight)">
                                      <p:cBhvr>
                                        <p:cTn id="7" dur="2000"/>
                                        <p:tgtEl>
                                          <p:spTgt spid="234506"/>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Right)">
                                      <p:cBhvr>
                                        <p:cTn id="11" dur="500"/>
                                        <p:tgtEl>
                                          <p:spTgt spid="10"/>
                                        </p:tgtEl>
                                      </p:cBhvr>
                                    </p:animEffect>
                                  </p:childTnLst>
                                </p:cTn>
                              </p:par>
                            </p:childTnLst>
                          </p:cTn>
                        </p:par>
                        <p:par>
                          <p:cTn id="12" fill="hold">
                            <p:stCondLst>
                              <p:cond delay="2500"/>
                            </p:stCondLst>
                            <p:childTnLst>
                              <p:par>
                                <p:cTn id="13" presetID="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55"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4000"/>
                            </p:stCondLst>
                            <p:childTnLst>
                              <p:par>
                                <p:cTn id="24" presetID="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1000" fill="hold"/>
                                        <p:tgtEl>
                                          <p:spTgt spid="15"/>
                                        </p:tgtEl>
                                        <p:attrNameLst>
                                          <p:attrName>ppt_x</p:attrName>
                                        </p:attrNameLst>
                                      </p:cBhvr>
                                      <p:tavLst>
                                        <p:tav tm="0">
                                          <p:val>
                                            <p:strVal val="1+#ppt_w/2"/>
                                          </p:val>
                                        </p:tav>
                                        <p:tav tm="100000">
                                          <p:val>
                                            <p:strVal val="#ppt_x"/>
                                          </p:val>
                                        </p:tav>
                                      </p:tavLst>
                                    </p:anim>
                                    <p:anim calcmode="lin" valueType="num">
                                      <p:cBhvr additive="base">
                                        <p:cTn id="27" dur="10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5000"/>
                            </p:stCondLst>
                            <p:childTnLst>
                              <p:par>
                                <p:cTn id="29" presetID="2" presetClass="entr" presetSubtype="2"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1+#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6000"/>
                            </p:stCondLst>
                            <p:childTnLst>
                              <p:par>
                                <p:cTn id="34" presetID="2" presetClass="entr" presetSubtype="2"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0" fill="hold"/>
                                        <p:tgtEl>
                                          <p:spTgt spid="11"/>
                                        </p:tgtEl>
                                        <p:attrNameLst>
                                          <p:attrName>ppt_x</p:attrName>
                                        </p:attrNameLst>
                                      </p:cBhvr>
                                      <p:tavLst>
                                        <p:tav tm="0">
                                          <p:val>
                                            <p:strVal val="1+#ppt_w/2"/>
                                          </p:val>
                                        </p:tav>
                                        <p:tav tm="100000">
                                          <p:val>
                                            <p:strVal val="#ppt_x"/>
                                          </p:val>
                                        </p:tav>
                                      </p:tavLst>
                                    </p:anim>
                                    <p:anim calcmode="lin" valueType="num">
                                      <p:cBhvr additive="base">
                                        <p:cTn id="37"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234507"/>
                                        </p:tgtEl>
                                        <p:attrNameLst>
                                          <p:attrName>style.visibility</p:attrName>
                                        </p:attrNameLst>
                                      </p:cBhvr>
                                      <p:to>
                                        <p:strVal val="visible"/>
                                      </p:to>
                                    </p:set>
                                    <p:anim calcmode="lin" valueType="num">
                                      <p:cBhvr>
                                        <p:cTn id="54" dur="2000" fill="hold"/>
                                        <p:tgtEl>
                                          <p:spTgt spid="234507"/>
                                        </p:tgtEl>
                                        <p:attrNameLst>
                                          <p:attrName>ppt_w</p:attrName>
                                        </p:attrNameLst>
                                      </p:cBhvr>
                                      <p:tavLst>
                                        <p:tav tm="0">
                                          <p:val>
                                            <p:fltVal val="0"/>
                                          </p:val>
                                        </p:tav>
                                        <p:tav tm="100000">
                                          <p:val>
                                            <p:strVal val="#ppt_w"/>
                                          </p:val>
                                        </p:tav>
                                      </p:tavLst>
                                    </p:anim>
                                    <p:anim calcmode="lin" valueType="num">
                                      <p:cBhvr>
                                        <p:cTn id="55" dur="2000" fill="hold"/>
                                        <p:tgtEl>
                                          <p:spTgt spid="2345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7" grpId="0" animBg="1"/>
      <p:bldP spid="14" grpId="0" animBg="1"/>
      <p:bldP spid="15"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a:xfrm>
            <a:off x="457200" y="1484784"/>
            <a:ext cx="8543292" cy="4824000"/>
          </a:xfrm>
        </p:spPr>
        <p:txBody>
          <a:bodyPr/>
          <a:lstStyle/>
          <a:p>
            <a:pPr marL="713105" lvl="1" indent="-357505">
              <a:buFont typeface="+mj-ea"/>
              <a:buAutoNum type="circleNumDbPlain" startAt="2"/>
            </a:pPr>
            <a:r>
              <a:rPr lang="zh-CN" altLang="en-US" dirty="0"/>
              <a:t>初始置换</a:t>
            </a:r>
            <a:r>
              <a:rPr lang="en-US" altLang="zh-CN" dirty="0"/>
              <a:t>IP: </a:t>
            </a:r>
            <a:r>
              <a:rPr lang="zh-CN" altLang="en-US" dirty="0"/>
              <a:t>迭代前对输入明文进行简单移位</a:t>
            </a:r>
            <a:endParaRPr lang="en-US" altLang="zh-CN" dirty="0"/>
          </a:p>
          <a:p>
            <a:pPr marL="713105" lvl="1" indent="-357505">
              <a:buFont typeface="+mj-ea"/>
              <a:buAutoNum type="circleNumDbPlain" startAt="5"/>
            </a:pPr>
            <a:r>
              <a:rPr lang="zh-CN" altLang="en-US" dirty="0"/>
              <a:t>初始逆置换</a:t>
            </a:r>
            <a:r>
              <a:rPr lang="en-US" altLang="zh-CN" dirty="0"/>
              <a:t>IP</a:t>
            </a:r>
            <a:r>
              <a:rPr lang="en-US" altLang="zh-CN" baseline="30000" dirty="0"/>
              <a:t>-1</a:t>
            </a:r>
            <a:r>
              <a:rPr lang="en-US" altLang="zh-CN" dirty="0"/>
              <a:t>:</a:t>
            </a:r>
            <a:r>
              <a:rPr lang="zh-CN" altLang="en-US" dirty="0"/>
              <a:t>初始置换的逆置换</a:t>
            </a:r>
            <a:r>
              <a:rPr lang="en-US" altLang="zh-CN" dirty="0"/>
              <a:t>,</a:t>
            </a:r>
            <a:r>
              <a:rPr lang="zh-CN" altLang="en-US" dirty="0"/>
              <a:t>输入为</a:t>
            </a:r>
            <a:r>
              <a:rPr lang="en-US" altLang="zh-CN" dirty="0"/>
              <a:t>R</a:t>
            </a:r>
            <a:r>
              <a:rPr lang="en-US" altLang="zh-CN" baseline="-25000" dirty="0"/>
              <a:t>16</a:t>
            </a:r>
            <a:r>
              <a:rPr lang="en-US" altLang="zh-CN" dirty="0"/>
              <a:t>L</a:t>
            </a:r>
            <a:r>
              <a:rPr lang="en-US" altLang="zh-CN" baseline="-25000" dirty="0"/>
              <a:t>16</a:t>
            </a:r>
            <a:endParaRPr lang="en-US" altLang="zh-CN" baseline="-25000" dirty="0"/>
          </a:p>
        </p:txBody>
      </p:sp>
      <p:graphicFrame>
        <p:nvGraphicFramePr>
          <p:cNvPr id="236553" name="Group 9"/>
          <p:cNvGraphicFramePr>
            <a:graphicFrameLocks noGrp="1"/>
          </p:cNvGraphicFramePr>
          <p:nvPr/>
        </p:nvGraphicFramePr>
        <p:xfrm>
          <a:off x="993726" y="3068960"/>
          <a:ext cx="3200400" cy="2819400"/>
        </p:xfrm>
        <a:graphic>
          <a:graphicData uri="http://schemas.openxmlformats.org/drawingml/2006/table">
            <a:tbl>
              <a:tblPr/>
              <a:tblGrid>
                <a:gridCol w="411163"/>
                <a:gridCol w="409575"/>
                <a:gridCol w="411162"/>
                <a:gridCol w="409575"/>
                <a:gridCol w="411163"/>
                <a:gridCol w="411162"/>
                <a:gridCol w="409575"/>
                <a:gridCol w="327025"/>
              </a:tblGrid>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graphicFrame>
        <p:nvGraphicFramePr>
          <p:cNvPr id="236636" name="Group 92"/>
          <p:cNvGraphicFramePr>
            <a:graphicFrameLocks noGrp="1"/>
          </p:cNvGraphicFramePr>
          <p:nvPr/>
        </p:nvGraphicFramePr>
        <p:xfrm>
          <a:off x="4827591" y="3068960"/>
          <a:ext cx="3200400" cy="2819400"/>
        </p:xfrm>
        <a:graphic>
          <a:graphicData uri="http://schemas.openxmlformats.org/drawingml/2006/table">
            <a:tbl>
              <a:tblPr/>
              <a:tblGrid>
                <a:gridCol w="411162"/>
                <a:gridCol w="325438"/>
                <a:gridCol w="411162"/>
                <a:gridCol w="409575"/>
                <a:gridCol w="411163"/>
                <a:gridCol w="411162"/>
                <a:gridCol w="409575"/>
                <a:gridCol w="411163"/>
              </a:tblGrid>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352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Effect transition="in" filter="wipe(left)">
                                      <p:cBhvr>
                                        <p:cTn id="7" dur="1000"/>
                                        <p:tgtEl>
                                          <p:spTgt spid="23654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36547">
                                            <p:txEl>
                                              <p:pRg st="1" end="1"/>
                                            </p:txEl>
                                          </p:spTgt>
                                        </p:tgtEl>
                                        <p:attrNameLst>
                                          <p:attrName>style.visibility</p:attrName>
                                        </p:attrNameLst>
                                      </p:cBhvr>
                                      <p:to>
                                        <p:strVal val="visible"/>
                                      </p:to>
                                    </p:set>
                                    <p:animEffect transition="in" filter="wipe(left)">
                                      <p:cBhvr>
                                        <p:cTn id="10" dur="1000"/>
                                        <p:tgtEl>
                                          <p:spTgt spid="2365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6553"/>
                                        </p:tgtEl>
                                        <p:attrNameLst>
                                          <p:attrName>style.visibility</p:attrName>
                                        </p:attrNameLst>
                                      </p:cBhvr>
                                      <p:to>
                                        <p:strVal val="visible"/>
                                      </p:to>
                                    </p:set>
                                    <p:animEffect transition="in" filter="dissolve">
                                      <p:cBhvr>
                                        <p:cTn id="15" dur="500"/>
                                        <p:tgtEl>
                                          <p:spTgt spid="236553"/>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236636"/>
                                        </p:tgtEl>
                                        <p:attrNameLst>
                                          <p:attrName>style.visibility</p:attrName>
                                        </p:attrNameLst>
                                      </p:cBhvr>
                                      <p:to>
                                        <p:strVal val="visible"/>
                                      </p:to>
                                    </p:set>
                                    <p:animEffect transition="in" filter="dissolve">
                                      <p:cBhvr>
                                        <p:cTn id="19" dur="1000"/>
                                        <p:tgtEl>
                                          <p:spTgt spid="23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6"/>
          <p:cNvSpPr>
            <a:spLocks noGrp="1"/>
          </p:cNvSpPr>
          <p:nvPr>
            <p:ph type="title"/>
          </p:nvPr>
        </p:nvSpPr>
        <p:spPr>
          <a:xfrm>
            <a:off x="457200" y="556738"/>
            <a:ext cx="8229600" cy="481012"/>
          </a:xfrm>
        </p:spPr>
        <p:txBody>
          <a:bodyPr vert="horz" wrap="square" lIns="91440" tIns="45720" rIns="91440" bIns="45720" anchor="ctr" anchorCtr="0"/>
          <a:lstStyle/>
          <a:p>
            <a:pPr eaLnBrk="1" hangingPunct="1"/>
            <a:r>
              <a:rPr lang="zh-CN" altLang="en-US" dirty="0">
                <a:ea typeface="宋体" panose="02010600030101010101" pitchFamily="2" charset="-122"/>
              </a:rPr>
              <a:t>初始置换</a:t>
            </a:r>
            <a:r>
              <a:rPr lang="en-US" altLang="zh-CN" dirty="0">
                <a:ea typeface="宋体" panose="02010600030101010101" pitchFamily="2" charset="-122"/>
              </a:rPr>
              <a:t>IP</a:t>
            </a:r>
            <a:endParaRPr lang="zh-CN" altLang="en-US" dirty="0">
              <a:ea typeface="宋体" panose="02010600030101010101" pitchFamily="2" charset="-122"/>
            </a:endParaRPr>
          </a:p>
        </p:txBody>
      </p:sp>
      <p:sp>
        <p:nvSpPr>
          <p:cNvPr id="34819" name="Text Box 10"/>
          <p:cNvSpPr txBox="1"/>
          <p:nvPr/>
        </p:nvSpPr>
        <p:spPr>
          <a:xfrm>
            <a:off x="4724400" y="2133600"/>
            <a:ext cx="3994150" cy="2308225"/>
          </a:xfrm>
          <a:prstGeom prst="rect">
            <a:avLst/>
          </a:prstGeom>
          <a:noFill/>
          <a:ln w="9525" cap="flat" cmpd="sng">
            <a:solidFill>
              <a:schemeClr val="tx2"/>
            </a:solidFill>
            <a:prstDash val="solid"/>
            <a:miter/>
            <a:headEnd type="none" w="med" len="med"/>
            <a:tailEnd type="none" w="med" len="med"/>
          </a:ln>
        </p:spPr>
        <p:txBody>
          <a:bodyPr wrap="none">
            <a:spAutoFit/>
          </a:bodyPr>
          <a:lstStyle/>
          <a:p>
            <a:pPr marL="342900" marR="0" lvl="0" indent="-342900" algn="ctr" defTabSz="914400" rtl="0" eaLnBrk="0" fontAlgn="base" latinLnBrk="0" hangingPunct="0">
              <a:lnSpc>
                <a:spcPct val="100000"/>
              </a:lnSpc>
              <a:spcBef>
                <a:spcPct val="0"/>
              </a:spcBef>
              <a:spcAft>
                <a:spcPct val="0"/>
              </a:spcAft>
              <a:buClrTx/>
              <a:buSzTx/>
              <a:buFontTx/>
              <a:buAutoNum type="arabicPlain" startAt="58"/>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  50    42    34    26    18    10    2</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60    52    44    36    28    20    12    4</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AutoNum type="arabicPlain" startAt="62"/>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  54    46    38    30    22    14    6</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64    56    48    40    32    24    16    8</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AutoNum type="arabicPlain" startAt="57"/>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  49    41    33    25    17     9     1</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59    51    43    35    27    19    11    3</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AutoNum type="arabicPlain" startAt="61"/>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  53     45    37    29    21    13    5 </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63    55    47    39    31    23    15    7</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34821" name="Text Box 10"/>
          <p:cNvSpPr txBox="1"/>
          <p:nvPr/>
        </p:nvSpPr>
        <p:spPr>
          <a:xfrm>
            <a:off x="609600" y="2133600"/>
            <a:ext cx="4038600" cy="2308225"/>
          </a:xfrm>
          <a:prstGeom prst="rect">
            <a:avLst/>
          </a:prstGeom>
          <a:noFill/>
          <a:ln w="9525" cap="flat" cmpd="sng">
            <a:solidFill>
              <a:schemeClr val="tx2"/>
            </a:solidFill>
            <a:prstDash val="solid"/>
            <a:miter/>
            <a:headEnd type="none" w="med" len="med"/>
            <a:tailEnd type="none" w="med" len="med"/>
          </a:ln>
        </p:spPr>
        <p:txBody>
          <a:bodyPr>
            <a:spAutoFit/>
          </a:bodyPr>
          <a:lstStyle/>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1      2      3       4      5      6      7      8</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9     10    11     12    13    14    15    16</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17   18    19     20    21    22    23    24</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25    26    27    28    29    30    31    32</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33    34    35    36    37    38    39    40</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41    42    43    44    45    46    47    48</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49    50    51    52    53    54    55    56 </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57    58    59    60    61    62    63    64</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11" name="Line 12"/>
          <p:cNvSpPr>
            <a:spLocks noChangeShapeType="1"/>
          </p:cNvSpPr>
          <p:nvPr/>
        </p:nvSpPr>
        <p:spPr bwMode="auto">
          <a:xfrm flipH="1" flipV="1">
            <a:off x="1020763" y="2286000"/>
            <a:ext cx="0" cy="2016125"/>
          </a:xfrm>
          <a:prstGeom prst="line">
            <a:avLst/>
          </a:prstGeom>
          <a:noFill/>
          <a:ln w="57150">
            <a:solidFill>
              <a:srgbClr val="FF33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Times New Roman" panose="02020603050405020304" pitchFamily="18" charset="0"/>
            </a:endParaRPr>
          </a:p>
        </p:txBody>
      </p:sp>
      <p:cxnSp>
        <p:nvCxnSpPr>
          <p:cNvPr id="13" name="直接箭头连接符 12"/>
          <p:cNvCxnSpPr/>
          <p:nvPr/>
        </p:nvCxnSpPr>
        <p:spPr>
          <a:xfrm>
            <a:off x="4876800" y="3581400"/>
            <a:ext cx="360045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Line 12"/>
          <p:cNvSpPr>
            <a:spLocks noChangeShapeType="1"/>
          </p:cNvSpPr>
          <p:nvPr/>
        </p:nvSpPr>
        <p:spPr bwMode="auto">
          <a:xfrm flipH="1" flipV="1">
            <a:off x="1524000" y="2286000"/>
            <a:ext cx="0" cy="2016125"/>
          </a:xfrm>
          <a:prstGeom prst="line">
            <a:avLst/>
          </a:prstGeom>
          <a:noFill/>
          <a:ln w="57150">
            <a:solidFill>
              <a:srgbClr val="FF33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Times New Roman" panose="02020603050405020304" pitchFamily="18" charset="0"/>
            </a:endParaRPr>
          </a:p>
        </p:txBody>
      </p:sp>
      <p:cxnSp>
        <p:nvCxnSpPr>
          <p:cNvPr id="15" name="直接箭头连接符 14"/>
          <p:cNvCxnSpPr/>
          <p:nvPr/>
        </p:nvCxnSpPr>
        <p:spPr>
          <a:xfrm>
            <a:off x="4876800" y="2514600"/>
            <a:ext cx="360045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800600" y="3276600"/>
            <a:ext cx="3733800" cy="11430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17" name="AutoShape 11"/>
          <p:cNvSpPr/>
          <p:nvPr/>
        </p:nvSpPr>
        <p:spPr>
          <a:xfrm>
            <a:off x="4343400" y="4572000"/>
            <a:ext cx="685800" cy="457200"/>
          </a:xfrm>
          <a:prstGeom prst="wedgeRoundRectCallout">
            <a:avLst>
              <a:gd name="adj1" fmla="val 108102"/>
              <a:gd name="adj2" fmla="val -71181"/>
              <a:gd name="adj3" fmla="val 16667"/>
            </a:avLst>
          </a:prstGeom>
          <a:noFill/>
          <a:ln w="12700" cap="sq" cmpd="sng">
            <a:solidFill>
              <a:srgbClr val="FF3300"/>
            </a:solidFill>
            <a:prstDash val="solid"/>
            <a:miter/>
            <a:headEnd type="none" w="sm" len="sm"/>
            <a:tailEnd type="none" w="sm" len="sm"/>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AutoShape 11"/>
          <p:cNvSpPr/>
          <p:nvPr/>
        </p:nvSpPr>
        <p:spPr>
          <a:xfrm>
            <a:off x="6096000" y="1371600"/>
            <a:ext cx="685800" cy="457200"/>
          </a:xfrm>
          <a:prstGeom prst="wedgeRoundRectCallout">
            <a:avLst>
              <a:gd name="adj1" fmla="val -99306"/>
              <a:gd name="adj2" fmla="val 128819"/>
              <a:gd name="adj3" fmla="val 16667"/>
            </a:avLst>
          </a:prstGeom>
          <a:noFill/>
          <a:ln w="12700" cap="sq" cmpd="sng">
            <a:solidFill>
              <a:srgbClr val="FF3300"/>
            </a:solidFill>
            <a:prstDash val="solid"/>
            <a:miter/>
            <a:headEnd type="none" w="sm" len="sm"/>
            <a:tailEnd type="none" w="sm" len="sm"/>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ppt_x</p:attrName>
                                        </p:attrNameLst>
                                      </p:cBhvr>
                                      <p:tavLst>
                                        <p:tav tm="0">
                                          <p:val>
                                            <p:strVal val="#ppt_x-#ppt_w/2"/>
                                          </p:val>
                                        </p:tav>
                                        <p:tav tm="100000">
                                          <p:val>
                                            <p:strVal val="#ppt_x"/>
                                          </p:val>
                                        </p:tav>
                                      </p:tavLst>
                                    </p:anim>
                                    <p:anim calcmode="lin" valueType="num">
                                      <p:cBhvr>
                                        <p:cTn id="16" dur="500" fill="hold"/>
                                        <p:tgtEl>
                                          <p:spTgt spid="13"/>
                                        </p:tgtEl>
                                        <p:attrNameLst>
                                          <p:attrName>ppt_y</p:attrName>
                                        </p:attrNameLst>
                                      </p:cBhvr>
                                      <p:tavLst>
                                        <p:tav tm="0">
                                          <p:val>
                                            <p:strVal val="#ppt_y"/>
                                          </p:val>
                                        </p:tav>
                                        <p:tav tm="100000">
                                          <p:val>
                                            <p:strVal val="#ppt_y"/>
                                          </p:val>
                                        </p:tav>
                                      </p:tavLst>
                                    </p:anim>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ppt_h/2"/>
                                          </p:val>
                                        </p:tav>
                                        <p:tav tm="100000">
                                          <p:val>
                                            <p:strVal val="#ppt_y"/>
                                          </p:val>
                                        </p:tav>
                                      </p:tavLst>
                                    </p:anim>
                                    <p:anim calcmode="lin" valueType="num">
                                      <p:cBhvr>
                                        <p:cTn id="25" dur="500" fill="hold"/>
                                        <p:tgtEl>
                                          <p:spTgt spid="14"/>
                                        </p:tgtEl>
                                        <p:attrNameLst>
                                          <p:attrName>ppt_w</p:attrName>
                                        </p:attrNameLst>
                                      </p:cBhvr>
                                      <p:tavLst>
                                        <p:tav tm="0">
                                          <p:val>
                                            <p:strVal val="#ppt_w"/>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ppt_x</p:attrName>
                                        </p:attrNameLst>
                                      </p:cBhvr>
                                      <p:tavLst>
                                        <p:tav tm="0">
                                          <p:val>
                                            <p:strVal val="#ppt_x-#ppt_w/2"/>
                                          </p:val>
                                        </p:tav>
                                        <p:tav tm="100000">
                                          <p:val>
                                            <p:strVal val="#ppt_x"/>
                                          </p:val>
                                        </p:tav>
                                      </p:tavLst>
                                    </p:anim>
                                    <p:anim calcmode="lin" valueType="num">
                                      <p:cBhvr>
                                        <p:cTn id="32" dur="500" fill="hold"/>
                                        <p:tgtEl>
                                          <p:spTgt spid="15"/>
                                        </p:tgtEl>
                                        <p:attrNameLst>
                                          <p:attrName>ppt_y</p:attrName>
                                        </p:attrNameLst>
                                      </p:cBhvr>
                                      <p:tavLst>
                                        <p:tav tm="0">
                                          <p:val>
                                            <p:strVal val="#ppt_y"/>
                                          </p:val>
                                        </p:tav>
                                        <p:tav tm="100000">
                                          <p:val>
                                            <p:strVal val="#ppt_y"/>
                                          </p:val>
                                        </p:tav>
                                      </p:tavLst>
                                    </p:anim>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p:cNvSpPr>
          <p:nvPr>
            <p:ph type="title"/>
          </p:nvPr>
        </p:nvSpPr>
        <p:spPr>
          <a:xfrm>
            <a:off x="457200" y="434334"/>
            <a:ext cx="8229600" cy="777875"/>
          </a:xfrm>
        </p:spPr>
        <p:txBody>
          <a:bodyPr vert="horz" wrap="square" lIns="91440" tIns="45720" rIns="91440" bIns="45720" anchor="ctr" anchorCtr="0"/>
          <a:lstStyle/>
          <a:p>
            <a:pPr eaLnBrk="1" hangingPunct="1"/>
            <a:r>
              <a:rPr lang="zh-CN" altLang="en-US" dirty="0">
                <a:ea typeface="宋体" panose="02010600030101010101" pitchFamily="2" charset="-122"/>
              </a:rPr>
              <a:t>逆初始置换 </a:t>
            </a:r>
            <a:r>
              <a:rPr lang="en-US" altLang="zh-CN" dirty="0">
                <a:ea typeface="宋体" panose="02010600030101010101" pitchFamily="2" charset="-122"/>
              </a:rPr>
              <a:t>IP</a:t>
            </a:r>
            <a:r>
              <a:rPr lang="en-US" altLang="zh-CN" baseline="30000" dirty="0">
                <a:ea typeface="宋体" panose="02010600030101010101" pitchFamily="2" charset="-122"/>
              </a:rPr>
              <a:t>-1</a:t>
            </a:r>
            <a:endParaRPr lang="en-US" altLang="zh-CN" baseline="30000" dirty="0">
              <a:ea typeface="宋体" panose="02010600030101010101" pitchFamily="2" charset="-122"/>
            </a:endParaRPr>
          </a:p>
        </p:txBody>
      </p:sp>
      <p:pic>
        <p:nvPicPr>
          <p:cNvPr id="35843" name="Picture 4" descr="1"/>
          <p:cNvPicPr>
            <a:picLocks noChangeAspect="1"/>
          </p:cNvPicPr>
          <p:nvPr/>
        </p:nvPicPr>
        <p:blipFill>
          <a:blip r:embed="rId1"/>
          <a:stretch>
            <a:fillRect/>
          </a:stretch>
        </p:blipFill>
        <p:spPr>
          <a:xfrm>
            <a:off x="4694238" y="2133600"/>
            <a:ext cx="4068762" cy="2362200"/>
          </a:xfrm>
          <a:prstGeom prst="rect">
            <a:avLst/>
          </a:prstGeom>
          <a:noFill/>
          <a:ln w="9525">
            <a:noFill/>
          </a:ln>
        </p:spPr>
      </p:pic>
      <p:sp>
        <p:nvSpPr>
          <p:cNvPr id="35844" name="Text Box 10"/>
          <p:cNvSpPr txBox="1"/>
          <p:nvPr/>
        </p:nvSpPr>
        <p:spPr>
          <a:xfrm>
            <a:off x="609600" y="2133600"/>
            <a:ext cx="4038600" cy="2308225"/>
          </a:xfrm>
          <a:prstGeom prst="rect">
            <a:avLst/>
          </a:prstGeom>
          <a:noFill/>
          <a:ln w="9525" cap="flat" cmpd="sng">
            <a:solidFill>
              <a:schemeClr val="tx2"/>
            </a:solidFill>
            <a:prstDash val="solid"/>
            <a:miter/>
            <a:headEnd type="none" w="med" len="med"/>
            <a:tailEnd type="none" w="med" len="med"/>
          </a:ln>
        </p:spPr>
        <p:txBody>
          <a:bodyPr>
            <a:spAutoFit/>
          </a:bodyPr>
          <a:lstStyle/>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1      2      3       4      5      6      7      8</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9     10    11     12    13    14    15    16</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17   18    19     20    21    22    23    24</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25    26    27    28    29    30    31    32</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33    34    35    36    37    38    39    40</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41    42    43    44    45    46    47    48</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49    50    51    52    53    54    55    56 </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rPr>
              <a:t>57    58    59    60    61    62    63    64</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Times New Roman" panose="02020603050405020304" pitchFamily="18" charset="0"/>
            </a:endParaRPr>
          </a:p>
        </p:txBody>
      </p:sp>
      <p:cxnSp>
        <p:nvCxnSpPr>
          <p:cNvPr id="10" name="直接箭头连接符 9"/>
          <p:cNvCxnSpPr/>
          <p:nvPr/>
        </p:nvCxnSpPr>
        <p:spPr>
          <a:xfrm rot="10800000">
            <a:off x="685800" y="3505200"/>
            <a:ext cx="3810000" cy="1588"/>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4000500" y="3314700"/>
            <a:ext cx="2209800" cy="3175"/>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10800000">
            <a:off x="685800" y="2438400"/>
            <a:ext cx="3810000" cy="1588"/>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5400000">
            <a:off x="4382294" y="3313906"/>
            <a:ext cx="2209800" cy="1588"/>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ppt_h/2"/>
                                          </p:val>
                                        </p:tav>
                                        <p:tav tm="100000">
                                          <p:val>
                                            <p:strVal val="#ppt_y"/>
                                          </p:val>
                                        </p:tav>
                                      </p:tavLst>
                                    </p:anim>
                                    <p:anim calcmode="lin" valueType="num">
                                      <p:cBhvr>
                                        <p:cTn id="17" dur="500" fill="hold"/>
                                        <p:tgtEl>
                                          <p:spTgt spid="12"/>
                                        </p:tgtEl>
                                        <p:attrNameLst>
                                          <p:attrName>ppt_w</p:attrName>
                                        </p:attrNameLst>
                                      </p:cBhvr>
                                      <p:tavLst>
                                        <p:tav tm="0">
                                          <p:val>
                                            <p:strVal val="#ppt_w"/>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ppt_w/2"/>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ppt_h/2"/>
                                          </p:val>
                                        </p:tav>
                                        <p:tav tm="100000">
                                          <p:val>
                                            <p:strVal val="#ppt_y"/>
                                          </p:val>
                                        </p:tav>
                                      </p:tavLst>
                                    </p:anim>
                                    <p:anim calcmode="lin" valueType="num">
                                      <p:cBhvr>
                                        <p:cTn id="33" dur="500" fill="hold"/>
                                        <p:tgtEl>
                                          <p:spTgt spid="15"/>
                                        </p:tgtEl>
                                        <p:attrNameLst>
                                          <p:attrName>ppt_w</p:attrName>
                                        </p:attrNameLst>
                                      </p:cBhvr>
                                      <p:tavLst>
                                        <p:tav tm="0">
                                          <p:val>
                                            <p:strVal val="#ppt_w"/>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idx="1"/>
          </p:nvPr>
        </p:nvSpPr>
        <p:spPr/>
        <p:txBody>
          <a:bodyPr/>
          <a:lstStyle/>
          <a:p>
            <a:pPr marL="808355" lvl="1" indent="-351155">
              <a:buFont typeface="+mj-ea"/>
              <a:buAutoNum type="circleNumDbPlain" startAt="3"/>
            </a:pPr>
            <a:r>
              <a:rPr lang="en-US" altLang="zh-CN" dirty="0"/>
              <a:t>DES</a:t>
            </a:r>
            <a:r>
              <a:rPr lang="zh-CN" altLang="en-US" dirty="0"/>
              <a:t>的轮迭代</a:t>
            </a:r>
            <a:endParaRPr lang="en-US" altLang="zh-CN" dirty="0"/>
          </a:p>
          <a:p>
            <a:pPr lvl="2" indent="-430530">
              <a:buNone/>
            </a:pPr>
            <a:r>
              <a:rPr lang="zh-CN" altLang="en-US" dirty="0"/>
              <a:t>轮数</a:t>
            </a:r>
            <a:r>
              <a:rPr lang="en-US" altLang="zh-CN" i="1" dirty="0"/>
              <a:t>n</a:t>
            </a:r>
            <a:r>
              <a:rPr lang="en-US" altLang="zh-CN" dirty="0"/>
              <a:t>=16,</a:t>
            </a:r>
            <a:r>
              <a:rPr lang="zh-CN" altLang="en-US" dirty="0"/>
              <a:t> </a:t>
            </a:r>
            <a:r>
              <a:rPr lang="en-US" altLang="zh-CN" dirty="0"/>
              <a:t>2W=64</a:t>
            </a:r>
            <a:endParaRPr lang="en-US" altLang="zh-CN" dirty="0"/>
          </a:p>
          <a:p>
            <a:pPr lvl="1"/>
            <a:r>
              <a:rPr lang="en-US" altLang="zh-CN" sz="2400" dirty="0"/>
              <a:t>L</a:t>
            </a:r>
            <a:r>
              <a:rPr lang="en-US" altLang="zh-CN" sz="2400" baseline="-25000" dirty="0"/>
              <a:t>0</a:t>
            </a:r>
            <a:r>
              <a:rPr lang="en-US" altLang="zh-CN" sz="2400" dirty="0"/>
              <a:t>R</a:t>
            </a:r>
            <a:r>
              <a:rPr lang="en-US" altLang="zh-CN" sz="2400" baseline="-25000" dirty="0"/>
              <a:t>0</a:t>
            </a:r>
            <a:r>
              <a:rPr lang="en-US" altLang="zh-CN" sz="2400" dirty="0">
                <a:sym typeface="Wingdings" panose="05000000000000000000" pitchFamily="2" charset="2"/>
              </a:rPr>
              <a:t>IP(</a:t>
            </a:r>
            <a:r>
              <a:rPr lang="en-US" altLang="zh-CN" sz="2400" dirty="0"/>
              <a:t>64</a:t>
            </a:r>
            <a:r>
              <a:rPr lang="zh-CN" altLang="en-US" sz="2400" dirty="0"/>
              <a:t>比特明文</a:t>
            </a:r>
            <a:r>
              <a:rPr lang="en-US" altLang="zh-CN" sz="2400" dirty="0"/>
              <a:t>)</a:t>
            </a:r>
            <a:endParaRPr lang="en-US" altLang="zh-CN" sz="2400" dirty="0"/>
          </a:p>
          <a:p>
            <a:pPr lvl="1"/>
            <a:r>
              <a:rPr lang="en-US" altLang="zh-CN" sz="2400" dirty="0"/>
              <a:t>L</a:t>
            </a:r>
            <a:r>
              <a:rPr lang="en-US" altLang="zh-CN" sz="2400" i="1" baseline="-25000" dirty="0"/>
              <a:t>i</a:t>
            </a:r>
            <a:r>
              <a:rPr lang="en-US" altLang="zh-CN" sz="2400" dirty="0">
                <a:sym typeface="Wingdings" panose="05000000000000000000" pitchFamily="2" charset="2"/>
              </a:rPr>
              <a:t>  </a:t>
            </a:r>
            <a:r>
              <a:rPr lang="en-US" altLang="zh-CN" sz="2400" dirty="0"/>
              <a:t>R</a:t>
            </a:r>
            <a:r>
              <a:rPr lang="en-US" altLang="zh-CN" sz="2400" i="1" baseline="-25000" dirty="0"/>
              <a:t>i</a:t>
            </a:r>
            <a:r>
              <a:rPr lang="en-US" altLang="zh-CN" sz="2400" baseline="-25000" dirty="0"/>
              <a:t>-1</a:t>
            </a:r>
            <a:endParaRPr lang="en-US" altLang="zh-CN" sz="2400" baseline="-25000" dirty="0"/>
          </a:p>
          <a:p>
            <a:pPr lvl="1"/>
            <a:r>
              <a:rPr lang="en-US" altLang="zh-CN" sz="2400" dirty="0"/>
              <a:t>R</a:t>
            </a:r>
            <a:r>
              <a:rPr lang="en-US" altLang="zh-CN" sz="2400" i="1" baseline="-25000" dirty="0"/>
              <a:t>i</a:t>
            </a:r>
            <a:r>
              <a:rPr lang="en-US" altLang="zh-CN" sz="2400" dirty="0">
                <a:sym typeface="Wingdings" panose="05000000000000000000" pitchFamily="2" charset="2"/>
              </a:rPr>
              <a:t></a:t>
            </a:r>
            <a:r>
              <a:rPr lang="en-US" altLang="zh-CN" sz="2400" dirty="0"/>
              <a:t>L</a:t>
            </a:r>
            <a:r>
              <a:rPr lang="en-US" altLang="zh-CN" sz="2400" i="1" baseline="-25000" dirty="0"/>
              <a:t>i</a:t>
            </a:r>
            <a:r>
              <a:rPr lang="en-US" altLang="zh-CN" sz="2400" baseline="-25000" dirty="0"/>
              <a:t>-1</a:t>
            </a:r>
            <a:r>
              <a:rPr lang="en-US" altLang="zh-CN" sz="2400" dirty="0"/>
              <a:t>⊕F(R</a:t>
            </a:r>
            <a:r>
              <a:rPr lang="en-US" altLang="zh-CN" sz="2400" i="1" baseline="-25000" dirty="0"/>
              <a:t>i</a:t>
            </a:r>
            <a:r>
              <a:rPr lang="en-US" altLang="zh-CN" sz="2400" baseline="-25000" dirty="0"/>
              <a:t>-1</a:t>
            </a:r>
            <a:r>
              <a:rPr lang="en-US" altLang="zh-CN" sz="2400" dirty="0"/>
              <a:t>, </a:t>
            </a:r>
            <a:r>
              <a:rPr lang="en-US" altLang="zh-CN" sz="2400" dirty="0" err="1"/>
              <a:t>K</a:t>
            </a:r>
            <a:r>
              <a:rPr lang="en-US" altLang="zh-CN" sz="2400" i="1" baseline="-25000" dirty="0" err="1"/>
              <a:t>i</a:t>
            </a:r>
            <a:r>
              <a:rPr lang="en-US" altLang="zh-CN" sz="2400" dirty="0"/>
              <a:t>)</a:t>
            </a:r>
            <a:endParaRPr lang="en-US" altLang="zh-CN" sz="2400" dirty="0"/>
          </a:p>
          <a:p>
            <a:pPr marL="971550" lvl="1" indent="-514350">
              <a:buFont typeface="+mj-ea"/>
              <a:buAutoNum type="circleNumDbPlain" startAt="4"/>
            </a:pPr>
            <a:r>
              <a:rPr lang="zh-CN" altLang="en-US" dirty="0">
                <a:solidFill>
                  <a:srgbClr val="DADADA">
                    <a:lumMod val="10000"/>
                  </a:srgbClr>
                </a:solidFill>
              </a:rPr>
              <a:t>交换左右部分</a:t>
            </a:r>
            <a:endParaRPr lang="en-US" altLang="zh-CN" dirty="0">
              <a:solidFill>
                <a:srgbClr val="DADADA">
                  <a:lumMod val="10000"/>
                </a:srgbClr>
              </a:solidFill>
            </a:endParaRPr>
          </a:p>
          <a:p>
            <a:pPr lvl="1"/>
            <a:endParaRPr lang="en-US" altLang="zh-CN" dirty="0"/>
          </a:p>
        </p:txBody>
      </p:sp>
      <p:sp>
        <p:nvSpPr>
          <p:cNvPr id="8" name="圆角矩形 7"/>
          <p:cNvSpPr/>
          <p:nvPr/>
        </p:nvSpPr>
        <p:spPr bwMode="auto">
          <a:xfrm>
            <a:off x="884188" y="3176972"/>
            <a:ext cx="3651300" cy="1022364"/>
          </a:xfrm>
          <a:prstGeom prst="roundRect">
            <a:avLst/>
          </a:prstGeom>
          <a:noFill/>
          <a:ln w="50800" cap="flat" cmpd="sng" algn="ctr">
            <a:solidFill>
              <a:srgbClr val="99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nvGrpSpPr>
          <p:cNvPr id="7" name="组合 6"/>
          <p:cNvGrpSpPr/>
          <p:nvPr/>
        </p:nvGrpSpPr>
        <p:grpSpPr>
          <a:xfrm>
            <a:off x="4827591" y="-3222"/>
            <a:ext cx="4389433" cy="6861222"/>
            <a:chOff x="4608513" y="-3222"/>
            <a:chExt cx="4608512" cy="6861222"/>
          </a:xfrm>
        </p:grpSpPr>
        <p:pic>
          <p:nvPicPr>
            <p:cNvPr id="235533" name="Picture 13"/>
            <p:cNvPicPr>
              <a:picLocks noChangeAspect="1" noChangeArrowheads="1"/>
            </p:cNvPicPr>
            <p:nvPr/>
          </p:nvPicPr>
          <p:blipFill>
            <a:blip r:embed="rId1"/>
            <a:srcRect/>
            <a:stretch>
              <a:fillRect/>
            </a:stretch>
          </p:blipFill>
          <p:spPr bwMode="auto">
            <a:xfrm>
              <a:off x="4608513" y="0"/>
              <a:ext cx="4608512" cy="6858000"/>
            </a:xfrm>
            <a:prstGeom prst="rect">
              <a:avLst/>
            </a:prstGeom>
            <a:noFill/>
            <a:ln w="9525">
              <a:noFill/>
              <a:miter lim="800000"/>
              <a:headEnd/>
              <a:tailEnd/>
            </a:ln>
          </p:spPr>
        </p:pic>
        <p:sp>
          <p:nvSpPr>
            <p:cNvPr id="5" name="矩形 4"/>
            <p:cNvSpPr/>
            <p:nvPr/>
          </p:nvSpPr>
          <p:spPr>
            <a:xfrm>
              <a:off x="5265747" y="-3222"/>
              <a:ext cx="1202573" cy="338554"/>
            </a:xfrm>
            <a:prstGeom prst="rect">
              <a:avLst/>
            </a:prstGeom>
            <a:solidFill>
              <a:schemeClr val="tx1"/>
            </a:solidFill>
          </p:spPr>
          <p:txBody>
            <a:bodyPr wrap="none">
              <a:spAutoFit/>
            </a:bodyPr>
            <a:lstStyle/>
            <a:p>
              <a:r>
                <a:rPr lang="en-US" altLang="zh-CN" sz="1600" b="0" u="none" dirty="0">
                  <a:solidFill>
                    <a:schemeClr val="accent4">
                      <a:lumMod val="10000"/>
                    </a:schemeClr>
                  </a:solidFill>
                </a:rPr>
                <a:t>IP</a:t>
              </a:r>
              <a:r>
                <a:rPr lang="zh-CN" altLang="en-US" sz="1600" b="0" u="none" dirty="0">
                  <a:solidFill>
                    <a:schemeClr val="accent4">
                      <a:lumMod val="10000"/>
                    </a:schemeClr>
                  </a:solidFill>
                </a:rPr>
                <a:t>后的分组</a:t>
              </a:r>
              <a:endParaRPr lang="zh-CN" altLang="en-US" sz="1600" b="0" u="none" dirty="0"/>
            </a:p>
          </p:txBody>
        </p:sp>
        <p:sp>
          <p:nvSpPr>
            <p:cNvPr id="6" name="矩形 5"/>
            <p:cNvSpPr/>
            <p:nvPr/>
          </p:nvSpPr>
          <p:spPr>
            <a:xfrm>
              <a:off x="5000513" y="6486155"/>
              <a:ext cx="1486434" cy="338554"/>
            </a:xfrm>
            <a:prstGeom prst="rect">
              <a:avLst/>
            </a:prstGeom>
            <a:solidFill>
              <a:schemeClr val="tx1"/>
            </a:solidFill>
          </p:spPr>
          <p:txBody>
            <a:bodyPr wrap="none">
              <a:spAutoFit/>
            </a:bodyPr>
            <a:lstStyle/>
            <a:p>
              <a:r>
                <a:rPr lang="zh-CN" altLang="en-US" sz="1600" b="0" u="none" dirty="0">
                  <a:solidFill>
                    <a:schemeClr val="accent4">
                      <a:lumMod val="10000"/>
                    </a:schemeClr>
                  </a:solidFill>
                </a:rPr>
                <a:t>迭代后的分组</a:t>
              </a:r>
              <a:endParaRPr lang="zh-CN" altLang="en-US" sz="1600" b="0" u="none"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55"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13938" y="2000867"/>
            <a:ext cx="5566374" cy="559897"/>
          </a:xfrm>
          <a:prstGeom prst="rect">
            <a:avLst/>
          </a:prstGeom>
          <a:solidFill>
            <a:srgbClr val="5A8800"/>
          </a:solidFill>
          <a:ln>
            <a:solidFill>
              <a:srgbClr val="80C535"/>
            </a:solidFill>
          </a:ln>
        </p:spPr>
        <p:txBody>
          <a:bodyPr wrap="square" rtlCol="0">
            <a:spAutoFit/>
          </a:bodyPr>
          <a:lstStyle/>
          <a:p>
            <a:pPr marL="0" marR="0" lvl="1" indent="-269875" algn="l" defTabSz="914400" rtl="0" eaLnBrk="0" fontAlgn="base" latinLnBrk="0" hangingPunct="0">
              <a:lnSpc>
                <a:spcPct val="120000"/>
              </a:lnSpc>
              <a:spcBef>
                <a:spcPts val="600"/>
              </a:spcBef>
              <a:spcAft>
                <a:spcPct val="0"/>
              </a:spcAft>
              <a:buClr>
                <a:srgbClr val="00FF00"/>
              </a:buClr>
              <a:buSzTx/>
              <a:buFontTx/>
              <a:buNone/>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lang="zh-CN" altLang="en-US" b="0" u="none" noProof="0" dirty="0">
                <a:solidFill>
                  <a:srgbClr val="FFFFFF"/>
                </a:solidFill>
                <a:ea typeface="黑体" panose="02010609060101010101" pitchFamily="49" charset="-122"/>
              </a:rPr>
              <a:t>对称密码</a:t>
            </a:r>
            <a:r>
              <a:rPr lang="zh-CN" altLang="en-US" b="0" u="none" dirty="0">
                <a:solidFill>
                  <a:srgbClr val="FFFFFF"/>
                </a:solidFill>
                <a:ea typeface="黑体" panose="02010609060101010101" pitchFamily="49" charset="-122"/>
              </a:rPr>
              <a:t>基本概念</a:t>
            </a:r>
            <a:endPar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p:cNvSpPr txBox="1"/>
          <p:nvPr/>
        </p:nvSpPr>
        <p:spPr>
          <a:xfrm>
            <a:off x="1799692" y="3382342"/>
            <a:ext cx="5580619" cy="559897"/>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（二）</a:t>
            </a:r>
            <a:r>
              <a:rPr lang="zh-CN" altLang="en-US" b="0" u="none" dirty="0">
                <a:solidFill>
                  <a:srgbClr val="FFFFFF"/>
                </a:solidFill>
                <a:ea typeface="黑体" panose="02010609060101010101" pitchFamily="49" charset="-122"/>
              </a:rPr>
              <a:t>对称密码优缺点</a:t>
            </a:r>
            <a:endParaRPr lang="zh-CN" altLang="en-US" b="0" u="none" kern="0" dirty="0">
              <a:solidFill>
                <a:srgbClr val="FFFFFF"/>
              </a:solidFill>
              <a:ea typeface="黑体" panose="02010609060101010101" pitchFamily="49" charset="-122"/>
            </a:endParaRPr>
          </a:p>
        </p:txBody>
      </p:sp>
      <p:sp>
        <p:nvSpPr>
          <p:cNvPr id="7" name="文本框 6"/>
          <p:cNvSpPr txBox="1"/>
          <p:nvPr/>
        </p:nvSpPr>
        <p:spPr>
          <a:xfrm>
            <a:off x="1799693" y="4763818"/>
            <a:ext cx="5580618" cy="559897"/>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三</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dirty="0">
                <a:solidFill>
                  <a:srgbClr val="FFFFFF"/>
                </a:solidFill>
                <a:ea typeface="黑体" panose="02010609060101010101" pitchFamily="49" charset="-122"/>
              </a:rPr>
              <a:t>对称密码算法类型</a:t>
            </a:r>
            <a:endParaRPr lang="zh-CN" altLang="en-US" b="0" u="none" kern="0" dirty="0">
              <a:solidFill>
                <a:srgbClr val="FFFFFF"/>
              </a:solidFill>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Grp="1" noChangeArrowheads="1"/>
          </p:cNvSpPr>
          <p:nvPr>
            <p:ph idx="1"/>
          </p:nvPr>
        </p:nvSpPr>
        <p:spPr/>
        <p:txBody>
          <a:bodyPr/>
          <a:lstStyle/>
          <a:p>
            <a:pPr lvl="1"/>
            <a:r>
              <a:rPr lang="zh-CN" altLang="en-US" dirty="0"/>
              <a:t>迭代轮函数</a:t>
            </a:r>
            <a:endParaRPr lang="zh-CN" altLang="en-US" dirty="0"/>
          </a:p>
          <a:p>
            <a:pPr lvl="1">
              <a:buFont typeface="Wingdings" panose="05000000000000000000" pitchFamily="2" charset="2"/>
              <a:buChar char="Ø"/>
            </a:pPr>
            <a:r>
              <a:rPr lang="en-US" altLang="zh-CN" sz="2400" dirty="0"/>
              <a:t>L</a:t>
            </a:r>
            <a:r>
              <a:rPr lang="en-US" altLang="zh-CN" sz="2400" i="1" baseline="-25000" dirty="0"/>
              <a:t>i</a:t>
            </a:r>
            <a:r>
              <a:rPr lang="en-US" altLang="zh-CN" sz="2400" dirty="0"/>
              <a:t>=R</a:t>
            </a:r>
            <a:r>
              <a:rPr lang="en-US" altLang="zh-CN" sz="2400" i="1" baseline="-25000" dirty="0"/>
              <a:t>i</a:t>
            </a:r>
            <a:r>
              <a:rPr lang="en-US" altLang="zh-CN" sz="2400" baseline="-25000" dirty="0"/>
              <a:t>-1</a:t>
            </a:r>
            <a:endParaRPr lang="en-US" altLang="zh-CN" sz="2400" baseline="-25000" dirty="0"/>
          </a:p>
          <a:p>
            <a:pPr lvl="1">
              <a:buFont typeface="Wingdings" panose="05000000000000000000" pitchFamily="2" charset="2"/>
              <a:buChar char="Ø"/>
            </a:pPr>
            <a:r>
              <a:rPr lang="en-US" altLang="zh-CN" sz="2400" dirty="0" err="1"/>
              <a:t>R</a:t>
            </a:r>
            <a:r>
              <a:rPr lang="en-US" altLang="zh-CN" sz="2400" i="1" baseline="-25000" dirty="0" err="1"/>
              <a:t>i</a:t>
            </a:r>
            <a:r>
              <a:rPr lang="en-US" altLang="zh-CN" sz="2400" dirty="0"/>
              <a:t>=L</a:t>
            </a:r>
            <a:r>
              <a:rPr lang="en-US" altLang="zh-CN" sz="2400" i="1" baseline="-25000" dirty="0"/>
              <a:t>i</a:t>
            </a:r>
            <a:r>
              <a:rPr lang="en-US" altLang="zh-CN" sz="2400" baseline="-25000" dirty="0"/>
              <a:t>-1</a:t>
            </a:r>
            <a:r>
              <a:rPr lang="en-US" altLang="zh-CN" sz="2400" dirty="0"/>
              <a:t>⊕F(R</a:t>
            </a:r>
            <a:r>
              <a:rPr lang="en-US" altLang="zh-CN" sz="2400" i="1" baseline="-25000" dirty="0"/>
              <a:t>i</a:t>
            </a:r>
            <a:r>
              <a:rPr lang="en-US" altLang="zh-CN" sz="2400" baseline="-25000" dirty="0"/>
              <a:t>-1</a:t>
            </a:r>
            <a:r>
              <a:rPr lang="en-US" altLang="zh-CN" sz="2400" dirty="0"/>
              <a:t>, </a:t>
            </a:r>
            <a:r>
              <a:rPr lang="en-US" altLang="zh-CN" sz="2400" dirty="0" err="1"/>
              <a:t>K</a:t>
            </a:r>
            <a:r>
              <a:rPr lang="en-US" altLang="zh-CN" sz="2400" i="1" baseline="-25000" dirty="0" err="1"/>
              <a:t>i</a:t>
            </a:r>
            <a:r>
              <a:rPr lang="en-US" altLang="zh-CN" sz="2400" dirty="0"/>
              <a:t>)</a:t>
            </a:r>
            <a:endParaRPr lang="en-US" altLang="zh-CN" sz="2400" dirty="0"/>
          </a:p>
          <a:p>
            <a:pPr lvl="2">
              <a:lnSpc>
                <a:spcPct val="100000"/>
              </a:lnSpc>
            </a:pPr>
            <a:r>
              <a:rPr lang="en-US" altLang="zh-CN" dirty="0"/>
              <a:t>F</a:t>
            </a:r>
            <a:r>
              <a:rPr lang="zh-CN" altLang="en-US" dirty="0"/>
              <a:t>函数</a:t>
            </a:r>
            <a:endParaRPr lang="en-US" altLang="zh-CN" dirty="0"/>
          </a:p>
          <a:p>
            <a:pPr marL="1332865" lvl="2" indent="-342900">
              <a:lnSpc>
                <a:spcPct val="100000"/>
              </a:lnSpc>
              <a:buClr>
                <a:schemeClr val="bg1">
                  <a:lumMod val="60000"/>
                  <a:lumOff val="40000"/>
                </a:schemeClr>
              </a:buClr>
              <a:buFont typeface="Wingdings" panose="05000000000000000000" pitchFamily="2" charset="2"/>
              <a:buChar char="ü"/>
            </a:pPr>
            <a:r>
              <a:rPr lang="zh-CN" altLang="en-US" sz="2400" dirty="0"/>
              <a:t>选择扩展运算</a:t>
            </a:r>
            <a:endParaRPr lang="en-US" altLang="zh-CN" sz="2400" dirty="0"/>
          </a:p>
          <a:p>
            <a:pPr marL="1332865" lvl="2" indent="-342900">
              <a:lnSpc>
                <a:spcPct val="100000"/>
              </a:lnSpc>
              <a:buClr>
                <a:schemeClr val="bg1">
                  <a:lumMod val="60000"/>
                  <a:lumOff val="40000"/>
                </a:schemeClr>
              </a:buClr>
              <a:buFont typeface="Wingdings" panose="05000000000000000000" pitchFamily="2" charset="2"/>
              <a:buChar char="ü"/>
            </a:pPr>
            <a:r>
              <a:rPr lang="zh-CN" altLang="en-US" sz="2400" dirty="0"/>
              <a:t>与子密钥</a:t>
            </a:r>
            <a:r>
              <a:rPr lang="en-US" altLang="zh-CN" sz="2400" dirty="0" err="1"/>
              <a:t>K</a:t>
            </a:r>
            <a:r>
              <a:rPr lang="en-US" altLang="zh-CN" sz="2400" baseline="-25000" dirty="0" err="1"/>
              <a:t>i</a:t>
            </a:r>
            <a:r>
              <a:rPr lang="zh-CN" altLang="en-US" sz="2400" dirty="0"/>
              <a:t>相加</a:t>
            </a:r>
            <a:endParaRPr lang="zh-CN" altLang="en-US" sz="2400" dirty="0"/>
          </a:p>
          <a:p>
            <a:pPr marL="1332865" lvl="2" indent="-342900">
              <a:lnSpc>
                <a:spcPct val="100000"/>
              </a:lnSpc>
              <a:buClr>
                <a:schemeClr val="bg1">
                  <a:lumMod val="60000"/>
                  <a:lumOff val="40000"/>
                </a:schemeClr>
              </a:buClr>
              <a:buFont typeface="Wingdings" panose="05000000000000000000" pitchFamily="2" charset="2"/>
              <a:buChar char="ü"/>
            </a:pPr>
            <a:r>
              <a:rPr lang="zh-CN" altLang="en-US" sz="2400" dirty="0"/>
              <a:t>选择压缩运算				</a:t>
            </a:r>
            <a:endParaRPr lang="zh-CN" altLang="en-US" sz="2400" dirty="0"/>
          </a:p>
          <a:p>
            <a:pPr marL="1332865" lvl="2" indent="-342900">
              <a:lnSpc>
                <a:spcPct val="100000"/>
              </a:lnSpc>
              <a:buClr>
                <a:schemeClr val="bg1">
                  <a:lumMod val="60000"/>
                  <a:lumOff val="40000"/>
                </a:schemeClr>
              </a:buClr>
              <a:buFont typeface="Wingdings" panose="05000000000000000000" pitchFamily="2" charset="2"/>
              <a:buChar char="ü"/>
            </a:pPr>
            <a:r>
              <a:rPr lang="zh-CN" altLang="en-US" sz="2400" dirty="0"/>
              <a:t>置换运算</a:t>
            </a:r>
            <a:endParaRPr lang="zh-CN" altLang="en-US" sz="2400" dirty="0"/>
          </a:p>
        </p:txBody>
      </p:sp>
      <p:pic>
        <p:nvPicPr>
          <p:cNvPr id="79876" name="Picture 11"/>
          <p:cNvPicPr>
            <a:picLocks noChangeAspect="1" noChangeArrowheads="1"/>
          </p:cNvPicPr>
          <p:nvPr/>
        </p:nvPicPr>
        <p:blipFill>
          <a:blip r:embed="rId1"/>
          <a:srcRect/>
          <a:stretch>
            <a:fillRect/>
          </a:stretch>
        </p:blipFill>
        <p:spPr bwMode="auto">
          <a:xfrm>
            <a:off x="4097338" y="2636912"/>
            <a:ext cx="5046662" cy="3870377"/>
          </a:xfrm>
          <a:prstGeom prst="rect">
            <a:avLst/>
          </a:prstGeom>
          <a:noFill/>
          <a:ln w="9525">
            <a:noFill/>
            <a:miter lim="800000"/>
            <a:headEnd/>
            <a:tailEnd/>
          </a:ln>
        </p:spPr>
      </p:pic>
      <p:sp>
        <p:nvSpPr>
          <p:cNvPr id="5" name="圆角矩形 4"/>
          <p:cNvSpPr/>
          <p:nvPr/>
        </p:nvSpPr>
        <p:spPr>
          <a:xfrm>
            <a:off x="3221019" y="1484784"/>
            <a:ext cx="3906891" cy="578882"/>
          </a:xfrm>
          <a:prstGeom prst="roundRect">
            <a:avLst/>
          </a:prstGeom>
          <a:solidFill>
            <a:srgbClr val="5A8800"/>
          </a:solidFill>
        </p:spPr>
        <p:txBody>
          <a:bodyPr wrap="square">
            <a:spAutoFit/>
          </a:bodyPr>
          <a:lstStyle/>
          <a:p>
            <a:pPr algn="ctr"/>
            <a:r>
              <a:rPr lang="en-US" altLang="zh-CN" u="none" dirty="0"/>
              <a:t>g(L</a:t>
            </a:r>
            <a:r>
              <a:rPr lang="en-US" altLang="zh-CN" i="1" u="none" baseline="-30000" dirty="0"/>
              <a:t>i</a:t>
            </a:r>
            <a:r>
              <a:rPr lang="en-US" altLang="zh-CN" u="none" baseline="-30000" dirty="0"/>
              <a:t>-1</a:t>
            </a:r>
            <a:r>
              <a:rPr lang="en-US" altLang="zh-CN" u="none" dirty="0"/>
              <a:t>, R</a:t>
            </a:r>
            <a:r>
              <a:rPr lang="en-US" altLang="zh-CN" i="1" u="none" baseline="-30000" dirty="0"/>
              <a:t>i</a:t>
            </a:r>
            <a:r>
              <a:rPr lang="en-US" altLang="zh-CN" u="none" baseline="-30000" dirty="0"/>
              <a:t>-1</a:t>
            </a:r>
            <a:r>
              <a:rPr lang="en-US" altLang="zh-CN" u="none" dirty="0"/>
              <a:t>, </a:t>
            </a:r>
            <a:r>
              <a:rPr lang="en-US" altLang="zh-CN" u="none" dirty="0" err="1"/>
              <a:t>K</a:t>
            </a:r>
            <a:r>
              <a:rPr lang="en-US" altLang="zh-CN" i="1" u="none" baseline="-30000" dirty="0" err="1"/>
              <a:t>i</a:t>
            </a:r>
            <a:r>
              <a:rPr lang="en-US" altLang="zh-CN" u="none" dirty="0"/>
              <a:t>)=(L</a:t>
            </a:r>
            <a:r>
              <a:rPr lang="en-US" altLang="zh-CN" i="1" u="none" baseline="-30000" dirty="0"/>
              <a:t>i</a:t>
            </a:r>
            <a:r>
              <a:rPr lang="en-US" altLang="zh-CN" u="none" dirty="0"/>
              <a:t>, </a:t>
            </a:r>
            <a:r>
              <a:rPr lang="en-US" altLang="zh-CN" u="none" dirty="0" err="1"/>
              <a:t>R</a:t>
            </a:r>
            <a:r>
              <a:rPr lang="en-US" altLang="zh-CN" i="1" u="none" baseline="-30000" dirty="0" err="1"/>
              <a:t>i</a:t>
            </a:r>
            <a:r>
              <a:rPr lang="en-US" altLang="zh-CN" u="none" dirty="0"/>
              <a:t>)</a:t>
            </a:r>
            <a:endParaRPr lang="zh-CN" altLang="en-US" u="none" dirty="0">
              <a:ea typeface="宋体" panose="02010600030101010101" pitchFamily="2" charset="-122"/>
            </a:endParaRPr>
          </a:p>
        </p:txBody>
      </p:sp>
      <p:sp>
        <p:nvSpPr>
          <p:cNvPr id="6" name="矩形 5"/>
          <p:cNvSpPr/>
          <p:nvPr/>
        </p:nvSpPr>
        <p:spPr bwMode="auto">
          <a:xfrm>
            <a:off x="5046669" y="3403685"/>
            <a:ext cx="3384000" cy="1898676"/>
          </a:xfrm>
          <a:prstGeom prst="rect">
            <a:avLst/>
          </a:prstGeom>
          <a:solidFill>
            <a:srgbClr val="FFFF00"/>
          </a:solidFill>
          <a:ln w="25400"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i="0" u="none" strike="noStrike" cap="none" normalizeH="0" baseline="0" dirty="0">
                <a:ln>
                  <a:noFill/>
                </a:ln>
                <a:solidFill>
                  <a:schemeClr val="accent4">
                    <a:lumMod val="10000"/>
                  </a:schemeClr>
                </a:solidFill>
                <a:ea typeface="宋体" panose="02010600030101010101" pitchFamily="2" charset="-122"/>
              </a:rPr>
              <a:t>F</a:t>
            </a:r>
            <a:endParaRPr kumimoji="0" lang="zh-CN" altLang="en-US" i="0" u="none" strike="noStrike" cap="none" normalizeH="0" baseline="0" dirty="0">
              <a:ln>
                <a:noFill/>
              </a:ln>
              <a:solidFill>
                <a:schemeClr val="accent4">
                  <a:lumMod val="10000"/>
                </a:schemeClr>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1+#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22915">
                                            <p:txEl>
                                              <p:pRg st="1" end="1"/>
                                            </p:txEl>
                                          </p:spTgt>
                                        </p:tgtEl>
                                        <p:attrNameLst>
                                          <p:attrName>style.visibility</p:attrName>
                                        </p:attrNameLst>
                                      </p:cBhvr>
                                      <p:to>
                                        <p:strVal val="visible"/>
                                      </p:to>
                                    </p:set>
                                    <p:anim calcmode="lin" valueType="num">
                                      <p:cBhvr additive="base">
                                        <p:cTn id="13" dur="500" fill="hold"/>
                                        <p:tgtEl>
                                          <p:spTgt spid="4229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2915">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22915">
                                            <p:txEl>
                                              <p:pRg st="2" end="2"/>
                                            </p:txEl>
                                          </p:spTgt>
                                        </p:tgtEl>
                                        <p:attrNameLst>
                                          <p:attrName>style.visibility</p:attrName>
                                        </p:attrNameLst>
                                      </p:cBhvr>
                                      <p:to>
                                        <p:strVal val="visible"/>
                                      </p:to>
                                    </p:set>
                                    <p:anim calcmode="lin" valueType="num">
                                      <p:cBhvr additive="base">
                                        <p:cTn id="18" dur="500" fill="hold"/>
                                        <p:tgtEl>
                                          <p:spTgt spid="422915">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22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nodeType="clickEffect">
                                  <p:stCondLst>
                                    <p:cond delay="0"/>
                                  </p:stCondLst>
                                  <p:childTnLst>
                                    <p:set>
                                      <p:cBhvr>
                                        <p:cTn id="23" dur="1" fill="hold">
                                          <p:stCondLst>
                                            <p:cond delay="0"/>
                                          </p:stCondLst>
                                        </p:cTn>
                                        <p:tgtEl>
                                          <p:spTgt spid="422915">
                                            <p:txEl>
                                              <p:pRg st="3" end="3"/>
                                            </p:txEl>
                                          </p:spTgt>
                                        </p:tgtEl>
                                        <p:attrNameLst>
                                          <p:attrName>style.visibility</p:attrName>
                                        </p:attrNameLst>
                                      </p:cBhvr>
                                      <p:to>
                                        <p:strVal val="visible"/>
                                      </p:to>
                                    </p:set>
                                    <p:anim calcmode="lin" valueType="num">
                                      <p:cBhvr>
                                        <p:cTn id="24" dur="2000" fill="hold"/>
                                        <p:tgtEl>
                                          <p:spTgt spid="422915">
                                            <p:txEl>
                                              <p:pRg st="3" end="3"/>
                                            </p:txEl>
                                          </p:spTgt>
                                        </p:tgtEl>
                                        <p:attrNameLst>
                                          <p:attrName>ppt_w</p:attrName>
                                        </p:attrNameLst>
                                      </p:cBhvr>
                                      <p:tavLst>
                                        <p:tav tm="0">
                                          <p:val>
                                            <p:strVal val="#ppt_w+.3"/>
                                          </p:val>
                                        </p:tav>
                                        <p:tav tm="100000">
                                          <p:val>
                                            <p:strVal val="#ppt_w"/>
                                          </p:val>
                                        </p:tav>
                                      </p:tavLst>
                                    </p:anim>
                                    <p:anim calcmode="lin" valueType="num">
                                      <p:cBhvr>
                                        <p:cTn id="25" dur="2000" fill="hold"/>
                                        <p:tgtEl>
                                          <p:spTgt spid="422915">
                                            <p:txEl>
                                              <p:pRg st="3" end="3"/>
                                            </p:txEl>
                                          </p:spTgt>
                                        </p:tgtEl>
                                        <p:attrNameLst>
                                          <p:attrName>ppt_h</p:attrName>
                                        </p:attrNameLst>
                                      </p:cBhvr>
                                      <p:tavLst>
                                        <p:tav tm="0">
                                          <p:val>
                                            <p:strVal val="#ppt_h"/>
                                          </p:val>
                                        </p:tav>
                                        <p:tav tm="100000">
                                          <p:val>
                                            <p:strVal val="#ppt_h"/>
                                          </p:val>
                                        </p:tav>
                                      </p:tavLst>
                                    </p:anim>
                                    <p:animEffect transition="in" filter="fade">
                                      <p:cBhvr>
                                        <p:cTn id="26" dur="2000"/>
                                        <p:tgtEl>
                                          <p:spTgt spid="4229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1000"/>
                                        <p:tgtEl>
                                          <p:spTgt spid="6"/>
                                        </p:tgtEl>
                                      </p:cBhvr>
                                    </p:animEffect>
                                    <p:set>
                                      <p:cBhvr>
                                        <p:cTn id="31" dur="1" fill="hold">
                                          <p:stCondLst>
                                            <p:cond delay="999"/>
                                          </p:stCondLst>
                                        </p:cTn>
                                        <p:tgtEl>
                                          <p:spTgt spid="6"/>
                                        </p:tgtEl>
                                        <p:attrNameLst>
                                          <p:attrName>style.visibility</p:attrName>
                                        </p:attrNameLst>
                                      </p:cBhvr>
                                      <p:to>
                                        <p:strVal val="hidden"/>
                                      </p:to>
                                    </p:set>
                                  </p:childTnLst>
                                </p:cTn>
                              </p:par>
                              <p:par>
                                <p:cTn id="32" presetID="50" presetClass="entr" presetSubtype="0" decel="100000" fill="hold" nodeType="withEffect">
                                  <p:stCondLst>
                                    <p:cond delay="0"/>
                                  </p:stCondLst>
                                  <p:childTnLst>
                                    <p:set>
                                      <p:cBhvr>
                                        <p:cTn id="33" dur="1" fill="hold">
                                          <p:stCondLst>
                                            <p:cond delay="0"/>
                                          </p:stCondLst>
                                        </p:cTn>
                                        <p:tgtEl>
                                          <p:spTgt spid="422915">
                                            <p:txEl>
                                              <p:pRg st="4" end="4"/>
                                            </p:txEl>
                                          </p:spTgt>
                                        </p:tgtEl>
                                        <p:attrNameLst>
                                          <p:attrName>style.visibility</p:attrName>
                                        </p:attrNameLst>
                                      </p:cBhvr>
                                      <p:to>
                                        <p:strVal val="visible"/>
                                      </p:to>
                                    </p:set>
                                    <p:anim calcmode="lin" valueType="num">
                                      <p:cBhvr>
                                        <p:cTn id="34" dur="2000" fill="hold"/>
                                        <p:tgtEl>
                                          <p:spTgt spid="422915">
                                            <p:txEl>
                                              <p:pRg st="4" end="4"/>
                                            </p:txEl>
                                          </p:spTgt>
                                        </p:tgtEl>
                                        <p:attrNameLst>
                                          <p:attrName>ppt_w</p:attrName>
                                        </p:attrNameLst>
                                      </p:cBhvr>
                                      <p:tavLst>
                                        <p:tav tm="0">
                                          <p:val>
                                            <p:strVal val="#ppt_w+.3"/>
                                          </p:val>
                                        </p:tav>
                                        <p:tav tm="100000">
                                          <p:val>
                                            <p:strVal val="#ppt_w"/>
                                          </p:val>
                                        </p:tav>
                                      </p:tavLst>
                                    </p:anim>
                                    <p:anim calcmode="lin" valueType="num">
                                      <p:cBhvr>
                                        <p:cTn id="35" dur="2000" fill="hold"/>
                                        <p:tgtEl>
                                          <p:spTgt spid="422915">
                                            <p:txEl>
                                              <p:pRg st="4" end="4"/>
                                            </p:txEl>
                                          </p:spTgt>
                                        </p:tgtEl>
                                        <p:attrNameLst>
                                          <p:attrName>ppt_h</p:attrName>
                                        </p:attrNameLst>
                                      </p:cBhvr>
                                      <p:tavLst>
                                        <p:tav tm="0">
                                          <p:val>
                                            <p:strVal val="#ppt_h"/>
                                          </p:val>
                                        </p:tav>
                                        <p:tav tm="100000">
                                          <p:val>
                                            <p:strVal val="#ppt_h"/>
                                          </p:val>
                                        </p:tav>
                                      </p:tavLst>
                                    </p:anim>
                                    <p:animEffect transition="in" filter="fade">
                                      <p:cBhvr>
                                        <p:cTn id="36" dur="2000"/>
                                        <p:tgtEl>
                                          <p:spTgt spid="422915">
                                            <p:txEl>
                                              <p:pRg st="4" end="4"/>
                                            </p:txEl>
                                          </p:spTgt>
                                        </p:tgtEl>
                                      </p:cBhvr>
                                    </p:animEffect>
                                  </p:childTnLst>
                                </p:cTn>
                              </p:par>
                              <p:par>
                                <p:cTn id="37" presetID="50" presetClass="entr" presetSubtype="0" decel="100000" fill="hold" nodeType="withEffect">
                                  <p:stCondLst>
                                    <p:cond delay="0"/>
                                  </p:stCondLst>
                                  <p:childTnLst>
                                    <p:set>
                                      <p:cBhvr>
                                        <p:cTn id="38" dur="1" fill="hold">
                                          <p:stCondLst>
                                            <p:cond delay="0"/>
                                          </p:stCondLst>
                                        </p:cTn>
                                        <p:tgtEl>
                                          <p:spTgt spid="422915">
                                            <p:txEl>
                                              <p:pRg st="5" end="5"/>
                                            </p:txEl>
                                          </p:spTgt>
                                        </p:tgtEl>
                                        <p:attrNameLst>
                                          <p:attrName>style.visibility</p:attrName>
                                        </p:attrNameLst>
                                      </p:cBhvr>
                                      <p:to>
                                        <p:strVal val="visible"/>
                                      </p:to>
                                    </p:set>
                                    <p:anim calcmode="lin" valueType="num">
                                      <p:cBhvr>
                                        <p:cTn id="39" dur="2000" fill="hold"/>
                                        <p:tgtEl>
                                          <p:spTgt spid="422915">
                                            <p:txEl>
                                              <p:pRg st="5" end="5"/>
                                            </p:txEl>
                                          </p:spTgt>
                                        </p:tgtEl>
                                        <p:attrNameLst>
                                          <p:attrName>ppt_w</p:attrName>
                                        </p:attrNameLst>
                                      </p:cBhvr>
                                      <p:tavLst>
                                        <p:tav tm="0">
                                          <p:val>
                                            <p:strVal val="#ppt_w+.3"/>
                                          </p:val>
                                        </p:tav>
                                        <p:tav tm="100000">
                                          <p:val>
                                            <p:strVal val="#ppt_w"/>
                                          </p:val>
                                        </p:tav>
                                      </p:tavLst>
                                    </p:anim>
                                    <p:anim calcmode="lin" valueType="num">
                                      <p:cBhvr>
                                        <p:cTn id="40" dur="2000" fill="hold"/>
                                        <p:tgtEl>
                                          <p:spTgt spid="422915">
                                            <p:txEl>
                                              <p:pRg st="5" end="5"/>
                                            </p:txEl>
                                          </p:spTgt>
                                        </p:tgtEl>
                                        <p:attrNameLst>
                                          <p:attrName>ppt_h</p:attrName>
                                        </p:attrNameLst>
                                      </p:cBhvr>
                                      <p:tavLst>
                                        <p:tav tm="0">
                                          <p:val>
                                            <p:strVal val="#ppt_h"/>
                                          </p:val>
                                        </p:tav>
                                        <p:tav tm="100000">
                                          <p:val>
                                            <p:strVal val="#ppt_h"/>
                                          </p:val>
                                        </p:tav>
                                      </p:tavLst>
                                    </p:anim>
                                    <p:animEffect transition="in" filter="fade">
                                      <p:cBhvr>
                                        <p:cTn id="41" dur="2000"/>
                                        <p:tgtEl>
                                          <p:spTgt spid="422915">
                                            <p:txEl>
                                              <p:pRg st="5" end="5"/>
                                            </p:txEl>
                                          </p:spTgt>
                                        </p:tgtEl>
                                      </p:cBhvr>
                                    </p:animEffect>
                                  </p:childTnLst>
                                </p:cTn>
                              </p:par>
                              <p:par>
                                <p:cTn id="42" presetID="50" presetClass="entr" presetSubtype="0" decel="100000" fill="hold" nodeType="withEffect">
                                  <p:stCondLst>
                                    <p:cond delay="0"/>
                                  </p:stCondLst>
                                  <p:childTnLst>
                                    <p:set>
                                      <p:cBhvr>
                                        <p:cTn id="43" dur="1" fill="hold">
                                          <p:stCondLst>
                                            <p:cond delay="0"/>
                                          </p:stCondLst>
                                        </p:cTn>
                                        <p:tgtEl>
                                          <p:spTgt spid="422915">
                                            <p:txEl>
                                              <p:pRg st="6" end="6"/>
                                            </p:txEl>
                                          </p:spTgt>
                                        </p:tgtEl>
                                        <p:attrNameLst>
                                          <p:attrName>style.visibility</p:attrName>
                                        </p:attrNameLst>
                                      </p:cBhvr>
                                      <p:to>
                                        <p:strVal val="visible"/>
                                      </p:to>
                                    </p:set>
                                    <p:anim calcmode="lin" valueType="num">
                                      <p:cBhvr>
                                        <p:cTn id="44" dur="2000" fill="hold"/>
                                        <p:tgtEl>
                                          <p:spTgt spid="422915">
                                            <p:txEl>
                                              <p:pRg st="6" end="6"/>
                                            </p:txEl>
                                          </p:spTgt>
                                        </p:tgtEl>
                                        <p:attrNameLst>
                                          <p:attrName>ppt_w</p:attrName>
                                        </p:attrNameLst>
                                      </p:cBhvr>
                                      <p:tavLst>
                                        <p:tav tm="0">
                                          <p:val>
                                            <p:strVal val="#ppt_w+.3"/>
                                          </p:val>
                                        </p:tav>
                                        <p:tav tm="100000">
                                          <p:val>
                                            <p:strVal val="#ppt_w"/>
                                          </p:val>
                                        </p:tav>
                                      </p:tavLst>
                                    </p:anim>
                                    <p:anim calcmode="lin" valueType="num">
                                      <p:cBhvr>
                                        <p:cTn id="45" dur="2000" fill="hold"/>
                                        <p:tgtEl>
                                          <p:spTgt spid="422915">
                                            <p:txEl>
                                              <p:pRg st="6" end="6"/>
                                            </p:txEl>
                                          </p:spTgt>
                                        </p:tgtEl>
                                        <p:attrNameLst>
                                          <p:attrName>ppt_h</p:attrName>
                                        </p:attrNameLst>
                                      </p:cBhvr>
                                      <p:tavLst>
                                        <p:tav tm="0">
                                          <p:val>
                                            <p:strVal val="#ppt_h"/>
                                          </p:val>
                                        </p:tav>
                                        <p:tav tm="100000">
                                          <p:val>
                                            <p:strVal val="#ppt_h"/>
                                          </p:val>
                                        </p:tav>
                                      </p:tavLst>
                                    </p:anim>
                                    <p:animEffect transition="in" filter="fade">
                                      <p:cBhvr>
                                        <p:cTn id="46" dur="2000"/>
                                        <p:tgtEl>
                                          <p:spTgt spid="422915">
                                            <p:txEl>
                                              <p:pRg st="6" end="6"/>
                                            </p:txEl>
                                          </p:spTgt>
                                        </p:tgtEl>
                                      </p:cBhvr>
                                    </p:animEffect>
                                  </p:childTnLst>
                                </p:cTn>
                              </p:par>
                              <p:par>
                                <p:cTn id="47" presetID="50" presetClass="entr" presetSubtype="0" decel="100000" fill="hold" nodeType="withEffect">
                                  <p:stCondLst>
                                    <p:cond delay="0"/>
                                  </p:stCondLst>
                                  <p:childTnLst>
                                    <p:set>
                                      <p:cBhvr>
                                        <p:cTn id="48" dur="1" fill="hold">
                                          <p:stCondLst>
                                            <p:cond delay="0"/>
                                          </p:stCondLst>
                                        </p:cTn>
                                        <p:tgtEl>
                                          <p:spTgt spid="422915">
                                            <p:txEl>
                                              <p:pRg st="7" end="7"/>
                                            </p:txEl>
                                          </p:spTgt>
                                        </p:tgtEl>
                                        <p:attrNameLst>
                                          <p:attrName>style.visibility</p:attrName>
                                        </p:attrNameLst>
                                      </p:cBhvr>
                                      <p:to>
                                        <p:strVal val="visible"/>
                                      </p:to>
                                    </p:set>
                                    <p:anim calcmode="lin" valueType="num">
                                      <p:cBhvr>
                                        <p:cTn id="49" dur="2000" fill="hold"/>
                                        <p:tgtEl>
                                          <p:spTgt spid="422915">
                                            <p:txEl>
                                              <p:pRg st="7" end="7"/>
                                            </p:txEl>
                                          </p:spTgt>
                                        </p:tgtEl>
                                        <p:attrNameLst>
                                          <p:attrName>ppt_w</p:attrName>
                                        </p:attrNameLst>
                                      </p:cBhvr>
                                      <p:tavLst>
                                        <p:tav tm="0">
                                          <p:val>
                                            <p:strVal val="#ppt_w+.3"/>
                                          </p:val>
                                        </p:tav>
                                        <p:tav tm="100000">
                                          <p:val>
                                            <p:strVal val="#ppt_w"/>
                                          </p:val>
                                        </p:tav>
                                      </p:tavLst>
                                    </p:anim>
                                    <p:anim calcmode="lin" valueType="num">
                                      <p:cBhvr>
                                        <p:cTn id="50" dur="2000" fill="hold"/>
                                        <p:tgtEl>
                                          <p:spTgt spid="422915">
                                            <p:txEl>
                                              <p:pRg st="7" end="7"/>
                                            </p:txEl>
                                          </p:spTgt>
                                        </p:tgtEl>
                                        <p:attrNameLst>
                                          <p:attrName>ppt_h</p:attrName>
                                        </p:attrNameLst>
                                      </p:cBhvr>
                                      <p:tavLst>
                                        <p:tav tm="0">
                                          <p:val>
                                            <p:strVal val="#ppt_h"/>
                                          </p:val>
                                        </p:tav>
                                        <p:tav tm="100000">
                                          <p:val>
                                            <p:strVal val="#ppt_h"/>
                                          </p:val>
                                        </p:tav>
                                      </p:tavLst>
                                    </p:anim>
                                    <p:animEffect transition="in" filter="fade">
                                      <p:cBhvr>
                                        <p:cTn id="51" dur="2000"/>
                                        <p:tgtEl>
                                          <p:spTgt spid="422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选择扩展运算</a:t>
            </a:r>
            <a:endParaRPr lang="en-US" altLang="en-US" dirty="0">
              <a:solidFill>
                <a:srgbClr val="DADADA">
                  <a:lumMod val="10000"/>
                </a:srgbClr>
              </a:solidFill>
            </a:endParaRPr>
          </a:p>
          <a:p>
            <a:pPr lvl="1"/>
            <a:r>
              <a:rPr lang="zh-CN" altLang="en-US" dirty="0"/>
              <a:t>选择扩展运算 </a:t>
            </a:r>
            <a:r>
              <a:rPr lang="en-US" altLang="zh-CN" dirty="0"/>
              <a:t>E(32</a:t>
            </a:r>
            <a:r>
              <a:rPr lang="zh-CN" altLang="en-US" dirty="0"/>
              <a:t>比特扩展到</a:t>
            </a:r>
            <a:r>
              <a:rPr lang="en-US" altLang="zh-CN" dirty="0"/>
              <a:t>48</a:t>
            </a:r>
            <a:r>
              <a:rPr lang="zh-CN" altLang="en-US" dirty="0"/>
              <a:t>比特</a:t>
            </a:r>
            <a:r>
              <a:rPr lang="en-US" altLang="zh-CN" dirty="0"/>
              <a:t>)</a:t>
            </a:r>
            <a:endParaRPr lang="en-US" altLang="zh-CN" dirty="0"/>
          </a:p>
        </p:txBody>
      </p:sp>
      <p:pic>
        <p:nvPicPr>
          <p:cNvPr id="239624" name="Picture 8" descr="E表扩展"/>
          <p:cNvPicPr>
            <a:picLocks noChangeAspect="1" noChangeArrowheads="1"/>
          </p:cNvPicPr>
          <p:nvPr/>
        </p:nvPicPr>
        <p:blipFill>
          <a:blip r:embed="rId1"/>
          <a:srcRect l="-2893" t="-5243" r="-2681" b="-4861"/>
          <a:stretch>
            <a:fillRect/>
          </a:stretch>
        </p:blipFill>
        <p:spPr bwMode="auto">
          <a:xfrm>
            <a:off x="1511660" y="2971574"/>
            <a:ext cx="6177583" cy="3553770"/>
          </a:xfrm>
          <a:prstGeom prst="rect">
            <a:avLst/>
          </a:prstGeom>
          <a:solidFill>
            <a:schemeClr val="tx1"/>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9624"/>
                                        </p:tgtEl>
                                        <p:attrNameLst>
                                          <p:attrName>style.visibility</p:attrName>
                                        </p:attrNameLst>
                                      </p:cBhvr>
                                      <p:to>
                                        <p:strVal val="visible"/>
                                      </p:to>
                                    </p:set>
                                    <p:animEffect transition="in" filter="dissolve">
                                      <p:cBhvr>
                                        <p:cTn id="7" dur="500"/>
                                        <p:tgtEl>
                                          <p:spTgt spid="239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7578" name="Group 10"/>
          <p:cNvGraphicFramePr>
            <a:graphicFrameLocks noGrp="1"/>
          </p:cNvGraphicFramePr>
          <p:nvPr/>
        </p:nvGraphicFramePr>
        <p:xfrm>
          <a:off x="5767632" y="2361609"/>
          <a:ext cx="1643084" cy="2736852"/>
        </p:xfrm>
        <a:graphic>
          <a:graphicData uri="http://schemas.openxmlformats.org/drawingml/2006/table">
            <a:tbl>
              <a:tblPr/>
              <a:tblGrid>
                <a:gridCol w="410771"/>
                <a:gridCol w="410771"/>
                <a:gridCol w="410771"/>
                <a:gridCol w="410771"/>
              </a:tblGrid>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37760" name="Group 192"/>
          <p:cNvGraphicFramePr>
            <a:graphicFrameLocks noGrp="1"/>
          </p:cNvGraphicFramePr>
          <p:nvPr/>
        </p:nvGraphicFramePr>
        <p:xfrm>
          <a:off x="1956014" y="2343195"/>
          <a:ext cx="1584325" cy="2682240"/>
        </p:xfrm>
        <a:graphic>
          <a:graphicData uri="http://schemas.openxmlformats.org/drawingml/2006/table">
            <a:tbl>
              <a:tblPr/>
              <a:tblGrid>
                <a:gridCol w="395287"/>
                <a:gridCol w="396875"/>
                <a:gridCol w="395288"/>
                <a:gridCol w="396875"/>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2292" name="AutoShape 377"/>
          <p:cNvSpPr>
            <a:spLocks noChangeArrowheads="1"/>
          </p:cNvSpPr>
          <p:nvPr/>
        </p:nvSpPr>
        <p:spPr bwMode="auto">
          <a:xfrm>
            <a:off x="3905469" y="3309325"/>
            <a:ext cx="1225559" cy="681062"/>
          </a:xfrm>
          <a:prstGeom prst="rightArrow">
            <a:avLst>
              <a:gd name="adj1" fmla="val 50000"/>
              <a:gd name="adj2" fmla="val 40634"/>
            </a:avLst>
          </a:prstGeom>
          <a:solidFill>
            <a:schemeClr val="accent1"/>
          </a:solidFill>
          <a:ln w="9525">
            <a:solidFill>
              <a:schemeClr val="tx1"/>
            </a:solidFill>
            <a:miter lim="800000"/>
          </a:ln>
        </p:spPr>
        <p:txBody>
          <a:bodyPr wrap="none" anchor="ctr"/>
          <a:lstStyle/>
          <a:p>
            <a:pPr algn="ctr"/>
            <a:r>
              <a:rPr lang="en-US" altLang="zh-CN" sz="1800" u="none" dirty="0">
                <a:solidFill>
                  <a:schemeClr val="tx2"/>
                </a:solidFill>
                <a:latin typeface="Arial" panose="020B0604020202020204" pitchFamily="34" charset="0"/>
                <a:ea typeface="宋体" panose="02010600030101010101" pitchFamily="2" charset="-122"/>
              </a:rPr>
              <a:t>E</a:t>
            </a:r>
            <a:r>
              <a:rPr lang="zh-CN" altLang="en-US" sz="1800" u="none" dirty="0">
                <a:solidFill>
                  <a:schemeClr val="tx2"/>
                </a:solidFill>
                <a:latin typeface="Arial" panose="020B0604020202020204" pitchFamily="34" charset="0"/>
                <a:ea typeface="宋体" panose="02010600030101010101" pitchFamily="2" charset="-122"/>
              </a:rPr>
              <a:t>表扩展</a:t>
            </a:r>
            <a:endParaRPr lang="en-US" altLang="zh-CN" sz="1800" u="none" dirty="0">
              <a:solidFill>
                <a:schemeClr val="tx2"/>
              </a:solidFill>
              <a:latin typeface="Arial" panose="020B0604020202020204" pitchFamily="34" charset="0"/>
              <a:ea typeface="宋体" panose="02010600030101010101" pitchFamily="2" charset="-122"/>
            </a:endParaRPr>
          </a:p>
        </p:txBody>
      </p:sp>
      <p:graphicFrame>
        <p:nvGraphicFramePr>
          <p:cNvPr id="43" name="表格 42"/>
          <p:cNvGraphicFramePr>
            <a:graphicFrameLocks noGrp="1"/>
          </p:cNvGraphicFramePr>
          <p:nvPr/>
        </p:nvGraphicFramePr>
        <p:xfrm>
          <a:off x="5365989" y="2361609"/>
          <a:ext cx="406400" cy="2736852"/>
        </p:xfrm>
        <a:graphic>
          <a:graphicData uri="http://schemas.openxmlformats.org/drawingml/2006/table">
            <a:tbl>
              <a:tblPr/>
              <a:tblGrid>
                <a:gridCol w="406400"/>
              </a:tblGrid>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algn="ctr"/>
                      <a:endParaRPr kumimoji="0" lang="zh-CN" altLang="en-US" sz="1600" b="1" i="0" u="none" strike="noStrike" kern="1200"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4" name="表格 43"/>
          <p:cNvGraphicFramePr>
            <a:graphicFrameLocks noGrp="1"/>
          </p:cNvGraphicFramePr>
          <p:nvPr/>
        </p:nvGraphicFramePr>
        <p:xfrm>
          <a:off x="7405960" y="2359986"/>
          <a:ext cx="406400" cy="2736852"/>
        </p:xfrm>
        <a:graphic>
          <a:graphicData uri="http://schemas.openxmlformats.org/drawingml/2006/table">
            <a:tbl>
              <a:tblPr/>
              <a:tblGrid>
                <a:gridCol w="406400"/>
              </a:tblGrid>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5" name="表格 44"/>
          <p:cNvGraphicFramePr>
            <a:graphicFrameLocks noGrp="1"/>
          </p:cNvGraphicFramePr>
          <p:nvPr/>
        </p:nvGraphicFramePr>
        <p:xfrm>
          <a:off x="3138697" y="2349858"/>
          <a:ext cx="401642" cy="2346960"/>
        </p:xfrm>
        <a:graphic>
          <a:graphicData uri="http://schemas.openxmlformats.org/drawingml/2006/table">
            <a:tbl>
              <a:tblPr/>
              <a:tblGrid>
                <a:gridCol w="401642"/>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6" name="矩形 45"/>
          <p:cNvSpPr/>
          <p:nvPr/>
        </p:nvSpPr>
        <p:spPr>
          <a:xfrm>
            <a:off x="3138695" y="4686881"/>
            <a:ext cx="401643" cy="338554"/>
          </a:xfrm>
          <a:prstGeom prst="rect">
            <a:avLst/>
          </a:prstGeom>
        </p:spPr>
        <p:txBody>
          <a:bodyPr wrap="square">
            <a:spAutoFit/>
          </a:bodyPr>
          <a:lstStyle/>
          <a:p>
            <a:pPr lvl="0" algn="ctr">
              <a:buClr>
                <a:schemeClr val="hlink"/>
              </a:buClr>
              <a:buSzPct val="90000"/>
            </a:pPr>
            <a:r>
              <a:rPr lang="en-US" altLang="zh-CN" sz="1600" u="none" dirty="0">
                <a:solidFill>
                  <a:srgbClr val="000000"/>
                </a:solidFill>
                <a:ea typeface="宋体" panose="02010600030101010101" pitchFamily="2" charset="-122"/>
              </a:rPr>
              <a:t>0</a:t>
            </a:r>
            <a:endParaRPr lang="en-US" altLang="zh-CN" sz="1600" u="none" dirty="0">
              <a:solidFill>
                <a:srgbClr val="000000"/>
              </a:solidFill>
              <a:ea typeface="宋体" panose="02010600030101010101" pitchFamily="2" charset="-122"/>
            </a:endParaRPr>
          </a:p>
        </p:txBody>
      </p:sp>
      <p:graphicFrame>
        <p:nvGraphicFramePr>
          <p:cNvPr id="47" name="表格 46"/>
          <p:cNvGraphicFramePr>
            <a:graphicFrameLocks noGrp="1"/>
          </p:cNvGraphicFramePr>
          <p:nvPr/>
        </p:nvGraphicFramePr>
        <p:xfrm>
          <a:off x="1970279" y="2678475"/>
          <a:ext cx="365129" cy="2346960"/>
        </p:xfrm>
        <a:graphic>
          <a:graphicData uri="http://schemas.openxmlformats.org/drawingml/2006/table">
            <a:tbl>
              <a:tblPr/>
              <a:tblGrid>
                <a:gridCol w="365129"/>
              </a:tblGrid>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383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8" name="矩形 47"/>
          <p:cNvSpPr/>
          <p:nvPr/>
        </p:nvSpPr>
        <p:spPr>
          <a:xfrm>
            <a:off x="1970280" y="2350049"/>
            <a:ext cx="365130" cy="338554"/>
          </a:xfrm>
          <a:prstGeom prst="rect">
            <a:avLst/>
          </a:prstGeom>
        </p:spPr>
        <p:txBody>
          <a:bodyPr wrap="square">
            <a:spAutoFit/>
          </a:bodyPr>
          <a:lstStyle/>
          <a:p>
            <a:pPr lvl="0" algn="ctr">
              <a:buClr>
                <a:schemeClr val="hlink"/>
              </a:buClr>
              <a:buSzPct val="90000"/>
            </a:pPr>
            <a:r>
              <a:rPr lang="en-US" altLang="zh-CN" sz="1600" u="none" dirty="0">
                <a:solidFill>
                  <a:srgbClr val="000000"/>
                </a:solidFill>
                <a:ea typeface="宋体" panose="02010600030101010101" pitchFamily="2" charset="-122"/>
              </a:rPr>
              <a:t>0</a:t>
            </a:r>
            <a:endParaRPr lang="en-US" altLang="zh-CN" sz="1600" u="none" dirty="0">
              <a:solidFill>
                <a:srgbClr val="000000"/>
              </a:solidFill>
              <a:ea typeface="宋体" panose="02010600030101010101" pitchFamily="2" charset="-122"/>
            </a:endParaRPr>
          </a:p>
        </p:txBody>
      </p:sp>
      <p:graphicFrame>
        <p:nvGraphicFramePr>
          <p:cNvPr id="15" name="表格 14"/>
          <p:cNvGraphicFramePr>
            <a:graphicFrameLocks noGrp="1"/>
          </p:cNvGraphicFramePr>
          <p:nvPr/>
        </p:nvGraphicFramePr>
        <p:xfrm>
          <a:off x="5767633" y="2361609"/>
          <a:ext cx="1643084" cy="2736852"/>
        </p:xfrm>
        <a:graphic>
          <a:graphicData uri="http://schemas.openxmlformats.org/drawingml/2006/table">
            <a:tbl>
              <a:tblPr/>
              <a:tblGrid>
                <a:gridCol w="410771"/>
                <a:gridCol w="410771"/>
                <a:gridCol w="410771"/>
                <a:gridCol w="410771"/>
              </a:tblGrid>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290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4131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1600" b="1" i="0" u="none" strike="noStrike" cap="none" normalizeH="0" baseline="0" dirty="0">
                        <a:ln>
                          <a:noFill/>
                        </a:ln>
                        <a:solidFill>
                          <a:srgbClr val="3366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7" name="Group 192"/>
          <p:cNvGraphicFramePr>
            <a:graphicFrameLocks noGrp="1"/>
          </p:cNvGraphicFramePr>
          <p:nvPr/>
        </p:nvGraphicFramePr>
        <p:xfrm>
          <a:off x="1970280" y="2343195"/>
          <a:ext cx="1570059" cy="2682240"/>
        </p:xfrm>
        <a:graphic>
          <a:graphicData uri="http://schemas.openxmlformats.org/drawingml/2006/table">
            <a:tbl>
              <a:tblPr/>
              <a:tblGrid>
                <a:gridCol w="391728"/>
                <a:gridCol w="393301"/>
                <a:gridCol w="391729"/>
                <a:gridCol w="393301"/>
              </a:tblGrid>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30716">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14" name="矩形 13"/>
          <p:cNvSpPr/>
          <p:nvPr/>
        </p:nvSpPr>
        <p:spPr>
          <a:xfrm>
            <a:off x="3321261" y="1654201"/>
            <a:ext cx="2529860" cy="523220"/>
          </a:xfrm>
          <a:prstGeom prst="rect">
            <a:avLst/>
          </a:prstGeom>
        </p:spPr>
        <p:txBody>
          <a:bodyPr wrap="none">
            <a:spAutoFit/>
          </a:bodyPr>
          <a:lstStyle/>
          <a:p>
            <a:pPr algn="ctr"/>
            <a:r>
              <a:rPr lang="zh-CN" altLang="en-US" u="none" dirty="0">
                <a:solidFill>
                  <a:srgbClr val="FF0000"/>
                </a:solidFill>
                <a:latin typeface="黑体" panose="02010609060101010101" pitchFamily="49" charset="-122"/>
                <a:ea typeface="黑体" panose="02010609060101010101" pitchFamily="49" charset="-122"/>
              </a:rPr>
              <a:t>选择扩展运算</a:t>
            </a:r>
            <a:r>
              <a:rPr lang="en-US" altLang="zh-CN" u="none" dirty="0">
                <a:solidFill>
                  <a:srgbClr val="FF0000"/>
                </a:solidFill>
                <a:latin typeface="黑体" panose="02010609060101010101" pitchFamily="49" charset="-122"/>
                <a:ea typeface="黑体" panose="02010609060101010101" pitchFamily="49" charset="-122"/>
              </a:rPr>
              <a:t>E</a:t>
            </a:r>
            <a:endParaRPr lang="zh-CN" altLang="en-US" u="none" dirty="0">
              <a:solidFill>
                <a:srgbClr val="FF0000"/>
              </a:solidFill>
              <a:latin typeface="黑体" panose="02010609060101010101" pitchFamily="49" charset="-122"/>
              <a:ea typeface="黑体" panose="02010609060101010101" pitchFamily="49" charset="-122"/>
            </a:endParaRPr>
          </a:p>
        </p:txBody>
      </p:sp>
      <p:sp>
        <p:nvSpPr>
          <p:cNvPr id="16" name="矩形 15"/>
          <p:cNvSpPr/>
          <p:nvPr/>
        </p:nvSpPr>
        <p:spPr>
          <a:xfrm>
            <a:off x="2116332" y="5317539"/>
            <a:ext cx="1192954" cy="523220"/>
          </a:xfrm>
          <a:prstGeom prst="rect">
            <a:avLst/>
          </a:prstGeom>
        </p:spPr>
        <p:txBody>
          <a:bodyPr wrap="none">
            <a:spAutoFit/>
          </a:bodyPr>
          <a:lstStyle/>
          <a:p>
            <a:pPr algn="ctr"/>
            <a:r>
              <a:rPr lang="en-US" altLang="zh-CN" u="none" dirty="0">
                <a:solidFill>
                  <a:schemeClr val="bg1">
                    <a:lumMod val="60000"/>
                    <a:lumOff val="40000"/>
                  </a:schemeClr>
                </a:solidFill>
                <a:ea typeface="黑体" panose="02010609060101010101" pitchFamily="49" charset="-122"/>
              </a:rPr>
              <a:t>32 bits</a:t>
            </a:r>
            <a:endParaRPr lang="zh-CN" altLang="en-US" u="none" dirty="0">
              <a:solidFill>
                <a:schemeClr val="bg1">
                  <a:lumMod val="60000"/>
                  <a:lumOff val="40000"/>
                </a:schemeClr>
              </a:solidFill>
              <a:ea typeface="黑体" panose="02010609060101010101" pitchFamily="49" charset="-122"/>
            </a:endParaRPr>
          </a:p>
        </p:txBody>
      </p:sp>
      <p:sp>
        <p:nvSpPr>
          <p:cNvPr id="18" name="矩形 17"/>
          <p:cNvSpPr/>
          <p:nvPr/>
        </p:nvSpPr>
        <p:spPr>
          <a:xfrm>
            <a:off x="5986710" y="5354052"/>
            <a:ext cx="1192955" cy="523220"/>
          </a:xfrm>
          <a:prstGeom prst="rect">
            <a:avLst/>
          </a:prstGeom>
        </p:spPr>
        <p:txBody>
          <a:bodyPr wrap="none">
            <a:spAutoFit/>
          </a:bodyPr>
          <a:lstStyle/>
          <a:p>
            <a:pPr algn="ctr"/>
            <a:r>
              <a:rPr lang="en-US" altLang="zh-CN" u="none" dirty="0">
                <a:solidFill>
                  <a:schemeClr val="bg1">
                    <a:lumMod val="60000"/>
                    <a:lumOff val="40000"/>
                  </a:schemeClr>
                </a:solidFill>
                <a:ea typeface="黑体" panose="02010609060101010101" pitchFamily="49" charset="-122"/>
              </a:rPr>
              <a:t>48 bits</a:t>
            </a:r>
            <a:endParaRPr lang="zh-CN" altLang="en-US" u="none" dirty="0">
              <a:solidFill>
                <a:schemeClr val="bg1">
                  <a:lumMod val="60000"/>
                  <a:lumOff val="40000"/>
                </a:schemeClr>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000" fill="hold"/>
                                        <p:tgtEl>
                                          <p:spTgt spid="43"/>
                                        </p:tgtEl>
                                        <p:attrNameLst>
                                          <p:attrName>ppt_x</p:attrName>
                                        </p:attrNameLst>
                                      </p:cBhvr>
                                      <p:tavLst>
                                        <p:tav tm="0">
                                          <p:val>
                                            <p:strVal val="#ppt_x"/>
                                          </p:val>
                                        </p:tav>
                                        <p:tav tm="100000">
                                          <p:val>
                                            <p:strVal val="#ppt_x"/>
                                          </p:val>
                                        </p:tav>
                                      </p:tavLst>
                                    </p:anim>
                                    <p:anim calcmode="lin" valueType="num">
                                      <p:cBhvr additive="base">
                                        <p:cTn id="8" dur="20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2000" fill="hold"/>
                                        <p:tgtEl>
                                          <p:spTgt spid="44"/>
                                        </p:tgtEl>
                                        <p:attrNameLst>
                                          <p:attrName>ppt_x</p:attrName>
                                        </p:attrNameLst>
                                      </p:cBhvr>
                                      <p:tavLst>
                                        <p:tav tm="0">
                                          <p:val>
                                            <p:strVal val="#ppt_x"/>
                                          </p:val>
                                        </p:tav>
                                        <p:tav tm="100000">
                                          <p:val>
                                            <p:strVal val="#ppt_x"/>
                                          </p:val>
                                        </p:tav>
                                      </p:tavLst>
                                    </p:anim>
                                    <p:anim calcmode="lin" valueType="num">
                                      <p:cBhvr additive="base">
                                        <p:cTn id="13" dur="20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childTnLst>
                                    <p:animMotion origin="layout" path="M 3.61111E-6 -3.7037E-7 L 0.41875 0.00972 " pathEditMode="relative" rAng="0" ptsTypes="AA">
                                      <p:cBhvr>
                                        <p:cTn id="17" dur="2000" fill="hold"/>
                                        <p:tgtEl>
                                          <p:spTgt spid="17"/>
                                        </p:tgtEl>
                                        <p:attrNameLst>
                                          <p:attrName>ppt_x</p:attrName>
                                          <p:attrName>ppt_y</p:attrName>
                                        </p:attrNameLst>
                                      </p:cBhvr>
                                      <p:rCtr x="20900" y="500"/>
                                    </p:animMotion>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0434 -4.44444E-6 L 0.24861 0.05625 " pathEditMode="relative" rAng="0" ptsTypes="AA">
                                      <p:cBhvr>
                                        <p:cTn id="24" dur="3000" fill="hold"/>
                                        <p:tgtEl>
                                          <p:spTgt spid="45"/>
                                        </p:tgtEl>
                                        <p:attrNameLst>
                                          <p:attrName>ppt_x</p:attrName>
                                          <p:attrName>ppt_y</p:attrName>
                                        </p:attrNameLst>
                                      </p:cBhvr>
                                      <p:rCtr x="12200" y="2800"/>
                                    </p:animMotion>
                                  </p:childTnLst>
                                </p:cTn>
                              </p:par>
                            </p:childTnLst>
                          </p:cTn>
                        </p:par>
                        <p:par>
                          <p:cTn id="25" fill="hold">
                            <p:stCondLst>
                              <p:cond delay="3000"/>
                            </p:stCondLst>
                            <p:childTnLst>
                              <p:par>
                                <p:cTn id="26" presetID="56" presetClass="path" presetSubtype="0" accel="50000" decel="50000" fill="hold" grpId="0" nodeType="afterEffect">
                                  <p:stCondLst>
                                    <p:cond delay="0"/>
                                  </p:stCondLst>
                                  <p:childTnLst>
                                    <p:animMotion origin="layout" path="M 4.72222E-6 2.59259E-6 L 0.24861 -0.3375 " pathEditMode="relative" rAng="0" ptsTypes="AA">
                                      <p:cBhvr>
                                        <p:cTn id="27" dur="3000" fill="hold"/>
                                        <p:tgtEl>
                                          <p:spTgt spid="46"/>
                                        </p:tgtEl>
                                        <p:attrNameLst>
                                          <p:attrName>ppt_x</p:attrName>
                                          <p:attrName>ppt_y</p:attrName>
                                        </p:attrNameLst>
                                      </p:cBhvr>
                                      <p:rCtr x="12400" y="-169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5E-6 3.08351E-6 L 0.59687 -0.04419 " pathEditMode="relative" rAng="0" ptsTypes="AA">
                                      <p:cBhvr>
                                        <p:cTn id="31" dur="3000" fill="hold"/>
                                        <p:tgtEl>
                                          <p:spTgt spid="47"/>
                                        </p:tgtEl>
                                        <p:attrNameLst>
                                          <p:attrName>ppt_x</p:attrName>
                                          <p:attrName>ppt_y</p:attrName>
                                        </p:attrNameLst>
                                      </p:cBhvr>
                                      <p:rCtr x="29800" y="-2200"/>
                                    </p:animMotion>
                                  </p:childTnLst>
                                </p:cTn>
                              </p:par>
                            </p:childTnLst>
                          </p:cTn>
                        </p:par>
                        <p:par>
                          <p:cTn id="32" fill="hold">
                            <p:stCondLst>
                              <p:cond delay="3000"/>
                            </p:stCondLst>
                            <p:childTnLst>
                              <p:par>
                                <p:cTn id="33" presetID="56" presetClass="path" presetSubtype="0" accel="50000" decel="50000" fill="hold" grpId="0" nodeType="afterEffect">
                                  <p:stCondLst>
                                    <p:cond delay="0"/>
                                  </p:stCondLst>
                                  <p:childTnLst>
                                    <p:animMotion origin="layout" path="M 2.5E-6 -1.48148E-6 L 0.59687 0.35371 " pathEditMode="relative" rAng="0" ptsTypes="AA">
                                      <p:cBhvr>
                                        <p:cTn id="34" dur="3000" fill="hold"/>
                                        <p:tgtEl>
                                          <p:spTgt spid="48"/>
                                        </p:tgtEl>
                                        <p:attrNameLst>
                                          <p:attrName>ppt_x</p:attrName>
                                          <p:attrName>ppt_y</p:attrName>
                                        </p:attrNameLst>
                                      </p:cBhvr>
                                      <p:rCtr x="29800" y="17700"/>
                                    </p:animMotion>
                                  </p:childTnLst>
                                </p:cTn>
                              </p:par>
                            </p:childTnLst>
                          </p:cTn>
                        </p:par>
                        <p:par>
                          <p:cTn id="35" fill="hold">
                            <p:stCondLst>
                              <p:cond delay="6000"/>
                            </p:stCondLst>
                            <p:childTnLst>
                              <p:par>
                                <p:cTn id="36" presetID="19" presetClass="entr" presetSubtype="1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fmla="#ppt_w*sin(2.5*pi*$)">
                                          <p:val>
                                            <p:fltVal val="0"/>
                                          </p:val>
                                        </p:tav>
                                        <p:tav tm="100000">
                                          <p:val>
                                            <p:fltVal val="1"/>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childTnLst>
                                </p:cTn>
                              </p:par>
                            </p:childTnLst>
                          </p:cTn>
                        </p:par>
                        <p:par>
                          <p:cTn id="40" fill="hold">
                            <p:stCondLst>
                              <p:cond delay="7000"/>
                            </p:stCondLst>
                            <p:childTnLst>
                              <p:par>
                                <p:cTn id="41" presetID="19" presetClass="entr" presetSubtype="1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fmla="#ppt_w*sin(2.5*pi*$)">
                                          <p:val>
                                            <p:fltVal val="0"/>
                                          </p:val>
                                        </p:tav>
                                        <p:tav tm="100000">
                                          <p:val>
                                            <p:fltVal val="1"/>
                                          </p:val>
                                        </p:tav>
                                      </p:tavLst>
                                    </p:anim>
                                    <p:anim calcmode="lin" valueType="num">
                                      <p:cBhvr>
                                        <p:cTn id="44" dur="1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16"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子密钥异或</a:t>
            </a:r>
            <a:endParaRPr lang="en-US" altLang="en-US" dirty="0">
              <a:solidFill>
                <a:srgbClr val="DADADA">
                  <a:lumMod val="10000"/>
                </a:srgbClr>
              </a:solidFill>
            </a:endParaRPr>
          </a:p>
          <a:p>
            <a:pPr lvl="1"/>
            <a:r>
              <a:rPr lang="zh-CN" altLang="en-US" dirty="0"/>
              <a:t>与子密钥</a:t>
            </a:r>
            <a:r>
              <a:rPr lang="en-US" altLang="zh-CN" dirty="0" err="1"/>
              <a:t>K</a:t>
            </a:r>
            <a:r>
              <a:rPr lang="en-US" altLang="zh-CN" baseline="-25000" dirty="0" err="1"/>
              <a:t>i</a:t>
            </a:r>
            <a:r>
              <a:rPr lang="zh-CN" altLang="en-US" dirty="0"/>
              <a:t>按位异或</a:t>
            </a:r>
            <a:r>
              <a:rPr lang="en-US" altLang="zh-CN" dirty="0"/>
              <a:t>(48</a:t>
            </a:r>
            <a:r>
              <a:rPr lang="zh-CN" altLang="en-US" dirty="0"/>
              <a:t>比特到</a:t>
            </a:r>
            <a:r>
              <a:rPr lang="en-US" altLang="zh-CN" dirty="0"/>
              <a:t>48</a:t>
            </a:r>
            <a:r>
              <a:rPr lang="zh-CN" altLang="en-US" dirty="0"/>
              <a:t>比特</a:t>
            </a:r>
            <a:r>
              <a:rPr lang="en-US" altLang="zh-CN" dirty="0"/>
              <a:t>)</a:t>
            </a:r>
            <a:endParaRPr lang="en-US" altLang="zh-CN" dirty="0"/>
          </a:p>
        </p:txBody>
      </p:sp>
      <p:graphicFrame>
        <p:nvGraphicFramePr>
          <p:cNvPr id="7" name="Group 192"/>
          <p:cNvGraphicFramePr>
            <a:graphicFrameLocks noGrp="1"/>
          </p:cNvGraphicFramePr>
          <p:nvPr/>
        </p:nvGraphicFramePr>
        <p:xfrm>
          <a:off x="993726" y="3156618"/>
          <a:ext cx="1803400" cy="2682240"/>
        </p:xfrm>
        <a:graphic>
          <a:graphicData uri="http://schemas.openxmlformats.org/drawingml/2006/table">
            <a:tbl>
              <a:tblPr/>
              <a:tblGrid>
                <a:gridCol w="299964"/>
                <a:gridCol w="299964"/>
                <a:gridCol w="301169"/>
                <a:gridCol w="299965"/>
                <a:gridCol w="301169"/>
                <a:gridCol w="301169"/>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8" name="Group 192"/>
          <p:cNvGraphicFramePr>
            <a:graphicFrameLocks noGrp="1"/>
          </p:cNvGraphicFramePr>
          <p:nvPr/>
        </p:nvGraphicFramePr>
        <p:xfrm>
          <a:off x="3768714" y="3173409"/>
          <a:ext cx="1803400" cy="2682240"/>
        </p:xfrm>
        <a:graphic>
          <a:graphicData uri="http://schemas.openxmlformats.org/drawingml/2006/table">
            <a:tbl>
              <a:tblPr/>
              <a:tblGrid>
                <a:gridCol w="299964"/>
                <a:gridCol w="299964"/>
                <a:gridCol w="301169"/>
                <a:gridCol w="299965"/>
                <a:gridCol w="301169"/>
                <a:gridCol w="301169"/>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 name="矩形 8"/>
          <p:cNvSpPr/>
          <p:nvPr/>
        </p:nvSpPr>
        <p:spPr>
          <a:xfrm>
            <a:off x="4371305" y="5802345"/>
            <a:ext cx="481222" cy="461665"/>
          </a:xfrm>
          <a:prstGeom prst="rect">
            <a:avLst/>
          </a:prstGeom>
        </p:spPr>
        <p:txBody>
          <a:bodyPr wrap="none">
            <a:spAutoFit/>
          </a:bodyPr>
          <a:lstStyle/>
          <a:p>
            <a:r>
              <a:rPr lang="en-US" altLang="zh-CN" sz="2400" u="none" dirty="0" err="1">
                <a:solidFill>
                  <a:schemeClr val="accent2">
                    <a:lumMod val="50000"/>
                  </a:schemeClr>
                </a:solidFill>
              </a:rPr>
              <a:t>K</a:t>
            </a:r>
            <a:r>
              <a:rPr lang="en-US" altLang="zh-CN" sz="2400" u="none" baseline="-25000" dirty="0" err="1">
                <a:solidFill>
                  <a:schemeClr val="accent2">
                    <a:lumMod val="50000"/>
                  </a:schemeClr>
                </a:solidFill>
              </a:rPr>
              <a:t>i</a:t>
            </a:r>
            <a:endParaRPr lang="zh-CN" altLang="en-US" sz="2400" u="none" dirty="0">
              <a:solidFill>
                <a:schemeClr val="accent2">
                  <a:lumMod val="50000"/>
                </a:schemeClr>
              </a:solidFill>
            </a:endParaRPr>
          </a:p>
        </p:txBody>
      </p:sp>
      <p:sp>
        <p:nvSpPr>
          <p:cNvPr id="10" name="矩形 9"/>
          <p:cNvSpPr/>
          <p:nvPr/>
        </p:nvSpPr>
        <p:spPr>
          <a:xfrm>
            <a:off x="1250605" y="5802345"/>
            <a:ext cx="1313180" cy="461665"/>
          </a:xfrm>
          <a:prstGeom prst="rect">
            <a:avLst/>
          </a:prstGeom>
        </p:spPr>
        <p:txBody>
          <a:bodyPr wrap="none">
            <a:spAutoFit/>
          </a:bodyPr>
          <a:lstStyle/>
          <a:p>
            <a:r>
              <a:rPr lang="en-US" altLang="zh-CN" sz="2400" u="none" dirty="0">
                <a:solidFill>
                  <a:schemeClr val="accent2">
                    <a:lumMod val="50000"/>
                  </a:schemeClr>
                </a:solidFill>
              </a:rPr>
              <a:t>E</a:t>
            </a:r>
            <a:r>
              <a:rPr lang="zh-CN" altLang="en-US" sz="2400" u="none" dirty="0">
                <a:solidFill>
                  <a:schemeClr val="accent2">
                    <a:lumMod val="50000"/>
                  </a:schemeClr>
                </a:solidFill>
              </a:rPr>
              <a:t>表输出</a:t>
            </a:r>
            <a:endParaRPr lang="zh-CN" altLang="en-US" sz="2400" u="none" dirty="0">
              <a:solidFill>
                <a:schemeClr val="accent2">
                  <a:lumMod val="50000"/>
                </a:schemeClr>
              </a:solidFill>
            </a:endParaRPr>
          </a:p>
        </p:txBody>
      </p:sp>
      <p:graphicFrame>
        <p:nvGraphicFramePr>
          <p:cNvPr id="11" name="Group 192"/>
          <p:cNvGraphicFramePr>
            <a:graphicFrameLocks noGrp="1"/>
          </p:cNvGraphicFramePr>
          <p:nvPr/>
        </p:nvGraphicFramePr>
        <p:xfrm>
          <a:off x="6529439" y="3193131"/>
          <a:ext cx="1803400" cy="2682240"/>
        </p:xfrm>
        <a:graphic>
          <a:graphicData uri="http://schemas.openxmlformats.org/drawingml/2006/table">
            <a:tbl>
              <a:tblPr/>
              <a:tblGrid>
                <a:gridCol w="299964"/>
                <a:gridCol w="299964"/>
                <a:gridCol w="301169"/>
                <a:gridCol w="299965"/>
                <a:gridCol w="301169"/>
                <a:gridCol w="301169"/>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45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 name="TextBox 12"/>
          <p:cNvSpPr txBox="1"/>
          <p:nvPr/>
        </p:nvSpPr>
        <p:spPr>
          <a:xfrm>
            <a:off x="3038454" y="4170163"/>
            <a:ext cx="438156" cy="646331"/>
          </a:xfrm>
          <a:prstGeom prst="rect">
            <a:avLst/>
          </a:prstGeom>
          <a:noFill/>
        </p:spPr>
        <p:txBody>
          <a:bodyPr wrap="square" rtlCol="0">
            <a:spAutoFit/>
          </a:bodyPr>
          <a:lstStyle/>
          <a:p>
            <a:pPr algn="ctr"/>
            <a:r>
              <a:rPr lang="zh-CN" altLang="en-US" sz="3600" u="none" dirty="0">
                <a:solidFill>
                  <a:schemeClr val="accent4">
                    <a:lumMod val="10000"/>
                  </a:schemeClr>
                </a:solidFill>
              </a:rPr>
              <a:t>⊕</a:t>
            </a:r>
            <a:endParaRPr lang="zh-CN" altLang="en-US" sz="3600" u="none" dirty="0">
              <a:solidFill>
                <a:schemeClr val="accent4">
                  <a:lumMod val="10000"/>
                </a:schemeClr>
              </a:solidFill>
            </a:endParaRPr>
          </a:p>
        </p:txBody>
      </p:sp>
      <p:sp>
        <p:nvSpPr>
          <p:cNvPr id="14" name="TextBox 13"/>
          <p:cNvSpPr txBox="1"/>
          <p:nvPr/>
        </p:nvSpPr>
        <p:spPr>
          <a:xfrm>
            <a:off x="5776929" y="4195773"/>
            <a:ext cx="438156" cy="646331"/>
          </a:xfrm>
          <a:prstGeom prst="rect">
            <a:avLst/>
          </a:prstGeom>
          <a:noFill/>
        </p:spPr>
        <p:txBody>
          <a:bodyPr wrap="square" rtlCol="0">
            <a:spAutoFit/>
          </a:bodyPr>
          <a:lstStyle/>
          <a:p>
            <a:pPr algn="ctr"/>
            <a:r>
              <a:rPr lang="en-US" altLang="zh-CN" sz="3600" u="none" dirty="0">
                <a:solidFill>
                  <a:schemeClr val="accent4">
                    <a:lumMod val="10000"/>
                  </a:schemeClr>
                </a:solidFill>
              </a:rPr>
              <a:t>=</a:t>
            </a:r>
            <a:endParaRPr lang="zh-CN" altLang="en-US" sz="3600" u="none" dirty="0">
              <a:solidFill>
                <a:schemeClr val="accent4">
                  <a:lumMod val="10000"/>
                </a:schemeClr>
              </a:solidFill>
            </a:endParaRPr>
          </a:p>
        </p:txBody>
      </p:sp>
      <p:graphicFrame>
        <p:nvGraphicFramePr>
          <p:cNvPr id="15" name="表格 14"/>
          <p:cNvGraphicFramePr>
            <a:graphicFrameLocks noGrp="1"/>
          </p:cNvGraphicFramePr>
          <p:nvPr/>
        </p:nvGraphicFramePr>
        <p:xfrm>
          <a:off x="6543702" y="3538539"/>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6" name="表格 15"/>
          <p:cNvGraphicFramePr>
            <a:graphicFrameLocks noGrp="1"/>
          </p:cNvGraphicFramePr>
          <p:nvPr/>
        </p:nvGraphicFramePr>
        <p:xfrm>
          <a:off x="6543702" y="3867156"/>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7" name="表格 16"/>
          <p:cNvGraphicFramePr>
            <a:graphicFrameLocks noGrp="1"/>
          </p:cNvGraphicFramePr>
          <p:nvPr/>
        </p:nvGraphicFramePr>
        <p:xfrm>
          <a:off x="6543702" y="4195773"/>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8" name="表格 17"/>
          <p:cNvGraphicFramePr>
            <a:graphicFrameLocks noGrp="1"/>
          </p:cNvGraphicFramePr>
          <p:nvPr/>
        </p:nvGraphicFramePr>
        <p:xfrm>
          <a:off x="6543704" y="4554240"/>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9" name="表格 18"/>
          <p:cNvGraphicFramePr>
            <a:graphicFrameLocks noGrp="1"/>
          </p:cNvGraphicFramePr>
          <p:nvPr/>
        </p:nvGraphicFramePr>
        <p:xfrm>
          <a:off x="6543702" y="4882857"/>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20" name="表格 19"/>
          <p:cNvGraphicFramePr>
            <a:graphicFrameLocks noGrp="1"/>
          </p:cNvGraphicFramePr>
          <p:nvPr/>
        </p:nvGraphicFramePr>
        <p:xfrm>
          <a:off x="6543704" y="5211474"/>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21" name="表格 20"/>
          <p:cNvGraphicFramePr>
            <a:graphicFrameLocks noGrp="1"/>
          </p:cNvGraphicFramePr>
          <p:nvPr/>
        </p:nvGraphicFramePr>
        <p:xfrm>
          <a:off x="6543702" y="5540091"/>
          <a:ext cx="1789135" cy="335280"/>
        </p:xfrm>
        <a:graphic>
          <a:graphicData uri="http://schemas.openxmlformats.org/drawingml/2006/table">
            <a:tbl>
              <a:tblPr/>
              <a:tblGrid>
                <a:gridCol w="297591"/>
                <a:gridCol w="297591"/>
                <a:gridCol w="298787"/>
                <a:gridCol w="297592"/>
                <a:gridCol w="298787"/>
                <a:gridCol w="298787"/>
              </a:tblGrid>
              <a:tr h="29686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cxnSp>
        <p:nvCxnSpPr>
          <p:cNvPr id="23" name="直接箭头连接符 22"/>
          <p:cNvCxnSpPr/>
          <p:nvPr/>
        </p:nvCxnSpPr>
        <p:spPr bwMode="auto">
          <a:xfrm>
            <a:off x="2928915" y="3319461"/>
            <a:ext cx="693747" cy="1588"/>
          </a:xfrm>
          <a:prstGeom prst="straightConnector1">
            <a:avLst/>
          </a:prstGeom>
          <a:solidFill>
            <a:schemeClr val="accent1"/>
          </a:solidFill>
          <a:ln w="50800" cap="flat" cmpd="sng" algn="ctr">
            <a:solidFill>
              <a:schemeClr val="accent5">
                <a:lumMod val="50000"/>
              </a:schemeClr>
            </a:solidFill>
            <a:prstDash val="solid"/>
            <a:round/>
            <a:headEnd type="none" w="med" len="med"/>
            <a:tailEnd type="arrow"/>
          </a:ln>
          <a:effectLst/>
        </p:spPr>
      </p:cxnSp>
      <p:cxnSp>
        <p:nvCxnSpPr>
          <p:cNvPr id="25" name="直接箭头连接符 24"/>
          <p:cNvCxnSpPr/>
          <p:nvPr/>
        </p:nvCxnSpPr>
        <p:spPr bwMode="auto">
          <a:xfrm>
            <a:off x="5667390" y="3355974"/>
            <a:ext cx="693747" cy="1588"/>
          </a:xfrm>
          <a:prstGeom prst="straightConnector1">
            <a:avLst/>
          </a:prstGeom>
          <a:solidFill>
            <a:schemeClr val="accent1"/>
          </a:solidFill>
          <a:ln w="50800" cap="flat" cmpd="sng" algn="ctr">
            <a:solidFill>
              <a:schemeClr val="accent5">
                <a:lumMod val="50000"/>
              </a:schemeClr>
            </a:solidFill>
            <a:prstDash val="solid"/>
            <a:round/>
            <a:headEnd type="none" w="med" len="med"/>
            <a:tailEnd type="arrow"/>
          </a:ln>
          <a:effectLst/>
        </p:spPr>
      </p:cxnSp>
      <p:sp>
        <p:nvSpPr>
          <p:cNvPr id="24" name="矩形 23"/>
          <p:cNvSpPr/>
          <p:nvPr/>
        </p:nvSpPr>
        <p:spPr>
          <a:xfrm>
            <a:off x="6543702"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1</a:t>
            </a:r>
            <a:endParaRPr lang="en-US" altLang="zh-CN" sz="1600" u="none" dirty="0">
              <a:solidFill>
                <a:srgbClr val="000000"/>
              </a:solidFill>
              <a:ea typeface="宋体" panose="02010600030101010101" pitchFamily="2" charset="-122"/>
            </a:endParaRPr>
          </a:p>
        </p:txBody>
      </p:sp>
      <p:sp>
        <p:nvSpPr>
          <p:cNvPr id="26" name="矩形 25"/>
          <p:cNvSpPr/>
          <p:nvPr/>
        </p:nvSpPr>
        <p:spPr>
          <a:xfrm>
            <a:off x="6840652"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1</a:t>
            </a:r>
            <a:endParaRPr lang="en-US" altLang="zh-CN" sz="1600" u="none" dirty="0">
              <a:solidFill>
                <a:srgbClr val="000000"/>
              </a:solidFill>
              <a:ea typeface="宋体" panose="02010600030101010101" pitchFamily="2" charset="-122"/>
            </a:endParaRPr>
          </a:p>
        </p:txBody>
      </p:sp>
      <p:sp>
        <p:nvSpPr>
          <p:cNvPr id="27" name="矩形 26"/>
          <p:cNvSpPr/>
          <p:nvPr/>
        </p:nvSpPr>
        <p:spPr>
          <a:xfrm>
            <a:off x="7132756"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0</a:t>
            </a:r>
            <a:endParaRPr lang="en-US" altLang="zh-CN" sz="1600" u="none" dirty="0">
              <a:solidFill>
                <a:srgbClr val="000000"/>
              </a:solidFill>
              <a:ea typeface="宋体" panose="02010600030101010101" pitchFamily="2" charset="-122"/>
            </a:endParaRPr>
          </a:p>
        </p:txBody>
      </p:sp>
      <p:sp>
        <p:nvSpPr>
          <p:cNvPr id="28" name="矩形 27"/>
          <p:cNvSpPr/>
          <p:nvPr/>
        </p:nvSpPr>
        <p:spPr>
          <a:xfrm>
            <a:off x="7461373"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1</a:t>
            </a:r>
            <a:endParaRPr lang="en-US" altLang="zh-CN" sz="1600" u="none" dirty="0">
              <a:solidFill>
                <a:srgbClr val="000000"/>
              </a:solidFill>
              <a:ea typeface="宋体" panose="02010600030101010101" pitchFamily="2" charset="-122"/>
            </a:endParaRPr>
          </a:p>
        </p:txBody>
      </p:sp>
      <p:sp>
        <p:nvSpPr>
          <p:cNvPr id="29" name="矩形 28"/>
          <p:cNvSpPr/>
          <p:nvPr/>
        </p:nvSpPr>
        <p:spPr>
          <a:xfrm>
            <a:off x="7748631"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1</a:t>
            </a:r>
            <a:endParaRPr lang="en-US" altLang="zh-CN" sz="1600" u="none" dirty="0">
              <a:solidFill>
                <a:srgbClr val="000000"/>
              </a:solidFill>
              <a:ea typeface="宋体" panose="02010600030101010101" pitchFamily="2" charset="-122"/>
            </a:endParaRPr>
          </a:p>
        </p:txBody>
      </p:sp>
      <p:sp>
        <p:nvSpPr>
          <p:cNvPr id="30" name="矩形 29"/>
          <p:cNvSpPr/>
          <p:nvPr/>
        </p:nvSpPr>
        <p:spPr>
          <a:xfrm>
            <a:off x="8040735" y="3173409"/>
            <a:ext cx="287258" cy="338554"/>
          </a:xfrm>
          <a:prstGeom prst="rect">
            <a:avLst/>
          </a:prstGeom>
        </p:spPr>
        <p:txBody>
          <a:bodyPr wrap="none">
            <a:spAutoFit/>
          </a:bodyPr>
          <a:lstStyle/>
          <a:p>
            <a:pPr lvl="0" algn="ctr">
              <a:buClr>
                <a:schemeClr val="hlink"/>
              </a:buClr>
              <a:buSzPct val="90000"/>
            </a:pPr>
            <a:r>
              <a:rPr lang="en-US" altLang="zh-CN" sz="1600" u="none" dirty="0">
                <a:solidFill>
                  <a:srgbClr val="000000"/>
                </a:solidFill>
                <a:ea typeface="宋体" panose="02010600030101010101" pitchFamily="2" charset="-122"/>
              </a:rPr>
              <a:t>0</a:t>
            </a:r>
            <a:endParaRPr lang="en-US" altLang="zh-CN" sz="1600" u="none"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000" fill="hold"/>
                                        <p:tgtEl>
                                          <p:spTgt spid="10"/>
                                        </p:tgtEl>
                                        <p:attrNameLst>
                                          <p:attrName>ppt_x</p:attrName>
                                        </p:attrNameLst>
                                      </p:cBhvr>
                                      <p:tavLst>
                                        <p:tav tm="0">
                                          <p:val>
                                            <p:strVal val="#ppt_x"/>
                                          </p:val>
                                        </p:tav>
                                        <p:tav tm="100000">
                                          <p:val>
                                            <p:strVal val="#ppt_x"/>
                                          </p:val>
                                        </p:tav>
                                      </p:tavLst>
                                    </p:anim>
                                    <p:anim calcmode="lin" valueType="num">
                                      <p:cBhvr additive="base">
                                        <p:cTn id="13" dur="20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40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000" fill="hold"/>
                                        <p:tgtEl>
                                          <p:spTgt spid="9"/>
                                        </p:tgtEl>
                                        <p:attrNameLst>
                                          <p:attrName>ppt_x</p:attrName>
                                        </p:attrNameLst>
                                      </p:cBhvr>
                                      <p:tavLst>
                                        <p:tav tm="0">
                                          <p:val>
                                            <p:strVal val="#ppt_x"/>
                                          </p:val>
                                        </p:tav>
                                        <p:tav tm="100000">
                                          <p:val>
                                            <p:strVal val="#ppt_x"/>
                                          </p:val>
                                        </p:tav>
                                      </p:tavLst>
                                    </p:anim>
                                    <p:anim calcmode="lin" valueType="num">
                                      <p:cBhvr additive="base">
                                        <p:cTn id="23" dur="20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6000"/>
                            </p:stCondLst>
                            <p:childTnLst>
                              <p:par>
                                <p:cTn id="25" presetID="55"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ppt_w</p:attrName>
                                        </p:attrNameLst>
                                      </p:cBhvr>
                                      <p:tavLst>
                                        <p:tav tm="0">
                                          <p:val>
                                            <p:strVal val="#ppt_w*0.70"/>
                                          </p:val>
                                        </p:tav>
                                        <p:tav tm="100000">
                                          <p:val>
                                            <p:strVal val="#ppt_w"/>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animEffect transition="in" filter="fade">
                                      <p:cBhvr>
                                        <p:cTn id="29" dur="2000"/>
                                        <p:tgtEl>
                                          <p:spTgt spid="13"/>
                                        </p:tgtEl>
                                      </p:cBhvr>
                                    </p:animEffect>
                                  </p:childTnLst>
                                </p:cTn>
                              </p:par>
                            </p:childTnLst>
                          </p:cTn>
                        </p:par>
                        <p:par>
                          <p:cTn id="30" fill="hold">
                            <p:stCondLst>
                              <p:cond delay="8000"/>
                            </p:stCondLst>
                            <p:childTnLst>
                              <p:par>
                                <p:cTn id="31" presetID="55"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3000" fill="hold"/>
                                        <p:tgtEl>
                                          <p:spTgt spid="14"/>
                                        </p:tgtEl>
                                        <p:attrNameLst>
                                          <p:attrName>ppt_w</p:attrName>
                                        </p:attrNameLst>
                                      </p:cBhvr>
                                      <p:tavLst>
                                        <p:tav tm="0">
                                          <p:val>
                                            <p:strVal val="#ppt_w*0.70"/>
                                          </p:val>
                                        </p:tav>
                                        <p:tav tm="100000">
                                          <p:val>
                                            <p:strVal val="#ppt_w"/>
                                          </p:val>
                                        </p:tav>
                                      </p:tavLst>
                                    </p:anim>
                                    <p:anim calcmode="lin" valueType="num">
                                      <p:cBhvr>
                                        <p:cTn id="34" dur="3000" fill="hold"/>
                                        <p:tgtEl>
                                          <p:spTgt spid="14"/>
                                        </p:tgtEl>
                                        <p:attrNameLst>
                                          <p:attrName>ppt_h</p:attrName>
                                        </p:attrNameLst>
                                      </p:cBhvr>
                                      <p:tavLst>
                                        <p:tav tm="0">
                                          <p:val>
                                            <p:strVal val="#ppt_h"/>
                                          </p:val>
                                        </p:tav>
                                        <p:tav tm="100000">
                                          <p:val>
                                            <p:strVal val="#ppt_h"/>
                                          </p:val>
                                        </p:tav>
                                      </p:tavLst>
                                    </p:anim>
                                    <p:animEffect transition="in" filter="fade">
                                      <p:cBhvr>
                                        <p:cTn id="35" dur="3000"/>
                                        <p:tgtEl>
                                          <p:spTgt spid="14"/>
                                        </p:tgtEl>
                                      </p:cBhvr>
                                    </p:animEffect>
                                  </p:childTnLst>
                                </p:cTn>
                              </p:par>
                            </p:childTnLst>
                          </p:cTn>
                        </p:par>
                        <p:par>
                          <p:cTn id="36" fill="hold">
                            <p:stCondLst>
                              <p:cond delay="11000"/>
                            </p:stCondLst>
                            <p:childTnLst>
                              <p:par>
                                <p:cTn id="37" presetID="53" presetClass="entr" presetSubtype="16"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2000" fill="hold"/>
                                        <p:tgtEl>
                                          <p:spTgt spid="11"/>
                                        </p:tgtEl>
                                        <p:attrNameLst>
                                          <p:attrName>ppt_w</p:attrName>
                                        </p:attrNameLst>
                                      </p:cBhvr>
                                      <p:tavLst>
                                        <p:tav tm="0">
                                          <p:val>
                                            <p:fltVal val="0"/>
                                          </p:val>
                                        </p:tav>
                                        <p:tav tm="100000">
                                          <p:val>
                                            <p:strVal val="#ppt_w"/>
                                          </p:val>
                                        </p:tav>
                                      </p:tavLst>
                                    </p:anim>
                                    <p:anim calcmode="lin" valueType="num">
                                      <p:cBhvr>
                                        <p:cTn id="40" dur="2000" fill="hold"/>
                                        <p:tgtEl>
                                          <p:spTgt spid="11"/>
                                        </p:tgtEl>
                                        <p:attrNameLst>
                                          <p:attrName>ppt_h</p:attrName>
                                        </p:attrNameLst>
                                      </p:cBhvr>
                                      <p:tavLst>
                                        <p:tav tm="0">
                                          <p:val>
                                            <p:fltVal val="0"/>
                                          </p:val>
                                        </p:tav>
                                        <p:tav tm="100000">
                                          <p:val>
                                            <p:strVal val="#ppt_h"/>
                                          </p:val>
                                        </p:tav>
                                      </p:tavLst>
                                    </p:anim>
                                    <p:animEffect transition="in" filter="fade">
                                      <p:cBhvr>
                                        <p:cTn id="41" dur="2000"/>
                                        <p:tgtEl>
                                          <p:spTgt spid="11"/>
                                        </p:tgtEl>
                                      </p:cBhvr>
                                    </p:animEffect>
                                  </p:childTnLst>
                                </p:cTn>
                              </p:par>
                            </p:childTnLst>
                          </p:cTn>
                        </p:par>
                        <p:par>
                          <p:cTn id="42" fill="hold">
                            <p:stCondLst>
                              <p:cond delay="13000"/>
                            </p:stCondLst>
                            <p:childTnLst>
                              <p:par>
                                <p:cTn id="43" presetID="22" presetClass="entr" presetSubtype="8"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2000"/>
                                        <p:tgtEl>
                                          <p:spTgt spid="23"/>
                                        </p:tgtEl>
                                      </p:cBhvr>
                                    </p:animEffect>
                                  </p:childTnLst>
                                </p:cTn>
                              </p:par>
                            </p:childTnLst>
                          </p:cTn>
                        </p:par>
                        <p:par>
                          <p:cTn id="46" fill="hold">
                            <p:stCondLst>
                              <p:cond delay="150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2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par>
                          <p:cTn id="67" fill="hold">
                            <p:stCondLst>
                              <p:cond delay="2000"/>
                            </p:stCondLst>
                            <p:childTnLst>
                              <p:par>
                                <p:cTn id="68" presetID="22" presetClass="entr" presetSubtype="8"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par>
                          <p:cTn id="71" fill="hold">
                            <p:stCondLst>
                              <p:cond delay="250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left)">
                                      <p:cBhvr>
                                        <p:cTn id="79" dur="1000"/>
                                        <p:tgtEl>
                                          <p:spTgt spid="15"/>
                                        </p:tgtEl>
                                      </p:cBhvr>
                                    </p:animEffect>
                                  </p:childTnLst>
                                </p:cTn>
                              </p:par>
                              <p:par>
                                <p:cTn id="80" presetID="22" presetClass="entr" presetSubtype="8"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left)">
                                      <p:cBhvr>
                                        <p:cTn id="82" dur="1000"/>
                                        <p:tgtEl>
                                          <p:spTgt spid="16"/>
                                        </p:tgtEl>
                                      </p:cBhvr>
                                    </p:animEffect>
                                  </p:childTnLst>
                                </p:cTn>
                              </p:par>
                              <p:par>
                                <p:cTn id="83" presetID="22" presetClass="entr" presetSubtype="8"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1000"/>
                                        <p:tgtEl>
                                          <p:spTgt spid="17"/>
                                        </p:tgtEl>
                                      </p:cBhvr>
                                    </p:animEffect>
                                  </p:childTnLst>
                                </p:cTn>
                              </p:par>
                              <p:par>
                                <p:cTn id="86" presetID="22" presetClass="entr" presetSubtype="8"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1000"/>
                                        <p:tgtEl>
                                          <p:spTgt spid="18"/>
                                        </p:tgtEl>
                                      </p:cBhvr>
                                    </p:animEffect>
                                  </p:childTnLst>
                                </p:cTn>
                              </p:par>
                              <p:par>
                                <p:cTn id="89" presetID="22" presetClass="entr" presetSubtype="8"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1000"/>
                                        <p:tgtEl>
                                          <p:spTgt spid="19"/>
                                        </p:tgtEl>
                                      </p:cBhvr>
                                    </p:animEffect>
                                  </p:childTnLst>
                                </p:cTn>
                              </p:par>
                              <p:par>
                                <p:cTn id="92" presetID="22" presetClass="entr" presetSubtype="8" fill="hold"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wipe(left)">
                                      <p:cBhvr>
                                        <p:cTn id="94" dur="1000"/>
                                        <p:tgtEl>
                                          <p:spTgt spid="20"/>
                                        </p:tgtEl>
                                      </p:cBhvr>
                                    </p:animEffect>
                                  </p:childTnLst>
                                </p:cTn>
                              </p:par>
                              <p:par>
                                <p:cTn id="95" presetID="22" presetClass="entr" presetSubtype="8"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24" grpId="0"/>
      <p:bldP spid="26" grpId="0"/>
      <p:bldP spid="27" grpId="0"/>
      <p:bldP spid="28"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选择压缩运算</a:t>
            </a:r>
            <a:endParaRPr lang="en-US" altLang="en-US" dirty="0">
              <a:solidFill>
                <a:srgbClr val="DADADA">
                  <a:lumMod val="10000"/>
                </a:srgbClr>
              </a:solidFill>
            </a:endParaRPr>
          </a:p>
          <a:p>
            <a:pPr lvl="1"/>
            <a:r>
              <a:rPr lang="zh-CN" altLang="zh-CN" dirty="0"/>
              <a:t>选择压缩运算S</a:t>
            </a:r>
            <a:r>
              <a:rPr lang="en-US" altLang="zh-CN" dirty="0"/>
              <a:t>(</a:t>
            </a:r>
            <a:r>
              <a:rPr lang="zh-CN" altLang="zh-CN" dirty="0"/>
              <a:t>48</a:t>
            </a:r>
            <a:r>
              <a:rPr lang="zh-CN" altLang="en-US" dirty="0"/>
              <a:t>比特</a:t>
            </a:r>
            <a:r>
              <a:rPr lang="zh-CN" altLang="zh-CN" dirty="0"/>
              <a:t>压缩到32</a:t>
            </a:r>
            <a:r>
              <a:rPr lang="zh-CN" altLang="en-US" dirty="0"/>
              <a:t>比特</a:t>
            </a:r>
            <a:r>
              <a:rPr lang="en-US" altLang="zh-CN" dirty="0"/>
              <a:t>)</a:t>
            </a:r>
            <a:endParaRPr lang="en-US" altLang="zh-CN" dirty="0"/>
          </a:p>
        </p:txBody>
      </p:sp>
      <p:pic>
        <p:nvPicPr>
          <p:cNvPr id="240648" name="Picture 8" descr="S盒压缩"/>
          <p:cNvPicPr>
            <a:picLocks noChangeAspect="1" noChangeArrowheads="1"/>
          </p:cNvPicPr>
          <p:nvPr/>
        </p:nvPicPr>
        <p:blipFill>
          <a:blip r:embed="rId1"/>
          <a:srcRect l="-1447" t="-2321" r="-2681" b="-2127"/>
          <a:stretch>
            <a:fillRect/>
          </a:stretch>
        </p:blipFill>
        <p:spPr bwMode="auto">
          <a:xfrm>
            <a:off x="1655676" y="2960948"/>
            <a:ext cx="5769938" cy="3494291"/>
          </a:xfrm>
          <a:prstGeom prst="rect">
            <a:avLst/>
          </a:prstGeom>
          <a:solidFill>
            <a:schemeClr val="tx1"/>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0648"/>
                                        </p:tgtEl>
                                        <p:attrNameLst>
                                          <p:attrName>style.visibility</p:attrName>
                                        </p:attrNameLst>
                                      </p:cBhvr>
                                      <p:to>
                                        <p:strVal val="visible"/>
                                      </p:to>
                                    </p:set>
                                    <p:animEffect transition="in" filter="dissolve">
                                      <p:cBhvr>
                                        <p:cTn id="7" dur="500"/>
                                        <p:tgtEl>
                                          <p:spTgt spid="240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0" y="5172"/>
            <a:ext cx="4572000" cy="1716087"/>
            <a:chOff x="0" y="0"/>
            <a:chExt cx="2880" cy="1081"/>
          </a:xfrm>
        </p:grpSpPr>
        <p:pic>
          <p:nvPicPr>
            <p:cNvPr id="87066" name="Picture 6" descr="S-1"/>
            <p:cNvPicPr>
              <a:picLocks noChangeArrowheads="1"/>
            </p:cNvPicPr>
            <p:nvPr/>
          </p:nvPicPr>
          <p:blipFill>
            <a:blip r:embed="rId1"/>
            <a:srcRect b="-39426"/>
            <a:stretch>
              <a:fillRect/>
            </a:stretch>
          </p:blipFill>
          <p:spPr bwMode="auto">
            <a:xfrm>
              <a:off x="0" y="0"/>
              <a:ext cx="2880" cy="1081"/>
            </a:xfrm>
            <a:prstGeom prst="rect">
              <a:avLst/>
            </a:prstGeom>
            <a:solidFill>
              <a:schemeClr val="tx1"/>
            </a:solidFill>
            <a:ln w="9525">
              <a:noFill/>
              <a:miter lim="800000"/>
              <a:headEnd/>
              <a:tailEnd/>
            </a:ln>
          </p:spPr>
        </p:pic>
        <p:sp>
          <p:nvSpPr>
            <p:cNvPr id="87067" name="Text Box 7"/>
            <p:cNvSpPr txBox="1">
              <a:spLocks noChangeArrowheads="1"/>
            </p:cNvSpPr>
            <p:nvPr/>
          </p:nvSpPr>
          <p:spPr bwMode="auto">
            <a:xfrm>
              <a:off x="0" y="768"/>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1</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3" name="Group 8"/>
          <p:cNvGrpSpPr/>
          <p:nvPr/>
        </p:nvGrpSpPr>
        <p:grpSpPr bwMode="auto">
          <a:xfrm>
            <a:off x="4572000" y="0"/>
            <a:ext cx="4572000" cy="1708150"/>
            <a:chOff x="2880" y="0"/>
            <a:chExt cx="2880" cy="1076"/>
          </a:xfrm>
        </p:grpSpPr>
        <p:pic>
          <p:nvPicPr>
            <p:cNvPr id="87064" name="Picture 9" descr="S-5"/>
            <p:cNvPicPr>
              <a:picLocks noChangeAspect="1" noChangeArrowheads="1"/>
            </p:cNvPicPr>
            <p:nvPr/>
          </p:nvPicPr>
          <p:blipFill>
            <a:blip r:embed="rId2"/>
            <a:srcRect b="-38660"/>
            <a:stretch>
              <a:fillRect/>
            </a:stretch>
          </p:blipFill>
          <p:spPr bwMode="auto">
            <a:xfrm>
              <a:off x="2880" y="0"/>
              <a:ext cx="2880" cy="1076"/>
            </a:xfrm>
            <a:prstGeom prst="rect">
              <a:avLst/>
            </a:prstGeom>
            <a:solidFill>
              <a:schemeClr val="tx1"/>
            </a:solidFill>
            <a:ln w="9525">
              <a:noFill/>
              <a:miter lim="800000"/>
              <a:headEnd/>
              <a:tailEnd/>
            </a:ln>
          </p:spPr>
        </p:pic>
        <p:sp>
          <p:nvSpPr>
            <p:cNvPr id="87065" name="Text Box 10"/>
            <p:cNvSpPr txBox="1">
              <a:spLocks noChangeArrowheads="1"/>
            </p:cNvSpPr>
            <p:nvPr/>
          </p:nvSpPr>
          <p:spPr bwMode="auto">
            <a:xfrm>
              <a:off x="2880" y="768"/>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5</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4" name="Group 12"/>
          <p:cNvGrpSpPr/>
          <p:nvPr/>
        </p:nvGrpSpPr>
        <p:grpSpPr bwMode="auto">
          <a:xfrm>
            <a:off x="0" y="1712889"/>
            <a:ext cx="4572000" cy="1712912"/>
            <a:chOff x="0" y="1081"/>
            <a:chExt cx="2880" cy="1079"/>
          </a:xfrm>
        </p:grpSpPr>
        <p:pic>
          <p:nvPicPr>
            <p:cNvPr id="87062" name="Picture 13" descr="S-2"/>
            <p:cNvPicPr>
              <a:picLocks noChangeAspect="1" noChangeArrowheads="1"/>
            </p:cNvPicPr>
            <p:nvPr/>
          </p:nvPicPr>
          <p:blipFill>
            <a:blip r:embed="rId3"/>
            <a:srcRect b="-39046"/>
            <a:stretch>
              <a:fillRect/>
            </a:stretch>
          </p:blipFill>
          <p:spPr bwMode="auto">
            <a:xfrm>
              <a:off x="0" y="1081"/>
              <a:ext cx="2880" cy="1079"/>
            </a:xfrm>
            <a:prstGeom prst="rect">
              <a:avLst/>
            </a:prstGeom>
            <a:solidFill>
              <a:schemeClr val="tx1"/>
            </a:solidFill>
            <a:ln w="9525">
              <a:noFill/>
              <a:miter lim="800000"/>
              <a:headEnd/>
              <a:tailEnd/>
            </a:ln>
          </p:spPr>
        </p:pic>
        <p:sp>
          <p:nvSpPr>
            <p:cNvPr id="87063" name="Text Box 14"/>
            <p:cNvSpPr txBox="1">
              <a:spLocks noChangeArrowheads="1"/>
            </p:cNvSpPr>
            <p:nvPr/>
          </p:nvSpPr>
          <p:spPr bwMode="auto">
            <a:xfrm>
              <a:off x="0" y="1872"/>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2</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5" name="Group 15"/>
          <p:cNvGrpSpPr/>
          <p:nvPr/>
        </p:nvGrpSpPr>
        <p:grpSpPr bwMode="auto">
          <a:xfrm>
            <a:off x="4572000" y="1700213"/>
            <a:ext cx="4572000" cy="1728787"/>
            <a:chOff x="2880" y="1080"/>
            <a:chExt cx="2880" cy="1089"/>
          </a:xfrm>
        </p:grpSpPr>
        <p:pic>
          <p:nvPicPr>
            <p:cNvPr id="87060" name="Picture 16" descr="S-6"/>
            <p:cNvPicPr>
              <a:picLocks noChangeAspect="1" noChangeArrowheads="1"/>
            </p:cNvPicPr>
            <p:nvPr/>
          </p:nvPicPr>
          <p:blipFill>
            <a:blip r:embed="rId4"/>
            <a:srcRect b="-40335"/>
            <a:stretch>
              <a:fillRect/>
            </a:stretch>
          </p:blipFill>
          <p:spPr bwMode="auto">
            <a:xfrm>
              <a:off x="2880" y="1080"/>
              <a:ext cx="2880" cy="1089"/>
            </a:xfrm>
            <a:prstGeom prst="rect">
              <a:avLst/>
            </a:prstGeom>
            <a:solidFill>
              <a:schemeClr val="tx1"/>
            </a:solidFill>
            <a:ln w="9525">
              <a:noFill/>
              <a:miter lim="800000"/>
              <a:headEnd/>
              <a:tailEnd/>
            </a:ln>
          </p:spPr>
        </p:pic>
        <p:sp>
          <p:nvSpPr>
            <p:cNvPr id="87061" name="Text Box 17"/>
            <p:cNvSpPr txBox="1">
              <a:spLocks noChangeArrowheads="1"/>
            </p:cNvSpPr>
            <p:nvPr/>
          </p:nvSpPr>
          <p:spPr bwMode="auto">
            <a:xfrm>
              <a:off x="2880" y="1872"/>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6</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6" name="Group 18"/>
          <p:cNvGrpSpPr/>
          <p:nvPr/>
        </p:nvGrpSpPr>
        <p:grpSpPr bwMode="auto">
          <a:xfrm>
            <a:off x="0" y="3429000"/>
            <a:ext cx="4572000" cy="1711325"/>
            <a:chOff x="0" y="2160"/>
            <a:chExt cx="2880" cy="1078"/>
          </a:xfrm>
        </p:grpSpPr>
        <p:pic>
          <p:nvPicPr>
            <p:cNvPr id="87058" name="Picture 19" descr="S-3"/>
            <p:cNvPicPr>
              <a:picLocks noChangeAspect="1" noChangeArrowheads="1"/>
            </p:cNvPicPr>
            <p:nvPr/>
          </p:nvPicPr>
          <p:blipFill>
            <a:blip r:embed="rId5"/>
            <a:srcRect b="-38918"/>
            <a:stretch>
              <a:fillRect/>
            </a:stretch>
          </p:blipFill>
          <p:spPr bwMode="auto">
            <a:xfrm>
              <a:off x="0" y="2160"/>
              <a:ext cx="2880" cy="1078"/>
            </a:xfrm>
            <a:prstGeom prst="rect">
              <a:avLst/>
            </a:prstGeom>
            <a:solidFill>
              <a:schemeClr val="tx1"/>
            </a:solidFill>
            <a:ln w="9525">
              <a:noFill/>
              <a:miter lim="800000"/>
              <a:headEnd/>
              <a:tailEnd/>
            </a:ln>
          </p:spPr>
        </p:pic>
        <p:sp>
          <p:nvSpPr>
            <p:cNvPr id="87059" name="Text Box 20"/>
            <p:cNvSpPr txBox="1">
              <a:spLocks noChangeArrowheads="1"/>
            </p:cNvSpPr>
            <p:nvPr/>
          </p:nvSpPr>
          <p:spPr bwMode="auto">
            <a:xfrm>
              <a:off x="0" y="2928"/>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3</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7" name="Group 21"/>
          <p:cNvGrpSpPr/>
          <p:nvPr/>
        </p:nvGrpSpPr>
        <p:grpSpPr bwMode="auto">
          <a:xfrm>
            <a:off x="4572000" y="3429000"/>
            <a:ext cx="4572000" cy="1752600"/>
            <a:chOff x="2880" y="2165"/>
            <a:chExt cx="2880" cy="1073"/>
          </a:xfrm>
        </p:grpSpPr>
        <p:pic>
          <p:nvPicPr>
            <p:cNvPr id="87056" name="Picture 22" descr="S-7"/>
            <p:cNvPicPr>
              <a:picLocks noChangeAspect="1" noChangeArrowheads="1"/>
            </p:cNvPicPr>
            <p:nvPr/>
          </p:nvPicPr>
          <p:blipFill>
            <a:blip r:embed="rId6"/>
            <a:srcRect b="-38274"/>
            <a:stretch>
              <a:fillRect/>
            </a:stretch>
          </p:blipFill>
          <p:spPr bwMode="auto">
            <a:xfrm>
              <a:off x="2880" y="2165"/>
              <a:ext cx="2880" cy="1073"/>
            </a:xfrm>
            <a:prstGeom prst="rect">
              <a:avLst/>
            </a:prstGeom>
            <a:solidFill>
              <a:schemeClr val="tx1"/>
            </a:solidFill>
            <a:ln w="9525">
              <a:noFill/>
              <a:miter lim="800000"/>
              <a:headEnd/>
              <a:tailEnd/>
            </a:ln>
          </p:spPr>
        </p:pic>
        <p:sp>
          <p:nvSpPr>
            <p:cNvPr id="87057" name="Text Box 23"/>
            <p:cNvSpPr txBox="1">
              <a:spLocks noChangeArrowheads="1"/>
            </p:cNvSpPr>
            <p:nvPr/>
          </p:nvSpPr>
          <p:spPr bwMode="auto">
            <a:xfrm>
              <a:off x="2880" y="2928"/>
              <a:ext cx="2880" cy="224"/>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7</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8" name="Group 24"/>
          <p:cNvGrpSpPr/>
          <p:nvPr/>
        </p:nvGrpSpPr>
        <p:grpSpPr bwMode="auto">
          <a:xfrm>
            <a:off x="0" y="5140325"/>
            <a:ext cx="4572000" cy="1717675"/>
            <a:chOff x="0" y="3238"/>
            <a:chExt cx="2880" cy="1082"/>
          </a:xfrm>
        </p:grpSpPr>
        <p:pic>
          <p:nvPicPr>
            <p:cNvPr id="87054" name="Picture 25" descr="S-4"/>
            <p:cNvPicPr>
              <a:picLocks noChangeAspect="1" noChangeArrowheads="1"/>
            </p:cNvPicPr>
            <p:nvPr/>
          </p:nvPicPr>
          <p:blipFill>
            <a:blip r:embed="rId7"/>
            <a:srcRect b="-39433"/>
            <a:stretch>
              <a:fillRect/>
            </a:stretch>
          </p:blipFill>
          <p:spPr bwMode="auto">
            <a:xfrm>
              <a:off x="0" y="3238"/>
              <a:ext cx="2880" cy="1082"/>
            </a:xfrm>
            <a:prstGeom prst="rect">
              <a:avLst/>
            </a:prstGeom>
            <a:solidFill>
              <a:schemeClr val="tx1"/>
            </a:solidFill>
            <a:ln w="9525">
              <a:noFill/>
              <a:miter lim="800000"/>
              <a:headEnd/>
              <a:tailEnd/>
            </a:ln>
          </p:spPr>
        </p:pic>
        <p:sp>
          <p:nvSpPr>
            <p:cNvPr id="87055" name="Text Box 26"/>
            <p:cNvSpPr txBox="1">
              <a:spLocks noChangeArrowheads="1"/>
            </p:cNvSpPr>
            <p:nvPr/>
          </p:nvSpPr>
          <p:spPr bwMode="auto">
            <a:xfrm>
              <a:off x="0" y="4026"/>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4</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grpSp>
        <p:nvGrpSpPr>
          <p:cNvPr id="9" name="Group 27"/>
          <p:cNvGrpSpPr/>
          <p:nvPr/>
        </p:nvGrpSpPr>
        <p:grpSpPr bwMode="auto">
          <a:xfrm>
            <a:off x="4572000" y="5140325"/>
            <a:ext cx="4572000" cy="1717675"/>
            <a:chOff x="2880" y="3238"/>
            <a:chExt cx="2880" cy="1082"/>
          </a:xfrm>
        </p:grpSpPr>
        <p:pic>
          <p:nvPicPr>
            <p:cNvPr id="87052" name="Picture 28" descr="S-8"/>
            <p:cNvPicPr>
              <a:picLocks noChangeAspect="1" noChangeArrowheads="1"/>
            </p:cNvPicPr>
            <p:nvPr/>
          </p:nvPicPr>
          <p:blipFill>
            <a:blip r:embed="rId8"/>
            <a:srcRect b="-39433"/>
            <a:stretch>
              <a:fillRect/>
            </a:stretch>
          </p:blipFill>
          <p:spPr bwMode="auto">
            <a:xfrm>
              <a:off x="2880" y="3238"/>
              <a:ext cx="2880" cy="1082"/>
            </a:xfrm>
            <a:prstGeom prst="rect">
              <a:avLst/>
            </a:prstGeom>
            <a:solidFill>
              <a:schemeClr val="tx1"/>
            </a:solidFill>
            <a:ln w="9525">
              <a:noFill/>
              <a:miter lim="800000"/>
              <a:headEnd/>
              <a:tailEnd/>
            </a:ln>
          </p:spPr>
        </p:pic>
        <p:sp>
          <p:nvSpPr>
            <p:cNvPr id="87053" name="Text Box 29"/>
            <p:cNvSpPr txBox="1">
              <a:spLocks noChangeArrowheads="1"/>
            </p:cNvSpPr>
            <p:nvPr/>
          </p:nvSpPr>
          <p:spPr bwMode="auto">
            <a:xfrm>
              <a:off x="2880" y="4026"/>
              <a:ext cx="2880"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8</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sp>
        <p:nvSpPr>
          <p:cNvPr id="10" name="内容占位符 9"/>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600" fill="hold"/>
                                        <p:tgtEl>
                                          <p:spTgt spid="2"/>
                                        </p:tgtEl>
                                        <p:attrNameLst>
                                          <p:attrName>ppt_x</p:attrName>
                                        </p:attrNameLst>
                                      </p:cBhvr>
                                      <p:tavLst>
                                        <p:tav tm="0">
                                          <p:val>
                                            <p:strVal val="#ppt_x"/>
                                          </p:val>
                                        </p:tav>
                                        <p:tav tm="100000">
                                          <p:val>
                                            <p:strVal val="#ppt_x"/>
                                          </p:val>
                                        </p:tav>
                                      </p:tavLst>
                                    </p:anim>
                                    <p:anim calcmode="lin" valueType="num">
                                      <p:cBhvr additive="base">
                                        <p:cTn id="8" dur="16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200" fill="hold"/>
                                        <p:tgtEl>
                                          <p:spTgt spid="4"/>
                                        </p:tgtEl>
                                        <p:attrNameLst>
                                          <p:attrName>ppt_x</p:attrName>
                                        </p:attrNameLst>
                                      </p:cBhvr>
                                      <p:tavLst>
                                        <p:tav tm="0">
                                          <p:val>
                                            <p:strVal val="#ppt_x"/>
                                          </p:val>
                                        </p:tav>
                                        <p:tav tm="100000">
                                          <p:val>
                                            <p:strVal val="#ppt_x"/>
                                          </p:val>
                                        </p:tav>
                                      </p:tavLst>
                                    </p:anim>
                                    <p:anim calcmode="lin" valueType="num">
                                      <p:cBhvr additive="base">
                                        <p:cTn id="13" dur="12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3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800" fill="hold"/>
                                        <p:tgtEl>
                                          <p:spTgt spid="6"/>
                                        </p:tgtEl>
                                        <p:attrNameLst>
                                          <p:attrName>ppt_x</p:attrName>
                                        </p:attrNameLst>
                                      </p:cBhvr>
                                      <p:tavLst>
                                        <p:tav tm="0">
                                          <p:val>
                                            <p:strVal val="#ppt_x"/>
                                          </p:val>
                                        </p:tav>
                                        <p:tav tm="100000">
                                          <p:val>
                                            <p:strVal val="#ppt_x"/>
                                          </p:val>
                                        </p:tav>
                                      </p:tavLst>
                                    </p:anim>
                                    <p:anim calcmode="lin" valueType="num">
                                      <p:cBhvr additive="base">
                                        <p:cTn id="18" dur="8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4500"/>
                            </p:stCondLst>
                            <p:childTnLst>
                              <p:par>
                                <p:cTn id="20" presetID="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400" fill="hold"/>
                                        <p:tgtEl>
                                          <p:spTgt spid="8"/>
                                        </p:tgtEl>
                                        <p:attrNameLst>
                                          <p:attrName>ppt_x</p:attrName>
                                        </p:attrNameLst>
                                      </p:cBhvr>
                                      <p:tavLst>
                                        <p:tav tm="0">
                                          <p:val>
                                            <p:strVal val="#ppt_x"/>
                                          </p:val>
                                        </p:tav>
                                        <p:tav tm="100000">
                                          <p:val>
                                            <p:strVal val="#ppt_x"/>
                                          </p:val>
                                        </p:tav>
                                      </p:tavLst>
                                    </p:anim>
                                    <p:anim calcmode="lin" valueType="num">
                                      <p:cBhvr additive="base">
                                        <p:cTn id="23" dur="4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0"/>
                            </p:stCondLst>
                            <p:childTnLst>
                              <p:par>
                                <p:cTn id="25" presetID="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600" fill="hold"/>
                                        <p:tgtEl>
                                          <p:spTgt spid="3"/>
                                        </p:tgtEl>
                                        <p:attrNameLst>
                                          <p:attrName>ppt_x</p:attrName>
                                        </p:attrNameLst>
                                      </p:cBhvr>
                                      <p:tavLst>
                                        <p:tav tm="0">
                                          <p:val>
                                            <p:strVal val="#ppt_x"/>
                                          </p:val>
                                        </p:tav>
                                        <p:tav tm="100000">
                                          <p:val>
                                            <p:strVal val="#ppt_x"/>
                                          </p:val>
                                        </p:tav>
                                      </p:tavLst>
                                    </p:anim>
                                    <p:anim calcmode="lin" valueType="num">
                                      <p:cBhvr additive="base">
                                        <p:cTn id="28" dur="16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7000"/>
                            </p:stCondLst>
                            <p:childTnLst>
                              <p:par>
                                <p:cTn id="30" presetID="2" presetClass="entr" presetSubtype="4"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1200" fill="hold"/>
                                        <p:tgtEl>
                                          <p:spTgt spid="5"/>
                                        </p:tgtEl>
                                        <p:attrNameLst>
                                          <p:attrName>ppt_x</p:attrName>
                                        </p:attrNameLst>
                                      </p:cBhvr>
                                      <p:tavLst>
                                        <p:tav tm="0">
                                          <p:val>
                                            <p:strVal val="#ppt_x"/>
                                          </p:val>
                                        </p:tav>
                                        <p:tav tm="100000">
                                          <p:val>
                                            <p:strVal val="#ppt_x"/>
                                          </p:val>
                                        </p:tav>
                                      </p:tavLst>
                                    </p:anim>
                                    <p:anim calcmode="lin" valueType="num">
                                      <p:cBhvr additive="base">
                                        <p:cTn id="33" dur="12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8500"/>
                            </p:stCondLst>
                            <p:childTnLst>
                              <p:par>
                                <p:cTn id="35" presetID="2" presetClass="entr" presetSubtype="4"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800" fill="hold"/>
                                        <p:tgtEl>
                                          <p:spTgt spid="7"/>
                                        </p:tgtEl>
                                        <p:attrNameLst>
                                          <p:attrName>ppt_x</p:attrName>
                                        </p:attrNameLst>
                                      </p:cBhvr>
                                      <p:tavLst>
                                        <p:tav tm="0">
                                          <p:val>
                                            <p:strVal val="#ppt_x"/>
                                          </p:val>
                                        </p:tav>
                                        <p:tav tm="100000">
                                          <p:val>
                                            <p:strVal val="#ppt_x"/>
                                          </p:val>
                                        </p:tav>
                                      </p:tavLst>
                                    </p:anim>
                                    <p:anim calcmode="lin" valueType="num">
                                      <p:cBhvr additive="base">
                                        <p:cTn id="38" dur="8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9500"/>
                            </p:stCondLst>
                            <p:childTnLst>
                              <p:par>
                                <p:cTn id="40" presetID="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400" fill="hold"/>
                                        <p:tgtEl>
                                          <p:spTgt spid="9"/>
                                        </p:tgtEl>
                                        <p:attrNameLst>
                                          <p:attrName>ppt_x</p:attrName>
                                        </p:attrNameLst>
                                      </p:cBhvr>
                                      <p:tavLst>
                                        <p:tav tm="0">
                                          <p:val>
                                            <p:strVal val="#ppt_x"/>
                                          </p:val>
                                        </p:tav>
                                        <p:tav tm="100000">
                                          <p:val>
                                            <p:strVal val="#ppt_x"/>
                                          </p:val>
                                        </p:tav>
                                      </p:tavLst>
                                    </p:anim>
                                    <p:anim calcmode="lin" valueType="num">
                                      <p:cBhvr additive="base">
                                        <p:cTn id="43" dur="4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选择压缩运算</a:t>
            </a:r>
            <a:endParaRPr lang="en-US" altLang="en-US" dirty="0">
              <a:solidFill>
                <a:srgbClr val="DADADA">
                  <a:lumMod val="10000"/>
                </a:srgbClr>
              </a:solidFill>
            </a:endParaRPr>
          </a:p>
          <a:p>
            <a:pPr lvl="1"/>
            <a:r>
              <a:rPr lang="en-US" altLang="zh-CN" dirty="0"/>
              <a:t>S</a:t>
            </a:r>
            <a:r>
              <a:rPr lang="zh-CN" altLang="en-US" dirty="0"/>
              <a:t>盒的运算</a:t>
            </a:r>
            <a:endParaRPr lang="zh-CN" altLang="en-US" dirty="0"/>
          </a:p>
          <a:p>
            <a:pPr marL="810260" lvl="2" indent="0">
              <a:buNone/>
            </a:pPr>
            <a:r>
              <a:rPr lang="zh-CN" altLang="en-US" dirty="0"/>
              <a:t>例</a:t>
            </a:r>
            <a:r>
              <a:rPr lang="en-US" altLang="zh-CN" dirty="0"/>
              <a:t>1</a:t>
            </a:r>
            <a:r>
              <a:rPr lang="zh-CN" altLang="en-US" dirty="0"/>
              <a:t>：考虑</a:t>
            </a:r>
            <a:r>
              <a:rPr lang="en-US" altLang="zh-CN" dirty="0"/>
              <a:t>S</a:t>
            </a:r>
            <a:r>
              <a:rPr lang="zh-CN" altLang="en-US" dirty="0"/>
              <a:t>盒</a:t>
            </a:r>
            <a:r>
              <a:rPr lang="en-US" altLang="zh-CN" dirty="0"/>
              <a:t>S</a:t>
            </a:r>
            <a:r>
              <a:rPr lang="en-US" altLang="zh-CN" baseline="-25000" dirty="0"/>
              <a:t>1</a:t>
            </a:r>
            <a:r>
              <a:rPr lang="zh-CN" altLang="en-US" dirty="0"/>
              <a:t>输入 </a:t>
            </a:r>
            <a:r>
              <a:rPr lang="en-US" altLang="zh-CN" dirty="0"/>
              <a:t>101000</a:t>
            </a:r>
            <a:r>
              <a:rPr lang="zh-CN" altLang="en-US" dirty="0"/>
              <a:t>，输出？</a:t>
            </a:r>
            <a:endParaRPr lang="en-US" altLang="zh-CN" dirty="0"/>
          </a:p>
          <a:p>
            <a:pPr lvl="2">
              <a:buNone/>
            </a:pPr>
            <a:r>
              <a:rPr lang="en-US" altLang="zh-CN" dirty="0"/>
              <a:t>6</a:t>
            </a:r>
            <a:r>
              <a:rPr lang="zh-CN" altLang="en-US" dirty="0"/>
              <a:t>比特输入 </a:t>
            </a:r>
            <a:r>
              <a:rPr lang="en-US" altLang="zh-CN" dirty="0"/>
              <a:t>101000 → b</a:t>
            </a:r>
            <a:r>
              <a:rPr lang="en-US" altLang="zh-CN" baseline="-25000" dirty="0"/>
              <a:t>1</a:t>
            </a:r>
            <a:r>
              <a:rPr lang="en-US" altLang="zh-CN" dirty="0"/>
              <a:t>b</a:t>
            </a:r>
            <a:r>
              <a:rPr lang="en-US" altLang="zh-CN" baseline="-25000" dirty="0"/>
              <a:t>2</a:t>
            </a:r>
            <a:r>
              <a:rPr lang="en-US" altLang="zh-CN" dirty="0"/>
              <a:t>b</a:t>
            </a:r>
            <a:r>
              <a:rPr lang="en-US" altLang="zh-CN" baseline="-25000" dirty="0"/>
              <a:t>3</a:t>
            </a:r>
            <a:r>
              <a:rPr lang="en-US" altLang="zh-CN" dirty="0"/>
              <a:t>b</a:t>
            </a:r>
            <a:r>
              <a:rPr lang="en-US" altLang="zh-CN" baseline="-25000" dirty="0"/>
              <a:t>4</a:t>
            </a:r>
            <a:r>
              <a:rPr lang="en-US" altLang="zh-CN" dirty="0"/>
              <a:t>b</a:t>
            </a:r>
            <a:r>
              <a:rPr lang="en-US" altLang="zh-CN" baseline="-25000" dirty="0"/>
              <a:t>5</a:t>
            </a:r>
            <a:r>
              <a:rPr lang="en-US" altLang="zh-CN" dirty="0"/>
              <a:t>b</a:t>
            </a:r>
            <a:r>
              <a:rPr lang="en-US" altLang="zh-CN" baseline="-25000" dirty="0"/>
              <a:t>6</a:t>
            </a:r>
            <a:endParaRPr lang="en-US" altLang="zh-CN" baseline="-25000" dirty="0"/>
          </a:p>
          <a:p>
            <a:pPr lvl="2">
              <a:buNone/>
            </a:pPr>
            <a:r>
              <a:rPr lang="en-US" altLang="zh-CN" dirty="0"/>
              <a:t>b</a:t>
            </a:r>
            <a:r>
              <a:rPr lang="en-US" altLang="zh-CN" baseline="-25000" dirty="0"/>
              <a:t>1</a:t>
            </a:r>
            <a:r>
              <a:rPr lang="en-US" altLang="zh-CN" dirty="0"/>
              <a:t>b</a:t>
            </a:r>
            <a:r>
              <a:rPr lang="en-US" altLang="zh-CN" baseline="-25000" dirty="0"/>
              <a:t>6</a:t>
            </a:r>
            <a:r>
              <a:rPr lang="zh-CN" altLang="en-US" dirty="0"/>
              <a:t>决定</a:t>
            </a:r>
            <a:r>
              <a:rPr lang="en-US" altLang="zh-CN" dirty="0"/>
              <a:t>S</a:t>
            </a:r>
            <a:r>
              <a:rPr lang="en-US" altLang="zh-CN" i="1" baseline="-25000" dirty="0"/>
              <a:t>i</a:t>
            </a:r>
            <a:r>
              <a:rPr lang="zh-CN" altLang="en-US" dirty="0"/>
              <a:t>某行</a:t>
            </a:r>
            <a:r>
              <a:rPr lang="en-US" altLang="zh-CN" i="1" dirty="0"/>
              <a:t>r</a:t>
            </a:r>
            <a:r>
              <a:rPr lang="en-US" altLang="zh-CN" dirty="0"/>
              <a:t>  (</a:t>
            </a:r>
            <a:r>
              <a:rPr lang="en-US" altLang="zh-CN" i="1" dirty="0" err="1"/>
              <a:t>i</a:t>
            </a:r>
            <a:r>
              <a:rPr lang="en-US" altLang="zh-CN" dirty="0"/>
              <a:t>=1,2, …,8)(0≤</a:t>
            </a:r>
            <a:r>
              <a:rPr lang="en-US" altLang="zh-CN" i="1" dirty="0"/>
              <a:t>r</a:t>
            </a:r>
            <a:r>
              <a:rPr lang="en-US" altLang="zh-CN" dirty="0"/>
              <a:t> ≤3)</a:t>
            </a:r>
            <a:endParaRPr lang="en-US" altLang="zh-CN" dirty="0"/>
          </a:p>
          <a:p>
            <a:pPr lvl="2">
              <a:buNone/>
            </a:pPr>
            <a:r>
              <a:rPr lang="en-US" altLang="zh-CN" dirty="0"/>
              <a:t>b</a:t>
            </a:r>
            <a:r>
              <a:rPr lang="en-US" altLang="zh-CN" baseline="-25000" dirty="0"/>
              <a:t>2</a:t>
            </a:r>
            <a:r>
              <a:rPr lang="en-US" altLang="zh-CN" dirty="0"/>
              <a:t>b</a:t>
            </a:r>
            <a:r>
              <a:rPr lang="en-US" altLang="zh-CN" baseline="-25000" dirty="0"/>
              <a:t>3</a:t>
            </a:r>
            <a:r>
              <a:rPr lang="en-US" altLang="zh-CN" dirty="0"/>
              <a:t>b</a:t>
            </a:r>
            <a:r>
              <a:rPr lang="en-US" altLang="zh-CN" baseline="-25000" dirty="0"/>
              <a:t>4</a:t>
            </a:r>
            <a:r>
              <a:rPr lang="en-US" altLang="zh-CN" dirty="0"/>
              <a:t>b</a:t>
            </a:r>
            <a:r>
              <a:rPr lang="en-US" altLang="zh-CN" baseline="-25000" dirty="0"/>
              <a:t>5</a:t>
            </a:r>
            <a:r>
              <a:rPr lang="zh-CN" altLang="en-US" dirty="0"/>
              <a:t>决定</a:t>
            </a:r>
            <a:r>
              <a:rPr lang="en-US" altLang="zh-CN" dirty="0"/>
              <a:t>S</a:t>
            </a:r>
            <a:r>
              <a:rPr lang="en-US" altLang="zh-CN" i="1" baseline="-25000" dirty="0"/>
              <a:t>i</a:t>
            </a:r>
            <a:r>
              <a:rPr lang="zh-CN" altLang="en-US" dirty="0"/>
              <a:t>某列</a:t>
            </a:r>
            <a:r>
              <a:rPr lang="en-US" altLang="zh-CN" i="1" dirty="0"/>
              <a:t>c</a:t>
            </a:r>
            <a:r>
              <a:rPr lang="en-US" altLang="zh-CN" dirty="0"/>
              <a:t>  (</a:t>
            </a:r>
            <a:r>
              <a:rPr lang="en-US" altLang="zh-CN" i="1" dirty="0" err="1"/>
              <a:t>i</a:t>
            </a:r>
            <a:r>
              <a:rPr lang="en-US" altLang="zh-CN" dirty="0"/>
              <a:t>=1,2, …,8)(0≤</a:t>
            </a:r>
            <a:r>
              <a:rPr lang="en-US" altLang="zh-CN" i="1" dirty="0"/>
              <a:t>c</a:t>
            </a:r>
            <a:r>
              <a:rPr lang="en-US" altLang="zh-CN" dirty="0"/>
              <a:t>≤0xF)</a:t>
            </a:r>
            <a:endParaRPr lang="en-US" altLang="zh-CN" dirty="0"/>
          </a:p>
          <a:p>
            <a:pPr lvl="2">
              <a:buNone/>
            </a:pPr>
            <a:r>
              <a:rPr lang="zh-CN" altLang="en-US" dirty="0"/>
              <a:t>查表：行</a:t>
            </a:r>
            <a:r>
              <a:rPr lang="en-US" altLang="zh-CN" i="1" dirty="0"/>
              <a:t>r</a:t>
            </a:r>
            <a:r>
              <a:rPr lang="zh-CN" altLang="en-US" dirty="0"/>
              <a:t>列</a:t>
            </a:r>
            <a:r>
              <a:rPr lang="en-US" altLang="zh-CN" i="1" dirty="0"/>
              <a:t>c </a:t>
            </a:r>
            <a:endParaRPr lang="en-US" altLang="zh-CN"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3715">
                                            <p:txEl>
                                              <p:pRg st="2" end="2"/>
                                            </p:txEl>
                                          </p:spTgt>
                                        </p:tgtEl>
                                        <p:attrNameLst>
                                          <p:attrName>style.visibility</p:attrName>
                                        </p:attrNameLst>
                                      </p:cBhvr>
                                      <p:to>
                                        <p:strVal val="visible"/>
                                      </p:to>
                                    </p:set>
                                    <p:animEffect transition="in" filter="wipe(down)">
                                      <p:cBhvr>
                                        <p:cTn id="7" dur="500"/>
                                        <p:tgtEl>
                                          <p:spTgt spid="2437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3715">
                                            <p:txEl>
                                              <p:pRg st="3" end="3"/>
                                            </p:txEl>
                                          </p:spTgt>
                                        </p:tgtEl>
                                        <p:attrNameLst>
                                          <p:attrName>style.visibility</p:attrName>
                                        </p:attrNameLst>
                                      </p:cBhvr>
                                      <p:to>
                                        <p:strVal val="visible"/>
                                      </p:to>
                                    </p:set>
                                    <p:animEffect transition="in" filter="wipe(down)">
                                      <p:cBhvr>
                                        <p:cTn id="12" dur="500"/>
                                        <p:tgtEl>
                                          <p:spTgt spid="2437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3715">
                                            <p:txEl>
                                              <p:pRg st="4" end="4"/>
                                            </p:txEl>
                                          </p:spTgt>
                                        </p:tgtEl>
                                        <p:attrNameLst>
                                          <p:attrName>style.visibility</p:attrName>
                                        </p:attrNameLst>
                                      </p:cBhvr>
                                      <p:to>
                                        <p:strVal val="visible"/>
                                      </p:to>
                                    </p:set>
                                    <p:animEffect transition="in" filter="wipe(down)">
                                      <p:cBhvr>
                                        <p:cTn id="17" dur="500"/>
                                        <p:tgtEl>
                                          <p:spTgt spid="2437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3715">
                                            <p:txEl>
                                              <p:pRg st="5" end="5"/>
                                            </p:txEl>
                                          </p:spTgt>
                                        </p:tgtEl>
                                        <p:attrNameLst>
                                          <p:attrName>style.visibility</p:attrName>
                                        </p:attrNameLst>
                                      </p:cBhvr>
                                      <p:to>
                                        <p:strVal val="visible"/>
                                      </p:to>
                                    </p:set>
                                    <p:animEffect transition="in" filter="wipe(down)">
                                      <p:cBhvr>
                                        <p:cTn id="22" dur="500"/>
                                        <p:tgtEl>
                                          <p:spTgt spid="2437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3715">
                                            <p:txEl>
                                              <p:pRg st="6" end="6"/>
                                            </p:txEl>
                                          </p:spTgt>
                                        </p:tgtEl>
                                        <p:attrNameLst>
                                          <p:attrName>style.visibility</p:attrName>
                                        </p:attrNameLst>
                                      </p:cBhvr>
                                      <p:to>
                                        <p:strVal val="visible"/>
                                      </p:to>
                                    </p:set>
                                    <p:animEffect transition="in" filter="wipe(down)">
                                      <p:cBhvr>
                                        <p:cTn id="27" dur="500"/>
                                        <p:tgtEl>
                                          <p:spTgt spid="243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idx="1"/>
          </p:nvPr>
        </p:nvSpPr>
        <p:spPr/>
        <p:txBody>
          <a:bodyPr/>
          <a:lstStyle/>
          <a:p>
            <a:pPr marL="810260" lvl="2" indent="0" eaLnBrk="1" hangingPunct="1">
              <a:lnSpc>
                <a:spcPct val="120000"/>
              </a:lnSpc>
              <a:spcBef>
                <a:spcPts val="600"/>
              </a:spcBef>
              <a:buNone/>
              <a:defRPr/>
            </a:pPr>
            <a:endParaRPr lang="en-US" altLang="zh-CN" sz="2800" b="1" dirty="0">
              <a:solidFill>
                <a:schemeClr val="accent4">
                  <a:lumMod val="10000"/>
                </a:schemeClr>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3718" name="Rectangle 6"/>
          <p:cNvSpPr>
            <a:spLocks noChangeArrowheads="1"/>
          </p:cNvSpPr>
          <p:nvPr/>
        </p:nvSpPr>
        <p:spPr bwMode="auto">
          <a:xfrm>
            <a:off x="-508" y="80628"/>
            <a:ext cx="9144000" cy="6858000"/>
          </a:xfrm>
          <a:prstGeom prst="rect">
            <a:avLst/>
          </a:prstGeom>
          <a:solidFill>
            <a:schemeClr val="tx1"/>
          </a:solidFill>
          <a:ln w="9525">
            <a:solidFill>
              <a:schemeClr val="tx1"/>
            </a:solid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43719" name="Text Box 7"/>
          <p:cNvSpPr txBox="1">
            <a:spLocks noChangeArrowheads="1"/>
          </p:cNvSpPr>
          <p:nvPr/>
        </p:nvSpPr>
        <p:spPr bwMode="auto">
          <a:xfrm>
            <a:off x="847725" y="1309688"/>
            <a:ext cx="533400" cy="449262"/>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1</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0" name="Text Box 8"/>
          <p:cNvSpPr txBox="1">
            <a:spLocks noChangeArrowheads="1"/>
          </p:cNvSpPr>
          <p:nvPr/>
        </p:nvSpPr>
        <p:spPr bwMode="auto">
          <a:xfrm>
            <a:off x="2670175" y="1309688"/>
            <a:ext cx="533400" cy="449262"/>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0</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1" name="Text Box 9"/>
          <p:cNvSpPr txBox="1">
            <a:spLocks noChangeArrowheads="1"/>
          </p:cNvSpPr>
          <p:nvPr/>
        </p:nvSpPr>
        <p:spPr bwMode="auto">
          <a:xfrm>
            <a:off x="1303338" y="1309688"/>
            <a:ext cx="533400" cy="449262"/>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0</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2" name="Text Box 10"/>
          <p:cNvSpPr txBox="1">
            <a:spLocks noChangeArrowheads="1"/>
          </p:cNvSpPr>
          <p:nvPr/>
        </p:nvSpPr>
        <p:spPr bwMode="auto">
          <a:xfrm>
            <a:off x="2214563" y="1309688"/>
            <a:ext cx="533400" cy="449262"/>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0</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3" name="Text Box 11"/>
          <p:cNvSpPr txBox="1">
            <a:spLocks noChangeArrowheads="1"/>
          </p:cNvSpPr>
          <p:nvPr/>
        </p:nvSpPr>
        <p:spPr bwMode="auto">
          <a:xfrm>
            <a:off x="3124200" y="1295400"/>
            <a:ext cx="533400" cy="449263"/>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0</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4" name="Text Box 12"/>
          <p:cNvSpPr txBox="1">
            <a:spLocks noChangeArrowheads="1"/>
          </p:cNvSpPr>
          <p:nvPr/>
        </p:nvSpPr>
        <p:spPr bwMode="auto">
          <a:xfrm>
            <a:off x="1758950" y="1309688"/>
            <a:ext cx="533400" cy="449262"/>
          </a:xfrm>
          <a:prstGeom prst="rect">
            <a:avLst/>
          </a:prstGeom>
          <a:noFill/>
          <a:ln w="9525">
            <a:noFill/>
            <a:miter lim="800000"/>
          </a:ln>
        </p:spPr>
        <p:txBody>
          <a:bodyPr lIns="18000" tIns="10800" rIns="18000" bIns="10800">
            <a:spAutoFit/>
          </a:bodyPr>
          <a:lstStyle/>
          <a:p>
            <a:pPr algn="ctr">
              <a:spcBef>
                <a:spcPct val="50000"/>
              </a:spcBef>
            </a:pPr>
            <a:r>
              <a:rPr lang="en-US" altLang="zh-CN" b="0" u="none">
                <a:solidFill>
                  <a:srgbClr val="000000"/>
                </a:solidFill>
                <a:latin typeface="Tahoma" panose="020B0604030504040204" pitchFamily="34" charset="0"/>
                <a:ea typeface="宋体" panose="02010600030101010101" pitchFamily="2" charset="-122"/>
              </a:rPr>
              <a:t>1</a:t>
            </a:r>
            <a:endParaRPr lang="en-US" altLang="zh-CN" b="0" u="none">
              <a:solidFill>
                <a:srgbClr val="000000"/>
              </a:solidFill>
              <a:latin typeface="Tahoma" panose="020B0604030504040204" pitchFamily="34" charset="0"/>
              <a:ea typeface="宋体" panose="02010600030101010101" pitchFamily="2" charset="-122"/>
            </a:endParaRPr>
          </a:p>
        </p:txBody>
      </p:sp>
      <p:sp>
        <p:nvSpPr>
          <p:cNvPr id="243725" name="Text Box 13"/>
          <p:cNvSpPr txBox="1">
            <a:spLocks noChangeArrowheads="1"/>
          </p:cNvSpPr>
          <p:nvPr/>
        </p:nvSpPr>
        <p:spPr bwMode="auto">
          <a:xfrm>
            <a:off x="838200" y="1981200"/>
            <a:ext cx="3581400" cy="449263"/>
          </a:xfrm>
          <a:prstGeom prst="rect">
            <a:avLst/>
          </a:prstGeom>
          <a:noFill/>
          <a:ln w="9525">
            <a:noFill/>
            <a:miter lim="800000"/>
          </a:ln>
        </p:spPr>
        <p:txBody>
          <a:bodyPr lIns="18000" tIns="10800" rIns="18000" bIns="10800">
            <a:spAutoFit/>
          </a:bodyPr>
          <a:lstStyle/>
          <a:p>
            <a:pPr>
              <a:spcBef>
                <a:spcPct val="50000"/>
              </a:spcBef>
            </a:pPr>
            <a:r>
              <a:rPr lang="en-US" altLang="zh-CN" b="0" u="none">
                <a:solidFill>
                  <a:srgbClr val="000000"/>
                </a:solidFill>
                <a:latin typeface="Tahoma" panose="020B0604030504040204" pitchFamily="34" charset="0"/>
                <a:ea typeface="宋体" panose="02010600030101010101" pitchFamily="2" charset="-122"/>
              </a:rPr>
              <a:t>[    ]</a:t>
            </a:r>
            <a:r>
              <a:rPr lang="en-US" altLang="zh-CN" b="0" u="none" baseline="-25000">
                <a:solidFill>
                  <a:srgbClr val="000000"/>
                </a:solidFill>
                <a:latin typeface="Tahoma" panose="020B0604030504040204" pitchFamily="34" charset="0"/>
                <a:ea typeface="宋体" panose="02010600030101010101" pitchFamily="2" charset="-122"/>
              </a:rPr>
              <a:t>2 </a:t>
            </a:r>
            <a:r>
              <a:rPr lang="en-US" altLang="zh-CN" b="0" u="none">
                <a:solidFill>
                  <a:srgbClr val="000000"/>
                </a:solidFill>
                <a:latin typeface="Tahoma" panose="020B0604030504040204" pitchFamily="34" charset="0"/>
                <a:ea typeface="宋体" panose="02010600030101010101" pitchFamily="2" charset="-122"/>
              </a:rPr>
              <a:t>=[ </a:t>
            </a:r>
            <a:r>
              <a:rPr lang="en-US" altLang="zh-CN" b="0" u="none">
                <a:solidFill>
                  <a:srgbClr val="FF9900"/>
                </a:solidFill>
                <a:latin typeface="Tahoma" panose="020B0604030504040204" pitchFamily="34" charset="0"/>
                <a:ea typeface="宋体" panose="02010600030101010101" pitchFamily="2" charset="-122"/>
              </a:rPr>
              <a:t>2</a:t>
            </a:r>
            <a:r>
              <a:rPr lang="en-US" altLang="zh-CN" b="0" u="none">
                <a:solidFill>
                  <a:srgbClr val="000000"/>
                </a:solidFill>
                <a:latin typeface="Tahoma" panose="020B0604030504040204" pitchFamily="34" charset="0"/>
                <a:ea typeface="宋体" panose="02010600030101010101" pitchFamily="2" charset="-122"/>
              </a:rPr>
              <a:t> ]</a:t>
            </a:r>
            <a:r>
              <a:rPr lang="en-US" altLang="zh-CN" b="0" u="none" baseline="-25000">
                <a:solidFill>
                  <a:srgbClr val="000000"/>
                </a:solidFill>
                <a:latin typeface="Tahoma" panose="020B0604030504040204" pitchFamily="34" charset="0"/>
                <a:ea typeface="宋体" panose="02010600030101010101" pitchFamily="2" charset="-122"/>
              </a:rPr>
              <a:t>10</a:t>
            </a:r>
            <a:endParaRPr lang="en-US" altLang="zh-CN" b="0" u="none" baseline="-25000">
              <a:solidFill>
                <a:srgbClr val="000000"/>
              </a:solidFill>
              <a:latin typeface="Tahoma" panose="020B0604030504040204" pitchFamily="34" charset="0"/>
              <a:ea typeface="宋体" panose="02010600030101010101" pitchFamily="2" charset="-122"/>
            </a:endParaRPr>
          </a:p>
        </p:txBody>
      </p:sp>
      <p:sp>
        <p:nvSpPr>
          <p:cNvPr id="243726" name="Text Box 14"/>
          <p:cNvSpPr txBox="1">
            <a:spLocks noChangeArrowheads="1"/>
          </p:cNvSpPr>
          <p:nvPr/>
        </p:nvSpPr>
        <p:spPr bwMode="auto">
          <a:xfrm>
            <a:off x="838200" y="2513013"/>
            <a:ext cx="3581400" cy="449262"/>
          </a:xfrm>
          <a:prstGeom prst="rect">
            <a:avLst/>
          </a:prstGeom>
          <a:noFill/>
          <a:ln w="9525">
            <a:noFill/>
            <a:miter lim="800000"/>
          </a:ln>
        </p:spPr>
        <p:txBody>
          <a:bodyPr lIns="18000" tIns="10800" rIns="18000" bIns="10800">
            <a:spAutoFit/>
          </a:bodyPr>
          <a:lstStyle/>
          <a:p>
            <a:pPr>
              <a:spcBef>
                <a:spcPct val="50000"/>
              </a:spcBef>
            </a:pPr>
            <a:r>
              <a:rPr lang="en-US" altLang="zh-CN" b="0" u="none">
                <a:solidFill>
                  <a:srgbClr val="000000"/>
                </a:solidFill>
                <a:latin typeface="Tahoma" panose="020B0604030504040204" pitchFamily="34" charset="0"/>
                <a:ea typeface="宋体" panose="02010600030101010101" pitchFamily="2" charset="-122"/>
              </a:rPr>
              <a:t>[        ]</a:t>
            </a:r>
            <a:r>
              <a:rPr lang="en-US" altLang="zh-CN" b="0" u="none" baseline="-25000">
                <a:solidFill>
                  <a:srgbClr val="000000"/>
                </a:solidFill>
                <a:latin typeface="Tahoma" panose="020B0604030504040204" pitchFamily="34" charset="0"/>
                <a:ea typeface="宋体" panose="02010600030101010101" pitchFamily="2" charset="-122"/>
              </a:rPr>
              <a:t>2 </a:t>
            </a:r>
            <a:r>
              <a:rPr lang="en-US" altLang="zh-CN" b="0" u="none">
                <a:solidFill>
                  <a:srgbClr val="000000"/>
                </a:solidFill>
                <a:latin typeface="Tahoma" panose="020B0604030504040204" pitchFamily="34" charset="0"/>
                <a:ea typeface="宋体" panose="02010600030101010101" pitchFamily="2" charset="-122"/>
              </a:rPr>
              <a:t>=[ </a:t>
            </a:r>
            <a:r>
              <a:rPr lang="en-US" altLang="zh-CN" b="0" u="none">
                <a:solidFill>
                  <a:schemeClr val="folHlink"/>
                </a:solidFill>
                <a:latin typeface="Tahoma" panose="020B0604030504040204" pitchFamily="34" charset="0"/>
                <a:ea typeface="宋体" panose="02010600030101010101" pitchFamily="2" charset="-122"/>
              </a:rPr>
              <a:t>4</a:t>
            </a:r>
            <a:r>
              <a:rPr lang="en-US" altLang="zh-CN" b="0" u="none">
                <a:solidFill>
                  <a:srgbClr val="000000"/>
                </a:solidFill>
                <a:latin typeface="Tahoma" panose="020B0604030504040204" pitchFamily="34" charset="0"/>
                <a:ea typeface="宋体" panose="02010600030101010101" pitchFamily="2" charset="-122"/>
              </a:rPr>
              <a:t> ]</a:t>
            </a:r>
            <a:r>
              <a:rPr lang="en-US" altLang="zh-CN" b="0" u="none" baseline="-25000">
                <a:solidFill>
                  <a:srgbClr val="000000"/>
                </a:solidFill>
                <a:latin typeface="Tahoma" panose="020B0604030504040204" pitchFamily="34" charset="0"/>
                <a:ea typeface="宋体" panose="02010600030101010101" pitchFamily="2" charset="-122"/>
              </a:rPr>
              <a:t>10</a:t>
            </a:r>
            <a:endParaRPr lang="en-US" altLang="zh-CN" b="0" u="none" baseline="-25000">
              <a:solidFill>
                <a:srgbClr val="000000"/>
              </a:solidFill>
              <a:latin typeface="Tahoma" panose="020B0604030504040204" pitchFamily="34" charset="0"/>
              <a:ea typeface="宋体" panose="02010600030101010101" pitchFamily="2" charset="-122"/>
            </a:endParaRPr>
          </a:p>
        </p:txBody>
      </p:sp>
      <p:grpSp>
        <p:nvGrpSpPr>
          <p:cNvPr id="2" name="Group 15"/>
          <p:cNvGrpSpPr/>
          <p:nvPr/>
        </p:nvGrpSpPr>
        <p:grpSpPr bwMode="auto">
          <a:xfrm>
            <a:off x="1295400" y="3516313"/>
            <a:ext cx="6019800" cy="2351087"/>
            <a:chOff x="816" y="2215"/>
            <a:chExt cx="3792" cy="1481"/>
          </a:xfrm>
        </p:grpSpPr>
        <p:pic>
          <p:nvPicPr>
            <p:cNvPr id="89106" name="Picture 16" descr="S-1"/>
            <p:cNvPicPr>
              <a:picLocks noChangeAspect="1" noChangeArrowheads="1"/>
            </p:cNvPicPr>
            <p:nvPr/>
          </p:nvPicPr>
          <p:blipFill>
            <a:blip r:embed="rId1"/>
            <a:srcRect b="-44771"/>
            <a:stretch>
              <a:fillRect/>
            </a:stretch>
          </p:blipFill>
          <p:spPr bwMode="auto">
            <a:xfrm>
              <a:off x="816" y="2215"/>
              <a:ext cx="3792" cy="1481"/>
            </a:xfrm>
            <a:prstGeom prst="rect">
              <a:avLst/>
            </a:prstGeom>
            <a:solidFill>
              <a:schemeClr val="tx1"/>
            </a:solidFill>
            <a:ln w="9525">
              <a:noFill/>
              <a:miter lim="800000"/>
              <a:headEnd/>
              <a:tailEnd/>
            </a:ln>
          </p:spPr>
        </p:pic>
        <p:sp>
          <p:nvSpPr>
            <p:cNvPr id="89107" name="Text Box 17"/>
            <p:cNvSpPr txBox="1">
              <a:spLocks noChangeArrowheads="1"/>
            </p:cNvSpPr>
            <p:nvPr/>
          </p:nvSpPr>
          <p:spPr bwMode="auto">
            <a:xfrm>
              <a:off x="816" y="3216"/>
              <a:ext cx="3792" cy="231"/>
            </a:xfrm>
            <a:prstGeom prst="rect">
              <a:avLst/>
            </a:prstGeom>
            <a:noFill/>
            <a:ln w="9525">
              <a:noFill/>
              <a:miter lim="800000"/>
            </a:ln>
          </p:spPr>
          <p:txBody>
            <a:bodyPr>
              <a:spAutoFit/>
            </a:bodyPr>
            <a:lstStyle/>
            <a:p>
              <a:pPr algn="ctr">
                <a:spcBef>
                  <a:spcPct val="50000"/>
                </a:spcBef>
              </a:pPr>
              <a:r>
                <a:rPr lang="en-US" altLang="zh-CN" sz="1800" u="none" dirty="0">
                  <a:solidFill>
                    <a:srgbClr val="FF3300"/>
                  </a:solidFill>
                  <a:latin typeface="Tahoma" panose="020B0604030504040204" pitchFamily="34" charset="0"/>
                  <a:ea typeface="宋体" panose="02010600030101010101" pitchFamily="2" charset="-122"/>
                </a:rPr>
                <a:t>S</a:t>
              </a:r>
              <a:r>
                <a:rPr lang="en-US" altLang="zh-CN" sz="1800" u="none" baseline="-25000" dirty="0">
                  <a:solidFill>
                    <a:srgbClr val="FF3300"/>
                  </a:solidFill>
                  <a:latin typeface="Tahoma" panose="020B0604030504040204" pitchFamily="34" charset="0"/>
                  <a:ea typeface="宋体" panose="02010600030101010101" pitchFamily="2" charset="-122"/>
                </a:rPr>
                <a:t>1</a:t>
              </a:r>
              <a:endParaRPr lang="en-US" altLang="zh-CN" sz="1800" u="none" baseline="-25000" dirty="0">
                <a:solidFill>
                  <a:srgbClr val="FF3300"/>
                </a:solidFill>
                <a:latin typeface="Tahoma" panose="020B0604030504040204" pitchFamily="34" charset="0"/>
                <a:ea typeface="宋体" panose="02010600030101010101" pitchFamily="2" charset="-122"/>
              </a:endParaRPr>
            </a:p>
          </p:txBody>
        </p:sp>
      </p:grpSp>
      <p:sp>
        <p:nvSpPr>
          <p:cNvPr id="243730" name="Rectangle 18"/>
          <p:cNvSpPr>
            <a:spLocks noChangeArrowheads="1"/>
          </p:cNvSpPr>
          <p:nvPr/>
        </p:nvSpPr>
        <p:spPr bwMode="auto">
          <a:xfrm>
            <a:off x="1295400" y="4484688"/>
            <a:ext cx="5989638" cy="315912"/>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43731" name="Rectangle 19"/>
          <p:cNvSpPr>
            <a:spLocks noChangeArrowheads="1"/>
          </p:cNvSpPr>
          <p:nvPr/>
        </p:nvSpPr>
        <p:spPr bwMode="auto">
          <a:xfrm>
            <a:off x="3068638" y="3521075"/>
            <a:ext cx="360362" cy="1584325"/>
          </a:xfrm>
          <a:prstGeom prst="rect">
            <a:avLst/>
          </a:prstGeom>
          <a:solidFill>
            <a:srgbClr val="3399FF">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43732" name="Rectangle 20"/>
          <p:cNvSpPr>
            <a:spLocks noChangeArrowheads="1"/>
          </p:cNvSpPr>
          <p:nvPr/>
        </p:nvSpPr>
        <p:spPr bwMode="auto">
          <a:xfrm>
            <a:off x="3009900" y="4438650"/>
            <a:ext cx="447675" cy="390525"/>
          </a:xfrm>
          <a:prstGeom prst="rect">
            <a:avLst/>
          </a:prstGeom>
          <a:solidFill>
            <a:schemeClr val="tx1"/>
          </a:solidFill>
          <a:ln w="15875">
            <a:solidFill>
              <a:srgbClr val="000000"/>
            </a:solidFill>
            <a:miter lim="800000"/>
          </a:ln>
        </p:spPr>
        <p:txBody>
          <a:bodyPr wrap="none" lIns="18000" tIns="10800" rIns="18000" bIns="10800" anchor="ctr" anchorCtr="1"/>
          <a:lstStyle/>
          <a:p>
            <a:pPr algn="ctr"/>
            <a:r>
              <a:rPr lang="en-US" altLang="zh-CN" sz="2000" u="none">
                <a:solidFill>
                  <a:srgbClr val="FF3300"/>
                </a:solidFill>
                <a:latin typeface="Tahoma" panose="020B0604030504040204" pitchFamily="34" charset="0"/>
                <a:ea typeface="宋体" panose="02010600030101010101" pitchFamily="2" charset="-122"/>
              </a:rPr>
              <a:t>13</a:t>
            </a:r>
            <a:endParaRPr lang="en-US" altLang="zh-CN" sz="2000" u="none">
              <a:solidFill>
                <a:srgbClr val="FF3300"/>
              </a:solidFill>
              <a:latin typeface="Tahoma" panose="020B0604030504040204" pitchFamily="34" charset="0"/>
              <a:ea typeface="宋体" panose="02010600030101010101" pitchFamily="2" charset="-122"/>
            </a:endParaRPr>
          </a:p>
        </p:txBody>
      </p:sp>
      <p:sp>
        <p:nvSpPr>
          <p:cNvPr id="243733" name="Text Box 21"/>
          <p:cNvSpPr txBox="1">
            <a:spLocks noChangeArrowheads="1"/>
          </p:cNvSpPr>
          <p:nvPr/>
        </p:nvSpPr>
        <p:spPr bwMode="auto">
          <a:xfrm>
            <a:off x="3733800" y="2019300"/>
            <a:ext cx="3581400" cy="449263"/>
          </a:xfrm>
          <a:prstGeom prst="rect">
            <a:avLst/>
          </a:prstGeom>
          <a:noFill/>
          <a:ln w="9525">
            <a:noFill/>
            <a:miter lim="800000"/>
          </a:ln>
        </p:spPr>
        <p:txBody>
          <a:bodyPr lIns="18000" tIns="10800" rIns="18000" bIns="10800">
            <a:spAutoFit/>
          </a:bodyPr>
          <a:lstStyle/>
          <a:p>
            <a:pPr>
              <a:spcBef>
                <a:spcPct val="50000"/>
              </a:spcBef>
            </a:pPr>
            <a:r>
              <a:rPr lang="en-US" altLang="zh-CN" b="0" u="none" dirty="0">
                <a:solidFill>
                  <a:srgbClr val="000000"/>
                </a:solidFill>
                <a:latin typeface="Tahoma" panose="020B0604030504040204" pitchFamily="34" charset="0"/>
                <a:ea typeface="宋体" panose="02010600030101010101" pitchFamily="2" charset="-122"/>
              </a:rPr>
              <a:t>        </a:t>
            </a:r>
            <a:r>
              <a:rPr lang="en-US" altLang="zh-CN" b="0" u="none" baseline="-25000" dirty="0">
                <a:solidFill>
                  <a:srgbClr val="000000"/>
                </a:solidFill>
                <a:latin typeface="Tahoma" panose="020B0604030504040204" pitchFamily="34" charset="0"/>
                <a:ea typeface="宋体" panose="02010600030101010101" pitchFamily="2" charset="-122"/>
              </a:rPr>
              <a:t>10 </a:t>
            </a:r>
            <a:r>
              <a:rPr lang="en-US" altLang="zh-CN" b="0" u="none" dirty="0">
                <a:solidFill>
                  <a:srgbClr val="000000"/>
                </a:solidFill>
                <a:latin typeface="Tahoma" panose="020B0604030504040204" pitchFamily="34" charset="0"/>
                <a:ea typeface="宋体" panose="02010600030101010101" pitchFamily="2" charset="-122"/>
              </a:rPr>
              <a:t>=[ </a:t>
            </a:r>
            <a:r>
              <a:rPr lang="en-US" altLang="zh-CN" b="0" u="none" dirty="0">
                <a:solidFill>
                  <a:srgbClr val="FF3300"/>
                </a:solidFill>
                <a:latin typeface="Tahoma" panose="020B0604030504040204" pitchFamily="34" charset="0"/>
                <a:ea typeface="宋体" panose="02010600030101010101" pitchFamily="2" charset="-122"/>
              </a:rPr>
              <a:t>1101</a:t>
            </a:r>
            <a:r>
              <a:rPr lang="en-US" altLang="zh-CN" b="0" u="none" dirty="0">
                <a:solidFill>
                  <a:srgbClr val="000000"/>
                </a:solidFill>
                <a:latin typeface="Tahoma" panose="020B0604030504040204" pitchFamily="34" charset="0"/>
                <a:ea typeface="宋体" panose="02010600030101010101" pitchFamily="2" charset="-122"/>
              </a:rPr>
              <a:t> ]</a:t>
            </a:r>
            <a:r>
              <a:rPr lang="en-US" altLang="zh-CN" b="0" u="none" baseline="-25000" dirty="0">
                <a:solidFill>
                  <a:srgbClr val="000000"/>
                </a:solidFill>
                <a:latin typeface="Tahoma" panose="020B0604030504040204" pitchFamily="34" charset="0"/>
                <a:ea typeface="宋体" panose="02010600030101010101" pitchFamily="2" charset="-122"/>
              </a:rPr>
              <a:t>2</a:t>
            </a:r>
            <a:endParaRPr lang="en-US" altLang="zh-CN" b="0" u="none" baseline="-25000" dirty="0">
              <a:solidFill>
                <a:srgbClr val="000000"/>
              </a:solidFill>
              <a:latin typeface="Tahoma" panose="020B0604030504040204" pitchFamily="34" charset="0"/>
              <a:ea typeface="宋体" panose="02010600030101010101" pitchFamily="2" charset="-122"/>
            </a:endParaRPr>
          </a:p>
        </p:txBody>
      </p:sp>
      <p:sp>
        <p:nvSpPr>
          <p:cNvPr id="3" name="文本框 2"/>
          <p:cNvSpPr txBox="1"/>
          <p:nvPr/>
        </p:nvSpPr>
        <p:spPr>
          <a:xfrm>
            <a:off x="2883142" y="5707310"/>
            <a:ext cx="3417050" cy="646331"/>
          </a:xfrm>
          <a:prstGeom prst="rect">
            <a:avLst/>
          </a:prstGeom>
          <a:noFill/>
        </p:spPr>
        <p:txBody>
          <a:bodyPr wrap="square" rtlCol="0">
            <a:spAutoFit/>
          </a:bodyPr>
          <a:lstStyle/>
          <a:p>
            <a:r>
              <a:rPr lang="en-US" altLang="zh-CN" sz="3600" dirty="0">
                <a:solidFill>
                  <a:srgbClr val="000000"/>
                </a:solidFill>
                <a:highlight>
                  <a:srgbClr val="FFFF00"/>
                </a:highlight>
              </a:rPr>
              <a:t>S</a:t>
            </a:r>
            <a:r>
              <a:rPr lang="en-US" altLang="zh-CN" sz="2400" dirty="0">
                <a:solidFill>
                  <a:srgbClr val="000000"/>
                </a:solidFill>
                <a:highlight>
                  <a:srgbClr val="FFFF00"/>
                </a:highlight>
              </a:rPr>
              <a:t>1</a:t>
            </a:r>
            <a:r>
              <a:rPr lang="en-US" altLang="zh-CN" sz="3600" dirty="0">
                <a:solidFill>
                  <a:srgbClr val="000000"/>
                </a:solidFill>
                <a:highlight>
                  <a:srgbClr val="FFFF00"/>
                </a:highlight>
              </a:rPr>
              <a:t>(10100)=1101</a:t>
            </a:r>
            <a:endParaRPr lang="zh-CN" altLang="en-US" sz="3600" dirty="0">
              <a:solidFill>
                <a:srgbClr val="000000"/>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3718"/>
                                        </p:tgtEl>
                                        <p:attrNameLst>
                                          <p:attrName>style.visibility</p:attrName>
                                        </p:attrNameLst>
                                      </p:cBhvr>
                                      <p:to>
                                        <p:strVal val="visible"/>
                                      </p:to>
                                    </p:set>
                                    <p:animEffect transition="in" filter="dissolve">
                                      <p:cBhvr>
                                        <p:cTn id="7" dur="500"/>
                                        <p:tgtEl>
                                          <p:spTgt spid="2437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43719"/>
                                        </p:tgtEl>
                                        <p:attrNameLst>
                                          <p:attrName>style.visibility</p:attrName>
                                        </p:attrNameLst>
                                      </p:cBhvr>
                                      <p:to>
                                        <p:strVal val="visible"/>
                                      </p:to>
                                    </p:set>
                                    <p:anim calcmode="lin" valueType="num">
                                      <p:cBhvr>
                                        <p:cTn id="11" dur="500" fill="hold"/>
                                        <p:tgtEl>
                                          <p:spTgt spid="243719"/>
                                        </p:tgtEl>
                                        <p:attrNameLst>
                                          <p:attrName>ppt_w</p:attrName>
                                        </p:attrNameLst>
                                      </p:cBhvr>
                                      <p:tavLst>
                                        <p:tav tm="0">
                                          <p:val>
                                            <p:fltVal val="0"/>
                                          </p:val>
                                        </p:tav>
                                        <p:tav tm="100000">
                                          <p:val>
                                            <p:strVal val="#ppt_w"/>
                                          </p:val>
                                        </p:tav>
                                      </p:tavLst>
                                    </p:anim>
                                    <p:anim calcmode="lin" valueType="num">
                                      <p:cBhvr>
                                        <p:cTn id="12" dur="500" fill="hold"/>
                                        <p:tgtEl>
                                          <p:spTgt spid="243719"/>
                                        </p:tgtEl>
                                        <p:attrNameLst>
                                          <p:attrName>ppt_h</p:attrName>
                                        </p:attrNameLst>
                                      </p:cBhvr>
                                      <p:tavLst>
                                        <p:tav tm="0">
                                          <p:val>
                                            <p:fltVal val="0"/>
                                          </p:val>
                                        </p:tav>
                                        <p:tav tm="100000">
                                          <p:val>
                                            <p:strVal val="#ppt_h"/>
                                          </p:val>
                                        </p:tav>
                                      </p:tavLst>
                                    </p:anim>
                                    <p:animEffect transition="in" filter="fade">
                                      <p:cBhvr>
                                        <p:cTn id="13" dur="500"/>
                                        <p:tgtEl>
                                          <p:spTgt spid="24371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43720"/>
                                        </p:tgtEl>
                                        <p:attrNameLst>
                                          <p:attrName>style.visibility</p:attrName>
                                        </p:attrNameLst>
                                      </p:cBhvr>
                                      <p:to>
                                        <p:strVal val="visible"/>
                                      </p:to>
                                    </p:set>
                                    <p:anim calcmode="lin" valueType="num">
                                      <p:cBhvr>
                                        <p:cTn id="16" dur="500" fill="hold"/>
                                        <p:tgtEl>
                                          <p:spTgt spid="243720"/>
                                        </p:tgtEl>
                                        <p:attrNameLst>
                                          <p:attrName>ppt_w</p:attrName>
                                        </p:attrNameLst>
                                      </p:cBhvr>
                                      <p:tavLst>
                                        <p:tav tm="0">
                                          <p:val>
                                            <p:fltVal val="0"/>
                                          </p:val>
                                        </p:tav>
                                        <p:tav tm="100000">
                                          <p:val>
                                            <p:strVal val="#ppt_w"/>
                                          </p:val>
                                        </p:tav>
                                      </p:tavLst>
                                    </p:anim>
                                    <p:anim calcmode="lin" valueType="num">
                                      <p:cBhvr>
                                        <p:cTn id="17" dur="500" fill="hold"/>
                                        <p:tgtEl>
                                          <p:spTgt spid="243720"/>
                                        </p:tgtEl>
                                        <p:attrNameLst>
                                          <p:attrName>ppt_h</p:attrName>
                                        </p:attrNameLst>
                                      </p:cBhvr>
                                      <p:tavLst>
                                        <p:tav tm="0">
                                          <p:val>
                                            <p:fltVal val="0"/>
                                          </p:val>
                                        </p:tav>
                                        <p:tav tm="100000">
                                          <p:val>
                                            <p:strVal val="#ppt_h"/>
                                          </p:val>
                                        </p:tav>
                                      </p:tavLst>
                                    </p:anim>
                                    <p:animEffect transition="in" filter="fade">
                                      <p:cBhvr>
                                        <p:cTn id="18" dur="500"/>
                                        <p:tgtEl>
                                          <p:spTgt spid="24372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43721"/>
                                        </p:tgtEl>
                                        <p:attrNameLst>
                                          <p:attrName>style.visibility</p:attrName>
                                        </p:attrNameLst>
                                      </p:cBhvr>
                                      <p:to>
                                        <p:strVal val="visible"/>
                                      </p:to>
                                    </p:set>
                                    <p:anim calcmode="lin" valueType="num">
                                      <p:cBhvr>
                                        <p:cTn id="21" dur="500" fill="hold"/>
                                        <p:tgtEl>
                                          <p:spTgt spid="243721"/>
                                        </p:tgtEl>
                                        <p:attrNameLst>
                                          <p:attrName>ppt_w</p:attrName>
                                        </p:attrNameLst>
                                      </p:cBhvr>
                                      <p:tavLst>
                                        <p:tav tm="0">
                                          <p:val>
                                            <p:fltVal val="0"/>
                                          </p:val>
                                        </p:tav>
                                        <p:tav tm="100000">
                                          <p:val>
                                            <p:strVal val="#ppt_w"/>
                                          </p:val>
                                        </p:tav>
                                      </p:tavLst>
                                    </p:anim>
                                    <p:anim calcmode="lin" valueType="num">
                                      <p:cBhvr>
                                        <p:cTn id="22" dur="500" fill="hold"/>
                                        <p:tgtEl>
                                          <p:spTgt spid="243721"/>
                                        </p:tgtEl>
                                        <p:attrNameLst>
                                          <p:attrName>ppt_h</p:attrName>
                                        </p:attrNameLst>
                                      </p:cBhvr>
                                      <p:tavLst>
                                        <p:tav tm="0">
                                          <p:val>
                                            <p:fltVal val="0"/>
                                          </p:val>
                                        </p:tav>
                                        <p:tav tm="100000">
                                          <p:val>
                                            <p:strVal val="#ppt_h"/>
                                          </p:val>
                                        </p:tav>
                                      </p:tavLst>
                                    </p:anim>
                                    <p:animEffect transition="in" filter="fade">
                                      <p:cBhvr>
                                        <p:cTn id="23" dur="500"/>
                                        <p:tgtEl>
                                          <p:spTgt spid="24372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43722"/>
                                        </p:tgtEl>
                                        <p:attrNameLst>
                                          <p:attrName>style.visibility</p:attrName>
                                        </p:attrNameLst>
                                      </p:cBhvr>
                                      <p:to>
                                        <p:strVal val="visible"/>
                                      </p:to>
                                    </p:set>
                                    <p:anim calcmode="lin" valueType="num">
                                      <p:cBhvr>
                                        <p:cTn id="26" dur="500" fill="hold"/>
                                        <p:tgtEl>
                                          <p:spTgt spid="243722"/>
                                        </p:tgtEl>
                                        <p:attrNameLst>
                                          <p:attrName>ppt_w</p:attrName>
                                        </p:attrNameLst>
                                      </p:cBhvr>
                                      <p:tavLst>
                                        <p:tav tm="0">
                                          <p:val>
                                            <p:fltVal val="0"/>
                                          </p:val>
                                        </p:tav>
                                        <p:tav tm="100000">
                                          <p:val>
                                            <p:strVal val="#ppt_w"/>
                                          </p:val>
                                        </p:tav>
                                      </p:tavLst>
                                    </p:anim>
                                    <p:anim calcmode="lin" valueType="num">
                                      <p:cBhvr>
                                        <p:cTn id="27" dur="500" fill="hold"/>
                                        <p:tgtEl>
                                          <p:spTgt spid="243722"/>
                                        </p:tgtEl>
                                        <p:attrNameLst>
                                          <p:attrName>ppt_h</p:attrName>
                                        </p:attrNameLst>
                                      </p:cBhvr>
                                      <p:tavLst>
                                        <p:tav tm="0">
                                          <p:val>
                                            <p:fltVal val="0"/>
                                          </p:val>
                                        </p:tav>
                                        <p:tav tm="100000">
                                          <p:val>
                                            <p:strVal val="#ppt_h"/>
                                          </p:val>
                                        </p:tav>
                                      </p:tavLst>
                                    </p:anim>
                                    <p:animEffect transition="in" filter="fade">
                                      <p:cBhvr>
                                        <p:cTn id="28" dur="500"/>
                                        <p:tgtEl>
                                          <p:spTgt spid="24372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3723"/>
                                        </p:tgtEl>
                                        <p:attrNameLst>
                                          <p:attrName>style.visibility</p:attrName>
                                        </p:attrNameLst>
                                      </p:cBhvr>
                                      <p:to>
                                        <p:strVal val="visible"/>
                                      </p:to>
                                    </p:set>
                                    <p:anim calcmode="lin" valueType="num">
                                      <p:cBhvr>
                                        <p:cTn id="31" dur="500" fill="hold"/>
                                        <p:tgtEl>
                                          <p:spTgt spid="243723"/>
                                        </p:tgtEl>
                                        <p:attrNameLst>
                                          <p:attrName>ppt_w</p:attrName>
                                        </p:attrNameLst>
                                      </p:cBhvr>
                                      <p:tavLst>
                                        <p:tav tm="0">
                                          <p:val>
                                            <p:fltVal val="0"/>
                                          </p:val>
                                        </p:tav>
                                        <p:tav tm="100000">
                                          <p:val>
                                            <p:strVal val="#ppt_w"/>
                                          </p:val>
                                        </p:tav>
                                      </p:tavLst>
                                    </p:anim>
                                    <p:anim calcmode="lin" valueType="num">
                                      <p:cBhvr>
                                        <p:cTn id="32" dur="500" fill="hold"/>
                                        <p:tgtEl>
                                          <p:spTgt spid="243723"/>
                                        </p:tgtEl>
                                        <p:attrNameLst>
                                          <p:attrName>ppt_h</p:attrName>
                                        </p:attrNameLst>
                                      </p:cBhvr>
                                      <p:tavLst>
                                        <p:tav tm="0">
                                          <p:val>
                                            <p:fltVal val="0"/>
                                          </p:val>
                                        </p:tav>
                                        <p:tav tm="100000">
                                          <p:val>
                                            <p:strVal val="#ppt_h"/>
                                          </p:val>
                                        </p:tav>
                                      </p:tavLst>
                                    </p:anim>
                                    <p:animEffect transition="in" filter="fade">
                                      <p:cBhvr>
                                        <p:cTn id="33" dur="500"/>
                                        <p:tgtEl>
                                          <p:spTgt spid="2437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43724"/>
                                        </p:tgtEl>
                                        <p:attrNameLst>
                                          <p:attrName>style.visibility</p:attrName>
                                        </p:attrNameLst>
                                      </p:cBhvr>
                                      <p:to>
                                        <p:strVal val="visible"/>
                                      </p:to>
                                    </p:set>
                                    <p:anim calcmode="lin" valueType="num">
                                      <p:cBhvr>
                                        <p:cTn id="36" dur="500" fill="hold"/>
                                        <p:tgtEl>
                                          <p:spTgt spid="243724"/>
                                        </p:tgtEl>
                                        <p:attrNameLst>
                                          <p:attrName>ppt_w</p:attrName>
                                        </p:attrNameLst>
                                      </p:cBhvr>
                                      <p:tavLst>
                                        <p:tav tm="0">
                                          <p:val>
                                            <p:fltVal val="0"/>
                                          </p:val>
                                        </p:tav>
                                        <p:tav tm="100000">
                                          <p:val>
                                            <p:strVal val="#ppt_w"/>
                                          </p:val>
                                        </p:tav>
                                      </p:tavLst>
                                    </p:anim>
                                    <p:anim calcmode="lin" valueType="num">
                                      <p:cBhvr>
                                        <p:cTn id="37" dur="500" fill="hold"/>
                                        <p:tgtEl>
                                          <p:spTgt spid="243724"/>
                                        </p:tgtEl>
                                        <p:attrNameLst>
                                          <p:attrName>ppt_h</p:attrName>
                                        </p:attrNameLst>
                                      </p:cBhvr>
                                      <p:tavLst>
                                        <p:tav tm="0">
                                          <p:val>
                                            <p:fltVal val="0"/>
                                          </p:val>
                                        </p:tav>
                                        <p:tav tm="100000">
                                          <p:val>
                                            <p:strVal val="#ppt_h"/>
                                          </p:val>
                                        </p:tav>
                                      </p:tavLst>
                                    </p:anim>
                                    <p:animEffect transition="in" filter="fade">
                                      <p:cBhvr>
                                        <p:cTn id="38" dur="500"/>
                                        <p:tgtEl>
                                          <p:spTgt spid="24372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fill="hold" grpId="1" nodeType="clickEffect">
                                  <p:stCondLst>
                                    <p:cond delay="0"/>
                                  </p:stCondLst>
                                  <p:childTnLst>
                                    <p:animMotion origin="layout" path="M 5E-6 -1.11111E-6 L -0.00017 0.09954 " pathEditMode="relative" rAng="0" ptsTypes="AA">
                                      <p:cBhvr>
                                        <p:cTn id="47" dur="1000" fill="hold"/>
                                        <p:tgtEl>
                                          <p:spTgt spid="243719"/>
                                        </p:tgtEl>
                                        <p:attrNameLst>
                                          <p:attrName>ppt_x</p:attrName>
                                          <p:attrName>ppt_y</p:attrName>
                                        </p:attrNameLst>
                                      </p:cBhvr>
                                      <p:rCtr x="0" y="50"/>
                                    </p:animMotion>
                                  </p:childTnLst>
                                </p:cTn>
                              </p:par>
                              <p:par>
                                <p:cTn id="48" presetID="0" presetClass="path" presetSubtype="0" fill="hold" grpId="1" nodeType="withEffect">
                                  <p:stCondLst>
                                    <p:cond delay="0"/>
                                  </p:stCondLst>
                                  <p:childTnLst>
                                    <p:animMotion origin="layout" path="M -3.33333E-6 2.22222E-6 L -0.22743 0.10185 " pathEditMode="relative" rAng="0" ptsTypes="AA">
                                      <p:cBhvr>
                                        <p:cTn id="49" dur="1000" fill="hold"/>
                                        <p:tgtEl>
                                          <p:spTgt spid="243723"/>
                                        </p:tgtEl>
                                        <p:attrNameLst>
                                          <p:attrName>ppt_x</p:attrName>
                                          <p:attrName>ppt_y</p:attrName>
                                        </p:attrNameLst>
                                      </p:cBhvr>
                                      <p:rCtr x="-114" y="51"/>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43725"/>
                                        </p:tgtEl>
                                        <p:attrNameLst>
                                          <p:attrName>style.visibility</p:attrName>
                                        </p:attrNameLst>
                                      </p:cBhvr>
                                      <p:to>
                                        <p:strVal val="visible"/>
                                      </p:to>
                                    </p:set>
                                    <p:animEffect transition="in" filter="wipe(left)">
                                      <p:cBhvr>
                                        <p:cTn id="54" dur="2000"/>
                                        <p:tgtEl>
                                          <p:spTgt spid="243725"/>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243730"/>
                                        </p:tgtEl>
                                        <p:attrNameLst>
                                          <p:attrName>style.visibility</p:attrName>
                                        </p:attrNameLst>
                                      </p:cBhvr>
                                      <p:to>
                                        <p:strVal val="visible"/>
                                      </p:to>
                                    </p:set>
                                    <p:animEffect transition="in" filter="wipe(left)">
                                      <p:cBhvr>
                                        <p:cTn id="58" dur="2000"/>
                                        <p:tgtEl>
                                          <p:spTgt spid="243730"/>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fill="hold" grpId="1" nodeType="clickEffect">
                                  <p:stCondLst>
                                    <p:cond delay="0"/>
                                  </p:stCondLst>
                                  <p:childTnLst>
                                    <p:animMotion origin="layout" path="M 0 0 L -0.05 0.17778 " pathEditMode="relative" ptsTypes="AA">
                                      <p:cBhvr>
                                        <p:cTn id="62" dur="1000" fill="hold"/>
                                        <p:tgtEl>
                                          <p:spTgt spid="243721"/>
                                        </p:tgtEl>
                                        <p:attrNameLst>
                                          <p:attrName>ppt_x</p:attrName>
                                          <p:attrName>ppt_y</p:attrName>
                                        </p:attrNameLst>
                                      </p:cBhvr>
                                    </p:animMotion>
                                  </p:childTnLst>
                                </p:cTn>
                              </p:par>
                              <p:par>
                                <p:cTn id="63" presetID="0" presetClass="path" presetSubtype="0" fill="hold" grpId="1" nodeType="withEffect">
                                  <p:stCondLst>
                                    <p:cond delay="0"/>
                                  </p:stCondLst>
                                  <p:childTnLst>
                                    <p:animMotion origin="layout" path="M 2.22222E-6 -1.11111E-6 L -0.075 0.17778 " pathEditMode="relative" rAng="0" ptsTypes="AA">
                                      <p:cBhvr>
                                        <p:cTn id="64" dur="1000" fill="hold"/>
                                        <p:tgtEl>
                                          <p:spTgt spid="243724"/>
                                        </p:tgtEl>
                                        <p:attrNameLst>
                                          <p:attrName>ppt_x</p:attrName>
                                          <p:attrName>ppt_y</p:attrName>
                                        </p:attrNameLst>
                                      </p:cBhvr>
                                      <p:rCtr x="-38" y="89"/>
                                    </p:animMotion>
                                  </p:childTnLst>
                                </p:cTn>
                              </p:par>
                              <p:par>
                                <p:cTn id="65" presetID="0" presetClass="path" presetSubtype="0" fill="hold" grpId="1" nodeType="withEffect">
                                  <p:stCondLst>
                                    <p:cond delay="0"/>
                                  </p:stCondLst>
                                  <p:childTnLst>
                                    <p:animMotion origin="layout" path="M -4.16667E-6 -1.11111E-6 L -0.10121 0.17732 " pathEditMode="relative" rAng="0" ptsTypes="AA">
                                      <p:cBhvr>
                                        <p:cTn id="66" dur="1000" fill="hold"/>
                                        <p:tgtEl>
                                          <p:spTgt spid="243722"/>
                                        </p:tgtEl>
                                        <p:attrNameLst>
                                          <p:attrName>ppt_x</p:attrName>
                                          <p:attrName>ppt_y</p:attrName>
                                        </p:attrNameLst>
                                      </p:cBhvr>
                                      <p:rCtr x="-51" y="89"/>
                                    </p:animMotion>
                                  </p:childTnLst>
                                </p:cTn>
                              </p:par>
                              <p:par>
                                <p:cTn id="67" presetID="0" presetClass="path" presetSubtype="0" fill="hold" grpId="1" nodeType="withEffect">
                                  <p:stCondLst>
                                    <p:cond delay="0"/>
                                  </p:stCondLst>
                                  <p:childTnLst>
                                    <p:animMotion origin="layout" path="M -5.55556E-7 -1.11111E-6 L -0.12934 0.17778 " pathEditMode="relative" rAng="0" ptsTypes="AA">
                                      <p:cBhvr>
                                        <p:cTn id="68" dur="1000" fill="hold"/>
                                        <p:tgtEl>
                                          <p:spTgt spid="243720"/>
                                        </p:tgtEl>
                                        <p:attrNameLst>
                                          <p:attrName>ppt_x</p:attrName>
                                          <p:attrName>ppt_y</p:attrName>
                                        </p:attrNameLst>
                                      </p:cBhvr>
                                      <p:rCtr x="-65" y="89"/>
                                    </p:animMotion>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3726"/>
                                        </p:tgtEl>
                                        <p:attrNameLst>
                                          <p:attrName>style.visibility</p:attrName>
                                        </p:attrNameLst>
                                      </p:cBhvr>
                                      <p:to>
                                        <p:strVal val="visible"/>
                                      </p:to>
                                    </p:set>
                                    <p:animEffect transition="in" filter="wipe(left)">
                                      <p:cBhvr>
                                        <p:cTn id="73" dur="2000"/>
                                        <p:tgtEl>
                                          <p:spTgt spid="243726"/>
                                        </p:tgtEl>
                                      </p:cBhvr>
                                    </p:animEffect>
                                  </p:childTnLst>
                                </p:cTn>
                              </p:par>
                            </p:childTnLst>
                          </p:cTn>
                        </p:par>
                        <p:par>
                          <p:cTn id="74" fill="hold">
                            <p:stCondLst>
                              <p:cond delay="2000"/>
                            </p:stCondLst>
                            <p:childTnLst>
                              <p:par>
                                <p:cTn id="75" presetID="22" presetClass="entr" presetSubtype="1" fill="hold" grpId="0" nodeType="afterEffect">
                                  <p:stCondLst>
                                    <p:cond delay="0"/>
                                  </p:stCondLst>
                                  <p:childTnLst>
                                    <p:set>
                                      <p:cBhvr>
                                        <p:cTn id="76" dur="1" fill="hold">
                                          <p:stCondLst>
                                            <p:cond delay="0"/>
                                          </p:stCondLst>
                                        </p:cTn>
                                        <p:tgtEl>
                                          <p:spTgt spid="243731"/>
                                        </p:tgtEl>
                                        <p:attrNameLst>
                                          <p:attrName>style.visibility</p:attrName>
                                        </p:attrNameLst>
                                      </p:cBhvr>
                                      <p:to>
                                        <p:strVal val="visible"/>
                                      </p:to>
                                    </p:set>
                                    <p:animEffect transition="in" filter="wipe(up)">
                                      <p:cBhvr>
                                        <p:cTn id="77" dur="2000"/>
                                        <p:tgtEl>
                                          <p:spTgt spid="243731"/>
                                        </p:tgtEl>
                                      </p:cBhvr>
                                    </p:animEffect>
                                  </p:childTnLst>
                                </p:cTn>
                              </p:par>
                            </p:childTnLst>
                          </p:cTn>
                        </p:par>
                        <p:par>
                          <p:cTn id="78" fill="hold">
                            <p:stCondLst>
                              <p:cond delay="4000"/>
                            </p:stCondLst>
                            <p:childTnLst>
                              <p:par>
                                <p:cTn id="79" presetID="9" presetClass="entr" presetSubtype="0" fill="hold" grpId="0" nodeType="afterEffect">
                                  <p:stCondLst>
                                    <p:cond delay="500"/>
                                  </p:stCondLst>
                                  <p:childTnLst>
                                    <p:set>
                                      <p:cBhvr>
                                        <p:cTn id="80" dur="1" fill="hold">
                                          <p:stCondLst>
                                            <p:cond delay="0"/>
                                          </p:stCondLst>
                                        </p:cTn>
                                        <p:tgtEl>
                                          <p:spTgt spid="243732"/>
                                        </p:tgtEl>
                                        <p:attrNameLst>
                                          <p:attrName>style.visibility</p:attrName>
                                        </p:attrNameLst>
                                      </p:cBhvr>
                                      <p:to>
                                        <p:strVal val="visible"/>
                                      </p:to>
                                    </p:set>
                                    <p:animEffect transition="in" filter="dissolve">
                                      <p:cBhvr>
                                        <p:cTn id="81" dur="1000"/>
                                        <p:tgtEl>
                                          <p:spTgt spid="243732"/>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fill="hold" grpId="1" nodeType="clickEffect">
                                  <p:stCondLst>
                                    <p:cond delay="0"/>
                                  </p:stCondLst>
                                  <p:childTnLst>
                                    <p:animMotion origin="layout" path="M 4.16667E-6 -4.44444E-6 L 0.11961 -0.33773 " pathEditMode="relative" rAng="0" ptsTypes="AA">
                                      <p:cBhvr>
                                        <p:cTn id="85" dur="1000" fill="hold"/>
                                        <p:tgtEl>
                                          <p:spTgt spid="243732"/>
                                        </p:tgtEl>
                                        <p:attrNameLst>
                                          <p:attrName>ppt_x</p:attrName>
                                          <p:attrName>ppt_y</p:attrName>
                                        </p:attrNameLst>
                                      </p:cBhvr>
                                      <p:rCtr x="60" y="-169"/>
                                    </p:animMotion>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243733"/>
                                        </p:tgtEl>
                                        <p:attrNameLst>
                                          <p:attrName>style.visibility</p:attrName>
                                        </p:attrNameLst>
                                      </p:cBhvr>
                                      <p:to>
                                        <p:strVal val="visible"/>
                                      </p:to>
                                    </p:set>
                                    <p:animEffect transition="in" filter="wipe(left)">
                                      <p:cBhvr>
                                        <p:cTn id="89" dur="2000"/>
                                        <p:tgtEl>
                                          <p:spTgt spid="24373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8" grpId="0" animBg="1"/>
      <p:bldP spid="243719" grpId="0"/>
      <p:bldP spid="243719" grpId="1"/>
      <p:bldP spid="243720" grpId="0"/>
      <p:bldP spid="243720" grpId="1"/>
      <p:bldP spid="243721" grpId="0"/>
      <p:bldP spid="243721" grpId="1"/>
      <p:bldP spid="243722" grpId="0"/>
      <p:bldP spid="243722" grpId="1"/>
      <p:bldP spid="243723" grpId="0"/>
      <p:bldP spid="243723" grpId="1"/>
      <p:bldP spid="243724" grpId="0"/>
      <p:bldP spid="243724" grpId="1"/>
      <p:bldP spid="243725" grpId="0"/>
      <p:bldP spid="243726" grpId="0"/>
      <p:bldP spid="243730" grpId="0" animBg="1"/>
      <p:bldP spid="243731" grpId="0" animBg="1"/>
      <p:bldP spid="243732" grpId="0" animBg="1"/>
      <p:bldP spid="243732" grpId="1" animBg="1"/>
      <p:bldP spid="243733"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选择压缩运算</a:t>
            </a:r>
            <a:endParaRPr lang="en-US" altLang="en-US" dirty="0">
              <a:solidFill>
                <a:srgbClr val="DADADA">
                  <a:lumMod val="10000"/>
                </a:srgbClr>
              </a:solidFill>
            </a:endParaRPr>
          </a:p>
          <a:p>
            <a:pPr lvl="1"/>
            <a:r>
              <a:rPr lang="en-US" altLang="zh-CN" dirty="0"/>
              <a:t>S</a:t>
            </a:r>
            <a:r>
              <a:rPr lang="zh-CN" altLang="en-US" dirty="0"/>
              <a:t>盒的构造</a:t>
            </a:r>
            <a:endParaRPr lang="zh-CN" altLang="en-US" dirty="0"/>
          </a:p>
          <a:p>
            <a:pPr lvl="2"/>
            <a:r>
              <a:rPr lang="en-US" altLang="zh-CN" dirty="0">
                <a:solidFill>
                  <a:srgbClr val="FF0000"/>
                </a:solidFill>
              </a:rPr>
              <a:t>S</a:t>
            </a:r>
            <a:r>
              <a:rPr lang="zh-CN" altLang="en-US" dirty="0">
                <a:solidFill>
                  <a:srgbClr val="FF0000"/>
                </a:solidFill>
              </a:rPr>
              <a:t>盒是 </a:t>
            </a:r>
            <a:r>
              <a:rPr lang="en-US" altLang="zh-CN" dirty="0">
                <a:solidFill>
                  <a:srgbClr val="FF0000"/>
                </a:solidFill>
              </a:rPr>
              <a:t>DES </a:t>
            </a:r>
            <a:r>
              <a:rPr lang="zh-CN" altLang="en-US" dirty="0">
                <a:solidFill>
                  <a:srgbClr val="FF0000"/>
                </a:solidFill>
              </a:rPr>
              <a:t>算法的核心</a:t>
            </a:r>
            <a:endParaRPr lang="zh-CN" altLang="en-US" dirty="0">
              <a:solidFill>
                <a:srgbClr val="FF0000"/>
              </a:solidFill>
            </a:endParaRPr>
          </a:p>
          <a:p>
            <a:pPr lvl="3"/>
            <a:r>
              <a:rPr lang="en-US" altLang="zh-CN" sz="2400" dirty="0"/>
              <a:t>DES</a:t>
            </a:r>
            <a:r>
              <a:rPr lang="zh-CN" altLang="en-US" sz="2400" dirty="0"/>
              <a:t>中其它算法都是线性的，</a:t>
            </a:r>
            <a:r>
              <a:rPr lang="en-US" altLang="zh-CN" sz="2400" dirty="0"/>
              <a:t>S</a:t>
            </a:r>
            <a:r>
              <a:rPr lang="zh-CN" altLang="en-US" sz="2400" dirty="0"/>
              <a:t>盒运算是非线性的，</a:t>
            </a:r>
            <a:r>
              <a:rPr lang="en-US" altLang="zh-CN" sz="2400" dirty="0"/>
              <a:t>S</a:t>
            </a:r>
            <a:r>
              <a:rPr lang="zh-CN" altLang="en-US" sz="2400" dirty="0"/>
              <a:t>盒不易于分析，它提供了很好的安全性</a:t>
            </a:r>
            <a:endParaRPr lang="zh-CN" altLang="en-US" sz="2400" dirty="0"/>
          </a:p>
          <a:p>
            <a:pPr lvl="2"/>
            <a:r>
              <a:rPr lang="en-US" altLang="zh-CN" dirty="0"/>
              <a:t>8</a:t>
            </a:r>
            <a:r>
              <a:rPr lang="zh-CN" altLang="en-US" dirty="0"/>
              <a:t>个</a:t>
            </a:r>
            <a:r>
              <a:rPr lang="en-US" altLang="zh-CN" dirty="0"/>
              <a:t>S</a:t>
            </a:r>
            <a:r>
              <a:rPr lang="zh-CN" altLang="en-US" dirty="0"/>
              <a:t>盒都是用</a:t>
            </a:r>
            <a:r>
              <a:rPr lang="en-US" altLang="zh-CN" dirty="0"/>
              <a:t>4×16 </a:t>
            </a:r>
            <a:r>
              <a:rPr lang="zh-CN" altLang="en-US" dirty="0"/>
              <a:t>的矩阵描述</a:t>
            </a:r>
            <a:endParaRPr lang="en-US" altLang="zh-CN" dirty="0"/>
          </a:p>
          <a:p>
            <a:pPr lvl="2"/>
            <a:r>
              <a:rPr lang="en-US" altLang="zh-CN" dirty="0"/>
              <a:t>S</a:t>
            </a:r>
            <a:r>
              <a:rPr lang="zh-CN" altLang="en-US" dirty="0"/>
              <a:t>盒元素为</a:t>
            </a:r>
            <a:r>
              <a:rPr lang="en-US" altLang="zh-CN" dirty="0"/>
              <a:t>0, 1, …, 15</a:t>
            </a:r>
            <a:endParaRPr lang="en-US" altLang="zh-CN" dirty="0"/>
          </a:p>
          <a:p>
            <a:pPr lvl="2"/>
            <a:r>
              <a:rPr lang="en-US" altLang="zh-CN" dirty="0"/>
              <a:t>8</a:t>
            </a:r>
            <a:r>
              <a:rPr lang="zh-CN" altLang="en-US" dirty="0"/>
              <a:t>个 </a:t>
            </a:r>
            <a:r>
              <a:rPr lang="en-US" altLang="zh-CN" dirty="0"/>
              <a:t>S </a:t>
            </a:r>
            <a:r>
              <a:rPr lang="zh-CN" altLang="en-US" dirty="0"/>
              <a:t>盒</a:t>
            </a:r>
            <a:r>
              <a:rPr lang="en-US" altLang="zh-CN" dirty="0"/>
              <a:t>S</a:t>
            </a:r>
            <a:r>
              <a:rPr lang="en-US" altLang="zh-CN" baseline="-25000" dirty="0"/>
              <a:t>1</a:t>
            </a:r>
            <a:r>
              <a:rPr lang="en-US" altLang="zh-CN" dirty="0"/>
              <a:t>, S</a:t>
            </a:r>
            <a:r>
              <a:rPr lang="en-US" altLang="zh-CN" baseline="-25000" dirty="0"/>
              <a:t>2</a:t>
            </a:r>
            <a:r>
              <a:rPr lang="en-US" altLang="zh-CN" dirty="0"/>
              <a:t>, …, S</a:t>
            </a:r>
            <a:r>
              <a:rPr lang="en-US" altLang="zh-CN" baseline="-25000" dirty="0"/>
              <a:t>8</a:t>
            </a:r>
            <a:r>
              <a:rPr lang="en-US" altLang="zh-CN" dirty="0"/>
              <a:t>,  S</a:t>
            </a:r>
            <a:r>
              <a:rPr lang="en-US" altLang="zh-CN" i="1" baseline="-25000" dirty="0"/>
              <a:t>i</a:t>
            </a:r>
            <a:r>
              <a:rPr lang="en-US" altLang="zh-CN" dirty="0"/>
              <a:t> </a:t>
            </a:r>
            <a:r>
              <a:rPr lang="zh-CN" altLang="en-US" dirty="0"/>
              <a:t>：</a:t>
            </a:r>
            <a:r>
              <a:rPr lang="en-US" altLang="zh-CN" dirty="0"/>
              <a:t>{0,1}</a:t>
            </a:r>
            <a:r>
              <a:rPr lang="en-US" altLang="zh-CN" baseline="30000" dirty="0"/>
              <a:t>6</a:t>
            </a:r>
            <a:r>
              <a:rPr lang="en-US" altLang="zh-CN" dirty="0"/>
              <a:t>→{0,1}</a:t>
            </a:r>
            <a:r>
              <a:rPr lang="en-US" altLang="zh-CN" baseline="30000" dirty="0"/>
              <a:t>4</a:t>
            </a:r>
            <a:endParaRPr lang="en-US" altLang="zh-CN" baseline="30000" dirty="0"/>
          </a:p>
        </p:txBody>
      </p:sp>
      <p:grpSp>
        <p:nvGrpSpPr>
          <p:cNvPr id="6" name="组合 5"/>
          <p:cNvGrpSpPr/>
          <p:nvPr/>
        </p:nvGrpSpPr>
        <p:grpSpPr>
          <a:xfrm>
            <a:off x="592083" y="0"/>
            <a:ext cx="7740756" cy="1893863"/>
            <a:chOff x="446031" y="165125"/>
            <a:chExt cx="7740756" cy="1893863"/>
          </a:xfrm>
        </p:grpSpPr>
        <p:pic>
          <p:nvPicPr>
            <p:cNvPr id="242694" name="Picture 6" descr="S-1"/>
            <p:cNvPicPr>
              <a:picLocks noChangeAspect="1" noChangeArrowheads="1"/>
            </p:cNvPicPr>
            <p:nvPr/>
          </p:nvPicPr>
          <p:blipFill>
            <a:blip r:embed="rId1"/>
            <a:srcRect/>
            <a:stretch>
              <a:fillRect/>
            </a:stretch>
          </p:blipFill>
          <p:spPr bwMode="auto">
            <a:xfrm>
              <a:off x="1030239" y="165125"/>
              <a:ext cx="7156548" cy="1893863"/>
            </a:xfrm>
            <a:prstGeom prst="rect">
              <a:avLst/>
            </a:prstGeom>
            <a:solidFill>
              <a:schemeClr val="tx1"/>
            </a:solidFill>
            <a:ln w="9525">
              <a:noFill/>
              <a:miter lim="800000"/>
              <a:headEnd/>
              <a:tailEnd/>
            </a:ln>
          </p:spPr>
        </p:pic>
        <p:sp>
          <p:nvSpPr>
            <p:cNvPr id="5" name="矩形 4"/>
            <p:cNvSpPr/>
            <p:nvPr/>
          </p:nvSpPr>
          <p:spPr>
            <a:xfrm>
              <a:off x="446031" y="873090"/>
              <a:ext cx="458780" cy="461665"/>
            </a:xfrm>
            <a:prstGeom prst="rect">
              <a:avLst/>
            </a:prstGeom>
          </p:spPr>
          <p:txBody>
            <a:bodyPr wrap="none">
              <a:spAutoFit/>
            </a:bodyPr>
            <a:lstStyle/>
            <a:p>
              <a:r>
                <a:rPr lang="en-US" altLang="zh-CN" sz="2400" u="none" dirty="0">
                  <a:solidFill>
                    <a:schemeClr val="accent2">
                      <a:lumMod val="50000"/>
                    </a:schemeClr>
                  </a:solidFill>
                </a:rPr>
                <a:t>S</a:t>
              </a:r>
              <a:r>
                <a:rPr lang="en-US" altLang="zh-CN" sz="2400" u="none" baseline="-25000" dirty="0">
                  <a:solidFill>
                    <a:schemeClr val="accent2">
                      <a:lumMod val="50000"/>
                    </a:schemeClr>
                  </a:solidFill>
                </a:rPr>
                <a:t>1</a:t>
              </a:r>
              <a:endParaRPr lang="zh-CN" altLang="en-US" sz="2400" u="none" baseline="-25000" dirty="0">
                <a:solidFill>
                  <a:schemeClr val="accent2">
                    <a:lumMod val="50000"/>
                  </a:schemeClr>
                </a:solidFill>
              </a:endParaRPr>
            </a:p>
          </p:txBody>
        </p:sp>
      </p:grpSp>
      <p:sp>
        <p:nvSpPr>
          <p:cNvPr id="7" name="Rectangle 18"/>
          <p:cNvSpPr>
            <a:spLocks noChangeArrowheads="1"/>
          </p:cNvSpPr>
          <p:nvPr/>
        </p:nvSpPr>
        <p:spPr bwMode="auto">
          <a:xfrm>
            <a:off x="1176291" y="10995"/>
            <a:ext cx="7120035" cy="365131"/>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8" name="Rectangle 19"/>
          <p:cNvSpPr>
            <a:spLocks noChangeArrowheads="1"/>
          </p:cNvSpPr>
          <p:nvPr/>
        </p:nvSpPr>
        <p:spPr bwMode="auto">
          <a:xfrm>
            <a:off x="1176291" y="10996"/>
            <a:ext cx="438156" cy="1836000"/>
          </a:xfrm>
          <a:prstGeom prst="rect">
            <a:avLst/>
          </a:prstGeom>
          <a:solidFill>
            <a:srgbClr val="3399FF">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2691">
                                            <p:txEl>
                                              <p:pRg st="2" end="2"/>
                                            </p:txEl>
                                          </p:spTgt>
                                        </p:tgtEl>
                                        <p:attrNameLst>
                                          <p:attrName>style.visibility</p:attrName>
                                        </p:attrNameLst>
                                      </p:cBhvr>
                                      <p:to>
                                        <p:strVal val="visible"/>
                                      </p:to>
                                    </p:set>
                                    <p:animEffect transition="in" filter="wipe(down)">
                                      <p:cBhvr>
                                        <p:cTn id="7" dur="500"/>
                                        <p:tgtEl>
                                          <p:spTgt spid="242691">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42691">
                                            <p:txEl>
                                              <p:pRg st="3" end="3"/>
                                            </p:txEl>
                                          </p:spTgt>
                                        </p:tgtEl>
                                        <p:attrNameLst>
                                          <p:attrName>style.visibility</p:attrName>
                                        </p:attrNameLst>
                                      </p:cBhvr>
                                      <p:to>
                                        <p:strVal val="visible"/>
                                      </p:to>
                                    </p:set>
                                    <p:animEffect transition="in" filter="wipe(down)">
                                      <p:cBhvr>
                                        <p:cTn id="10" dur="500"/>
                                        <p:tgtEl>
                                          <p:spTgt spid="24269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2691">
                                            <p:txEl>
                                              <p:pRg st="4" end="4"/>
                                            </p:txEl>
                                          </p:spTgt>
                                        </p:tgtEl>
                                        <p:attrNameLst>
                                          <p:attrName>style.visibility</p:attrName>
                                        </p:attrNameLst>
                                      </p:cBhvr>
                                      <p:to>
                                        <p:strVal val="visible"/>
                                      </p:to>
                                    </p:set>
                                    <p:animEffect transition="in" filter="wipe(down)">
                                      <p:cBhvr>
                                        <p:cTn id="15" dur="500"/>
                                        <p:tgtEl>
                                          <p:spTgt spid="242691">
                                            <p:txEl>
                                              <p:pRg st="4" end="4"/>
                                            </p:txEl>
                                          </p:spTgt>
                                        </p:tgtEl>
                                      </p:cBhvr>
                                    </p:animEffect>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1+#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3000"/>
                                        <p:tgtEl>
                                          <p:spTgt spid="7"/>
                                        </p:tgtEl>
                                      </p:cBhvr>
                                    </p:animEffect>
                                  </p:childTnLst>
                                </p:cTn>
                              </p:par>
                            </p:childTnLst>
                          </p:cTn>
                        </p:par>
                        <p:par>
                          <p:cTn id="25" fill="hold">
                            <p:stCondLst>
                              <p:cond delay="5500"/>
                            </p:stCondLst>
                            <p:childTnLst>
                              <p:par>
                                <p:cTn id="26" presetID="22"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3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42691">
                                            <p:txEl>
                                              <p:pRg st="5" end="5"/>
                                            </p:txEl>
                                          </p:spTgt>
                                        </p:tgtEl>
                                        <p:attrNameLst>
                                          <p:attrName>style.visibility</p:attrName>
                                        </p:attrNameLst>
                                      </p:cBhvr>
                                      <p:to>
                                        <p:strVal val="visible"/>
                                      </p:to>
                                    </p:set>
                                    <p:animEffect transition="in" filter="wipe(down)">
                                      <p:cBhvr>
                                        <p:cTn id="33" dur="500"/>
                                        <p:tgtEl>
                                          <p:spTgt spid="24269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42691">
                                            <p:txEl>
                                              <p:pRg st="6" end="6"/>
                                            </p:txEl>
                                          </p:spTgt>
                                        </p:tgtEl>
                                        <p:attrNameLst>
                                          <p:attrName>style.visibility</p:attrName>
                                        </p:attrNameLst>
                                      </p:cBhvr>
                                      <p:to>
                                        <p:strVal val="visible"/>
                                      </p:to>
                                    </p:set>
                                    <p:animEffect transition="in" filter="wipe(down)">
                                      <p:cBhvr>
                                        <p:cTn id="38" dur="500"/>
                                        <p:tgtEl>
                                          <p:spTgt spid="2426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idx="1"/>
          </p:nvPr>
        </p:nvSpPr>
        <p:spPr>
          <a:xfrm>
            <a:off x="321475" y="1552384"/>
            <a:ext cx="8229600" cy="4824000"/>
          </a:xfrm>
        </p:spPr>
        <p:txBody>
          <a:bodyPr/>
          <a:lstStyle/>
          <a:p>
            <a:pPr marL="0" lvl="0" indent="0">
              <a:spcAft>
                <a:spcPts val="1800"/>
              </a:spcAft>
              <a:buClr>
                <a:srgbClr val="86D1EC"/>
              </a:buClr>
              <a:buNone/>
            </a:pPr>
            <a:r>
              <a:rPr lang="en-US" altLang="zh-CN" dirty="0">
                <a:solidFill>
                  <a:srgbClr val="FF0000"/>
                </a:solidFill>
              </a:rPr>
              <a:t>F</a:t>
            </a:r>
            <a:r>
              <a:rPr lang="zh-CN" altLang="en-US" dirty="0">
                <a:solidFill>
                  <a:srgbClr val="FF0000"/>
                </a:solidFill>
              </a:rPr>
              <a:t>函数</a:t>
            </a:r>
            <a:r>
              <a:rPr lang="en-US" altLang="zh-CN" dirty="0">
                <a:solidFill>
                  <a:srgbClr val="FF0000"/>
                </a:solidFill>
              </a:rPr>
              <a:t>—</a:t>
            </a:r>
            <a:r>
              <a:rPr lang="zh-CN" altLang="en-US" dirty="0">
                <a:solidFill>
                  <a:srgbClr val="FF0000"/>
                </a:solidFill>
              </a:rPr>
              <a:t>置换运算</a:t>
            </a:r>
            <a:endParaRPr lang="en-US" altLang="en-US" dirty="0">
              <a:solidFill>
                <a:srgbClr val="DADADA">
                  <a:lumMod val="10000"/>
                </a:srgbClr>
              </a:solidFill>
            </a:endParaRPr>
          </a:p>
          <a:p>
            <a:pPr lvl="1"/>
            <a:r>
              <a:rPr lang="en-US" altLang="en-US" dirty="0" err="1"/>
              <a:t>置换运算P</a:t>
            </a:r>
            <a:r>
              <a:rPr lang="en-US" altLang="zh-CN" dirty="0"/>
              <a:t>(32</a:t>
            </a:r>
            <a:r>
              <a:rPr lang="zh-CN" altLang="en-US" dirty="0"/>
              <a:t>比特置换成</a:t>
            </a:r>
            <a:r>
              <a:rPr lang="en-US" altLang="zh-CN" dirty="0"/>
              <a:t>32</a:t>
            </a:r>
            <a:r>
              <a:rPr lang="zh-CN" altLang="en-US" dirty="0"/>
              <a:t>比特</a:t>
            </a:r>
            <a:r>
              <a:rPr lang="en-US" altLang="zh-CN" dirty="0"/>
              <a:t>)</a:t>
            </a:r>
            <a:endParaRPr lang="en-US" altLang="zh-CN" dirty="0"/>
          </a:p>
        </p:txBody>
      </p:sp>
      <p:graphicFrame>
        <p:nvGraphicFramePr>
          <p:cNvPr id="244742" name="Group 6"/>
          <p:cNvGraphicFramePr>
            <a:graphicFrameLocks noGrp="1"/>
          </p:cNvGraphicFramePr>
          <p:nvPr/>
        </p:nvGraphicFramePr>
        <p:xfrm>
          <a:off x="4252577" y="3112259"/>
          <a:ext cx="2081240" cy="3249656"/>
        </p:xfrm>
        <a:graphic>
          <a:graphicData uri="http://schemas.openxmlformats.org/drawingml/2006/table">
            <a:tbl>
              <a:tblPr/>
              <a:tblGrid>
                <a:gridCol w="520310"/>
                <a:gridCol w="521213"/>
                <a:gridCol w="519407"/>
                <a:gridCol w="520310"/>
              </a:tblGrid>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graphicFrame>
        <p:nvGraphicFramePr>
          <p:cNvPr id="5" name="Group 6"/>
          <p:cNvGraphicFramePr>
            <a:graphicFrameLocks noGrp="1"/>
          </p:cNvGraphicFramePr>
          <p:nvPr/>
        </p:nvGraphicFramePr>
        <p:xfrm>
          <a:off x="1284785" y="3092462"/>
          <a:ext cx="2008215" cy="3249664"/>
        </p:xfrm>
        <a:graphic>
          <a:graphicData uri="http://schemas.openxmlformats.org/drawingml/2006/table">
            <a:tbl>
              <a:tblPr/>
              <a:tblGrid>
                <a:gridCol w="502054"/>
                <a:gridCol w="502925"/>
                <a:gridCol w="501182"/>
                <a:gridCol w="502054"/>
              </a:tblGrid>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20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6000" marR="36000" marT="18000" marB="18000" anchor="ctr" anchorCtr="1"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sp>
        <p:nvSpPr>
          <p:cNvPr id="6" name="AutoShape 377"/>
          <p:cNvSpPr>
            <a:spLocks noChangeArrowheads="1"/>
          </p:cNvSpPr>
          <p:nvPr/>
        </p:nvSpPr>
        <p:spPr bwMode="auto">
          <a:xfrm>
            <a:off x="3304476" y="4209321"/>
            <a:ext cx="936625" cy="576263"/>
          </a:xfrm>
          <a:prstGeom prst="rightArrow">
            <a:avLst>
              <a:gd name="adj1" fmla="val 50000"/>
              <a:gd name="adj2" fmla="val 40634"/>
            </a:avLst>
          </a:prstGeom>
          <a:solidFill>
            <a:schemeClr val="accent1"/>
          </a:solidFill>
          <a:ln w="9525">
            <a:solidFill>
              <a:schemeClr val="tx1"/>
            </a:solidFill>
            <a:miter lim="800000"/>
          </a:ln>
        </p:spPr>
        <p:txBody>
          <a:bodyPr wrap="none" anchor="ctr"/>
          <a:lstStyle/>
          <a:p>
            <a:pPr algn="ctr"/>
            <a:r>
              <a:rPr lang="en-US" altLang="zh-CN" sz="1800" u="none" dirty="0">
                <a:solidFill>
                  <a:schemeClr val="tx2"/>
                </a:solidFill>
                <a:latin typeface="Arial" panose="020B0604020202020204" pitchFamily="34" charset="0"/>
                <a:ea typeface="宋体" panose="02010600030101010101" pitchFamily="2" charset="-122"/>
              </a:rPr>
              <a:t>P</a:t>
            </a:r>
            <a:r>
              <a:rPr lang="zh-CN" altLang="en-US" sz="1800" u="none" dirty="0">
                <a:solidFill>
                  <a:schemeClr val="tx2"/>
                </a:solidFill>
                <a:latin typeface="Arial" panose="020B0604020202020204" pitchFamily="34" charset="0"/>
                <a:ea typeface="宋体" panose="02010600030101010101" pitchFamily="2" charset="-122"/>
              </a:rPr>
              <a:t>置换</a:t>
            </a:r>
            <a:endParaRPr lang="en-US" altLang="zh-CN" sz="1800" u="none" dirty="0">
              <a:solidFill>
                <a:schemeClr val="tx2"/>
              </a:solidFill>
              <a:latin typeface="Arial" panose="020B0604020202020204" pitchFamily="34" charset="0"/>
              <a:ea typeface="宋体" panose="02010600030101010101" pitchFamily="2" charset="-122"/>
            </a:endParaRPr>
          </a:p>
        </p:txBody>
      </p:sp>
      <p:grpSp>
        <p:nvGrpSpPr>
          <p:cNvPr id="15" name="组合 14"/>
          <p:cNvGrpSpPr/>
          <p:nvPr/>
        </p:nvGrpSpPr>
        <p:grpSpPr>
          <a:xfrm>
            <a:off x="359532" y="3068960"/>
            <a:ext cx="930636" cy="3273166"/>
            <a:chOff x="993726" y="3076874"/>
            <a:chExt cx="930636" cy="3273166"/>
          </a:xfrm>
        </p:grpSpPr>
        <p:sp>
          <p:nvSpPr>
            <p:cNvPr id="7" name="矩形 6"/>
            <p:cNvSpPr/>
            <p:nvPr/>
          </p:nvSpPr>
          <p:spPr>
            <a:xfrm>
              <a:off x="999109" y="3076874"/>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1</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8" name="矩形 7"/>
            <p:cNvSpPr/>
            <p:nvPr/>
          </p:nvSpPr>
          <p:spPr>
            <a:xfrm>
              <a:off x="993726" y="3465513"/>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2</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9" name="矩形 8"/>
            <p:cNvSpPr/>
            <p:nvPr/>
          </p:nvSpPr>
          <p:spPr>
            <a:xfrm>
              <a:off x="993726" y="3903669"/>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3</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10" name="矩形 9"/>
            <p:cNvSpPr/>
            <p:nvPr/>
          </p:nvSpPr>
          <p:spPr>
            <a:xfrm>
              <a:off x="993726" y="4305312"/>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4</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11" name="矩形 10"/>
            <p:cNvSpPr/>
            <p:nvPr/>
          </p:nvSpPr>
          <p:spPr>
            <a:xfrm>
              <a:off x="993726" y="4745001"/>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5</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12" name="矩形 11"/>
            <p:cNvSpPr/>
            <p:nvPr/>
          </p:nvSpPr>
          <p:spPr>
            <a:xfrm>
              <a:off x="993726" y="5146644"/>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6</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13" name="矩形 12"/>
            <p:cNvSpPr/>
            <p:nvPr/>
          </p:nvSpPr>
          <p:spPr>
            <a:xfrm>
              <a:off x="993726" y="5548287"/>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u="none" baseline="-25000" dirty="0">
                  <a:solidFill>
                    <a:schemeClr val="accent2">
                      <a:lumMod val="50000"/>
                    </a:schemeClr>
                  </a:solidFill>
                </a:rPr>
                <a:t>7</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sp>
          <p:nvSpPr>
            <p:cNvPr id="14" name="矩形 13"/>
            <p:cNvSpPr/>
            <p:nvPr/>
          </p:nvSpPr>
          <p:spPr>
            <a:xfrm>
              <a:off x="993726" y="5949930"/>
              <a:ext cx="925253" cy="400110"/>
            </a:xfrm>
            <a:prstGeom prst="rect">
              <a:avLst/>
            </a:prstGeom>
          </p:spPr>
          <p:txBody>
            <a:bodyPr wrap="none">
              <a:spAutoFit/>
            </a:bodyPr>
            <a:lstStyle/>
            <a:p>
              <a:r>
                <a:rPr lang="en-US" altLang="zh-CN" sz="2000" u="none" dirty="0">
                  <a:solidFill>
                    <a:schemeClr val="accent2">
                      <a:lumMod val="50000"/>
                    </a:schemeClr>
                  </a:solidFill>
                </a:rPr>
                <a:t>S</a:t>
              </a:r>
              <a:r>
                <a:rPr lang="en-US" altLang="zh-CN" sz="2000" b="0" u="none" baseline="-25000" dirty="0">
                  <a:solidFill>
                    <a:schemeClr val="accent2">
                      <a:lumMod val="50000"/>
                    </a:schemeClr>
                  </a:solidFill>
                </a:rPr>
                <a:t>8</a:t>
              </a:r>
              <a:r>
                <a:rPr lang="zh-CN" altLang="en-US" sz="2000" u="none" dirty="0">
                  <a:solidFill>
                    <a:schemeClr val="accent2">
                      <a:lumMod val="50000"/>
                    </a:schemeClr>
                  </a:solidFill>
                </a:rPr>
                <a:t>输出</a:t>
              </a:r>
              <a:endParaRPr lang="zh-CN" altLang="en-US" sz="2000" u="none" dirty="0">
                <a:solidFill>
                  <a:schemeClr val="accent2">
                    <a:lumMod val="50000"/>
                  </a:schemeClr>
                </a:solidFill>
              </a:endParaRPr>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45293" y="3507234"/>
            <a:ext cx="2605835" cy="1980435"/>
          </a:xfrm>
          <a:prstGeom prst="rect">
            <a:avLst/>
          </a:prstGeom>
        </p:spPr>
      </p:pic>
      <p:pic>
        <p:nvPicPr>
          <p:cNvPr id="16" name="图片 15"/>
          <p:cNvPicPr>
            <a:picLocks noChangeAspect="1"/>
          </p:cNvPicPr>
          <p:nvPr/>
        </p:nvPicPr>
        <p:blipFill>
          <a:blip r:embed="rId2"/>
          <a:stretch>
            <a:fillRect/>
          </a:stretch>
        </p:blipFill>
        <p:spPr>
          <a:xfrm>
            <a:off x="3772787" y="1521459"/>
            <a:ext cx="5049737" cy="7402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500"/>
                            </p:stCondLst>
                            <p:childTnLst>
                              <p:par>
                                <p:cTn id="19" presetID="8" presetClass="entr" presetSubtype="16" fill="hold" nodeType="afterEffect">
                                  <p:stCondLst>
                                    <p:cond delay="0"/>
                                  </p:stCondLst>
                                  <p:childTnLst>
                                    <p:set>
                                      <p:cBhvr>
                                        <p:cTn id="20" dur="1" fill="hold">
                                          <p:stCondLst>
                                            <p:cond delay="0"/>
                                          </p:stCondLst>
                                        </p:cTn>
                                        <p:tgtEl>
                                          <p:spTgt spid="244742"/>
                                        </p:tgtEl>
                                        <p:attrNameLst>
                                          <p:attrName>style.visibility</p:attrName>
                                        </p:attrNameLst>
                                      </p:cBhvr>
                                      <p:to>
                                        <p:strVal val="visible"/>
                                      </p:to>
                                    </p:set>
                                    <p:animEffect transition="in" filter="diamond(in)">
                                      <p:cBhvr>
                                        <p:cTn id="21" dur="2000"/>
                                        <p:tgtEl>
                                          <p:spTgt spid="2447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idx="1"/>
          </p:nvPr>
        </p:nvSpPr>
        <p:spPr>
          <a:xfrm>
            <a:off x="457200" y="1096444"/>
            <a:ext cx="8229600" cy="4824000"/>
          </a:xfrm>
        </p:spPr>
        <p:txBody>
          <a:bodyPr/>
          <a:lstStyle/>
          <a:p>
            <a:pPr lvl="1"/>
            <a:r>
              <a:rPr lang="zh-CN" altLang="en-US" dirty="0"/>
              <a:t>加密密钥与解密密钥相同</a:t>
            </a:r>
            <a:endParaRPr lang="en-US" altLang="zh-CN" dirty="0"/>
          </a:p>
          <a:p>
            <a:pPr lvl="1"/>
            <a:r>
              <a:rPr lang="zh-CN" altLang="en-US" dirty="0"/>
              <a:t>算法公开，安全性依赖于密钥</a:t>
            </a:r>
            <a:endParaRPr lang="zh-CN" altLang="en-US" dirty="0"/>
          </a:p>
          <a:p>
            <a:pPr lvl="2"/>
            <a:r>
              <a:rPr lang="zh-CN" altLang="en-US" sz="2400" dirty="0"/>
              <a:t>从明文不能伪造密文信息</a:t>
            </a:r>
            <a:endParaRPr lang="zh-CN" altLang="en-US" sz="2400" dirty="0"/>
          </a:p>
          <a:p>
            <a:pPr lvl="2"/>
            <a:r>
              <a:rPr lang="zh-CN" altLang="en-US" sz="2400" dirty="0"/>
              <a:t>仅依靠密文不可能译出明文</a:t>
            </a:r>
            <a:endParaRPr lang="zh-CN" altLang="en-US" sz="2400" dirty="0"/>
          </a:p>
          <a:p>
            <a:pPr lvl="2"/>
            <a:r>
              <a:rPr lang="zh-CN" altLang="en-US" sz="2400" dirty="0"/>
              <a:t>密钥的安全性：</a:t>
            </a:r>
            <a:endParaRPr lang="zh-CN" altLang="en-US" sz="2400" dirty="0"/>
          </a:p>
        </p:txBody>
      </p:sp>
      <p:grpSp>
        <p:nvGrpSpPr>
          <p:cNvPr id="12" name="组合 11"/>
          <p:cNvGrpSpPr/>
          <p:nvPr/>
        </p:nvGrpSpPr>
        <p:grpSpPr>
          <a:xfrm>
            <a:off x="5760132" y="2242716"/>
            <a:ext cx="2262301" cy="408623"/>
            <a:chOff x="6069033" y="3611969"/>
            <a:chExt cx="2736000" cy="408623"/>
          </a:xfrm>
        </p:grpSpPr>
        <p:sp>
          <p:nvSpPr>
            <p:cNvPr id="6" name="圆角矩形 5"/>
            <p:cNvSpPr/>
            <p:nvPr/>
          </p:nvSpPr>
          <p:spPr>
            <a:xfrm>
              <a:off x="6069033" y="3611969"/>
              <a:ext cx="2736000" cy="408623"/>
            </a:xfrm>
            <a:prstGeom prst="roundRect">
              <a:avLst/>
            </a:prstGeom>
            <a:solidFill>
              <a:srgbClr val="5A8800"/>
            </a:solidFill>
          </p:spPr>
          <p:txBody>
            <a:bodyPr wrap="square" tIns="0" bIns="0" anchor="ctr" anchorCtr="1">
              <a:spAutoFit/>
            </a:bodyPr>
            <a:lstStyle/>
            <a:p>
              <a:pPr algn="ctr"/>
              <a:r>
                <a:rPr lang="en-US" altLang="zh-CN" sz="2400" u="none" dirty="0">
                  <a:ea typeface="宋体" panose="02010600030101010101" pitchFamily="2" charset="-122"/>
                </a:rPr>
                <a:t>M → C=</a:t>
              </a:r>
              <a:r>
                <a:rPr lang="en-US" altLang="zh-CN" sz="2400" i="1" u="none" dirty="0"/>
                <a:t> E</a:t>
              </a:r>
              <a:r>
                <a:rPr lang="en-US" altLang="zh-CN" sz="2400" i="1" u="none" baseline="-30000" dirty="0"/>
                <a:t>K</a:t>
              </a:r>
              <a:r>
                <a:rPr lang="en-US" altLang="zh-CN" sz="2400" u="none" dirty="0"/>
                <a:t>(M)</a:t>
              </a:r>
              <a:endParaRPr lang="zh-CN" altLang="en-US" sz="2400" u="none" dirty="0">
                <a:ea typeface="宋体" panose="02010600030101010101" pitchFamily="2" charset="-122"/>
              </a:endParaRPr>
            </a:p>
          </p:txBody>
        </p:sp>
        <p:cxnSp>
          <p:nvCxnSpPr>
            <p:cNvPr id="8" name="直接连接符 7"/>
            <p:cNvCxnSpPr/>
            <p:nvPr/>
          </p:nvCxnSpPr>
          <p:spPr bwMode="auto">
            <a:xfrm flipV="1">
              <a:off x="6766820" y="3721105"/>
              <a:ext cx="122330" cy="184752"/>
            </a:xfrm>
            <a:prstGeom prst="line">
              <a:avLst/>
            </a:prstGeom>
            <a:solidFill>
              <a:schemeClr val="accent1"/>
            </a:solidFill>
            <a:ln w="25400" cap="flat" cmpd="sng" algn="ctr">
              <a:solidFill>
                <a:schemeClr val="tx2"/>
              </a:solidFill>
              <a:prstDash val="solid"/>
              <a:round/>
              <a:headEnd type="none" w="med" len="med"/>
              <a:tailEnd type="none" w="med" len="med"/>
            </a:ln>
            <a:effectLst/>
          </p:spPr>
        </p:cxnSp>
      </p:grpSp>
      <p:grpSp>
        <p:nvGrpSpPr>
          <p:cNvPr id="13" name="组合 12"/>
          <p:cNvGrpSpPr/>
          <p:nvPr/>
        </p:nvGrpSpPr>
        <p:grpSpPr>
          <a:xfrm>
            <a:off x="5760133" y="2906041"/>
            <a:ext cx="2262302" cy="422651"/>
            <a:chOff x="6069033" y="4246246"/>
            <a:chExt cx="2243651" cy="408623"/>
          </a:xfrm>
        </p:grpSpPr>
        <p:sp>
          <p:nvSpPr>
            <p:cNvPr id="10" name="圆角矩形 9"/>
            <p:cNvSpPr/>
            <p:nvPr/>
          </p:nvSpPr>
          <p:spPr>
            <a:xfrm>
              <a:off x="6069033" y="4246246"/>
              <a:ext cx="2243651" cy="408623"/>
            </a:xfrm>
            <a:prstGeom prst="roundRect">
              <a:avLst/>
            </a:prstGeom>
            <a:solidFill>
              <a:srgbClr val="5A8800"/>
            </a:solidFill>
          </p:spPr>
          <p:txBody>
            <a:bodyPr wrap="square" tIns="0" bIns="0" anchor="ctr" anchorCtr="0">
              <a:spAutoFit/>
            </a:bodyPr>
            <a:lstStyle/>
            <a:p>
              <a:pPr algn="ctr"/>
              <a:r>
                <a:rPr lang="en-US" altLang="zh-CN" sz="2400" u="none" dirty="0">
                  <a:ea typeface="宋体" panose="02010600030101010101" pitchFamily="2" charset="-122"/>
                </a:rPr>
                <a:t>C → M=</a:t>
              </a:r>
              <a:r>
                <a:rPr lang="en-US" altLang="zh-CN" sz="2400" i="1" u="none" dirty="0"/>
                <a:t> D</a:t>
              </a:r>
              <a:r>
                <a:rPr lang="en-US" altLang="zh-CN" sz="2400" i="1" u="none" baseline="-30000" dirty="0"/>
                <a:t>K</a:t>
              </a:r>
              <a:r>
                <a:rPr lang="en-US" altLang="zh-CN" sz="2400" u="none" dirty="0"/>
                <a:t>(C)</a:t>
              </a:r>
              <a:endParaRPr lang="zh-CN" altLang="en-US" sz="2400" u="none" dirty="0">
                <a:ea typeface="宋体" panose="02010600030101010101" pitchFamily="2" charset="-122"/>
              </a:endParaRPr>
            </a:p>
          </p:txBody>
        </p:sp>
        <p:cxnSp>
          <p:nvCxnSpPr>
            <p:cNvPr id="11" name="直接连接符 10"/>
            <p:cNvCxnSpPr/>
            <p:nvPr/>
          </p:nvCxnSpPr>
          <p:spPr bwMode="auto">
            <a:xfrm rot="5400000" flipH="1" flipV="1">
              <a:off x="6541548" y="4417937"/>
              <a:ext cx="219079" cy="109542"/>
            </a:xfrm>
            <a:prstGeom prst="line">
              <a:avLst/>
            </a:prstGeom>
            <a:solidFill>
              <a:schemeClr val="accent1"/>
            </a:solidFill>
            <a:ln w="25400" cap="flat" cmpd="sng" algn="ctr">
              <a:solidFill>
                <a:schemeClr val="tx2"/>
              </a:solidFill>
              <a:prstDash val="solid"/>
              <a:round/>
              <a:headEnd type="none" w="med" len="med"/>
              <a:tailEnd type="none" w="med" len="med"/>
            </a:ln>
            <a:effectLst/>
          </p:spPr>
        </p:cxnSp>
      </p:grpSp>
      <p:sp>
        <p:nvSpPr>
          <p:cNvPr id="14" name="对角圆角矩形 13"/>
          <p:cNvSpPr/>
          <p:nvPr/>
        </p:nvSpPr>
        <p:spPr>
          <a:xfrm>
            <a:off x="1619672" y="4049805"/>
            <a:ext cx="1155854" cy="510778"/>
          </a:xfrm>
          <a:prstGeom prst="round2DiagRect">
            <a:avLst/>
          </a:prstGeom>
          <a:solidFill>
            <a:schemeClr val="tx2">
              <a:lumMod val="95000"/>
            </a:schemeClr>
          </a:solidFill>
        </p:spPr>
        <p:txBody>
          <a:bodyPr wrap="none">
            <a:spAutoFit/>
          </a:bodyPr>
          <a:lstStyle/>
          <a:p>
            <a:r>
              <a:rPr lang="zh-CN" altLang="en-US" sz="2400" u="none" dirty="0">
                <a:solidFill>
                  <a:srgbClr val="FF0000"/>
                </a:solidFill>
                <a:latin typeface="黑体" panose="02010609060101010101" pitchFamily="49" charset="-122"/>
                <a:ea typeface="黑体" panose="02010609060101010101" pitchFamily="49" charset="-122"/>
              </a:rPr>
              <a:t>保密性</a:t>
            </a:r>
            <a:endParaRPr lang="zh-CN" altLang="en-US" sz="2400" u="none" dirty="0">
              <a:solidFill>
                <a:srgbClr val="FF0000"/>
              </a:solidFill>
              <a:latin typeface="黑体" panose="02010609060101010101" pitchFamily="49" charset="-122"/>
              <a:ea typeface="黑体" panose="02010609060101010101" pitchFamily="49" charset="-122"/>
            </a:endParaRPr>
          </a:p>
        </p:txBody>
      </p:sp>
      <p:sp>
        <p:nvSpPr>
          <p:cNvPr id="15" name="对角圆角矩形 14"/>
          <p:cNvSpPr/>
          <p:nvPr/>
        </p:nvSpPr>
        <p:spPr>
          <a:xfrm>
            <a:off x="3210494" y="4049805"/>
            <a:ext cx="1155854" cy="510778"/>
          </a:xfrm>
          <a:prstGeom prst="round2DiagRect">
            <a:avLst/>
          </a:prstGeom>
          <a:solidFill>
            <a:schemeClr val="tx2">
              <a:lumMod val="95000"/>
            </a:schemeClr>
          </a:solidFill>
        </p:spPr>
        <p:txBody>
          <a:bodyPr wrap="none">
            <a:spAutoFit/>
          </a:bodyPr>
          <a:lstStyle/>
          <a:p>
            <a:r>
              <a:rPr lang="zh-CN" altLang="en-US" sz="2400" u="none" dirty="0">
                <a:solidFill>
                  <a:srgbClr val="FF0000"/>
                </a:solidFill>
                <a:latin typeface="黑体" panose="02010609060101010101" pitchFamily="49" charset="-122"/>
                <a:ea typeface="黑体" panose="02010609060101010101" pitchFamily="49" charset="-122"/>
              </a:rPr>
              <a:t>随机性</a:t>
            </a:r>
            <a:endParaRPr lang="zh-CN" altLang="en-US" sz="2400" u="none" dirty="0">
              <a:solidFill>
                <a:srgbClr val="FF0000"/>
              </a:solidFill>
              <a:latin typeface="黑体" panose="02010609060101010101" pitchFamily="49" charset="-122"/>
              <a:ea typeface="黑体" panose="02010609060101010101" pitchFamily="49" charset="-122"/>
            </a:endParaRPr>
          </a:p>
        </p:txBody>
      </p:sp>
      <p:sp>
        <p:nvSpPr>
          <p:cNvPr id="16" name="对角圆角矩形 15"/>
          <p:cNvSpPr/>
          <p:nvPr/>
        </p:nvSpPr>
        <p:spPr>
          <a:xfrm>
            <a:off x="4801317" y="4049805"/>
            <a:ext cx="1463447" cy="510778"/>
          </a:xfrm>
          <a:prstGeom prst="round2DiagRect">
            <a:avLst/>
          </a:prstGeom>
          <a:solidFill>
            <a:schemeClr val="tx2">
              <a:lumMod val="95000"/>
            </a:schemeClr>
          </a:solidFill>
        </p:spPr>
        <p:txBody>
          <a:bodyPr wrap="none">
            <a:spAutoFit/>
          </a:bodyPr>
          <a:lstStyle/>
          <a:p>
            <a:r>
              <a:rPr lang="zh-CN" altLang="en-US" sz="2400" u="none" dirty="0">
                <a:solidFill>
                  <a:srgbClr val="FF0000"/>
                </a:solidFill>
                <a:latin typeface="黑体" panose="02010609060101010101" pitchFamily="49" charset="-122"/>
                <a:ea typeface="黑体" panose="02010609060101010101" pitchFamily="49" charset="-122"/>
              </a:rPr>
              <a:t>密钥空间</a:t>
            </a:r>
            <a:endParaRPr lang="zh-CN" altLang="en-US" sz="2400" u="none"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3112" y="4726466"/>
            <a:ext cx="6199143" cy="1726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219">
                                            <p:txEl>
                                              <p:pRg st="1" end="1"/>
                                            </p:txEl>
                                          </p:spTgt>
                                        </p:tgtEl>
                                        <p:attrNameLst>
                                          <p:attrName>style.visibility</p:attrName>
                                        </p:attrNameLst>
                                      </p:cBhvr>
                                      <p:to>
                                        <p:strVal val="visible"/>
                                      </p:to>
                                    </p:set>
                                    <p:animEffect transition="in" filter="fade">
                                      <p:cBhvr>
                                        <p:cTn id="7" dur="500"/>
                                        <p:tgtEl>
                                          <p:spTgt spid="393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3219">
                                            <p:txEl>
                                              <p:pRg st="2" end="2"/>
                                            </p:txEl>
                                          </p:spTgt>
                                        </p:tgtEl>
                                        <p:attrNameLst>
                                          <p:attrName>style.visibility</p:attrName>
                                        </p:attrNameLst>
                                      </p:cBhvr>
                                      <p:to>
                                        <p:strVal val="visible"/>
                                      </p:to>
                                    </p:set>
                                    <p:anim calcmode="lin" valueType="num">
                                      <p:cBhvr additive="base">
                                        <p:cTn id="12" dur="500" fill="hold"/>
                                        <p:tgtEl>
                                          <p:spTgt spid="393219">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3219">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000" fill="hold"/>
                                        <p:tgtEl>
                                          <p:spTgt spid="12"/>
                                        </p:tgtEl>
                                        <p:attrNameLst>
                                          <p:attrName>ppt_x</p:attrName>
                                        </p:attrNameLst>
                                      </p:cBhvr>
                                      <p:tavLst>
                                        <p:tav tm="0">
                                          <p:val>
                                            <p:strVal val="1+#ppt_w/2"/>
                                          </p:val>
                                        </p:tav>
                                        <p:tav tm="100000">
                                          <p:val>
                                            <p:strVal val="#ppt_x"/>
                                          </p:val>
                                        </p:tav>
                                      </p:tavLst>
                                    </p:anim>
                                    <p:anim calcmode="lin" valueType="num">
                                      <p:cBhvr additive="base">
                                        <p:cTn id="18" dur="2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93219">
                                            <p:txEl>
                                              <p:pRg st="3" end="3"/>
                                            </p:txEl>
                                          </p:spTgt>
                                        </p:tgtEl>
                                        <p:attrNameLst>
                                          <p:attrName>style.visibility</p:attrName>
                                        </p:attrNameLst>
                                      </p:cBhvr>
                                      <p:to>
                                        <p:strVal val="visible"/>
                                      </p:to>
                                    </p:set>
                                    <p:anim calcmode="lin" valueType="num">
                                      <p:cBhvr additive="base">
                                        <p:cTn id="23" dur="500" fill="hold"/>
                                        <p:tgtEl>
                                          <p:spTgt spid="39321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3219">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2"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2000" fill="hold"/>
                                        <p:tgtEl>
                                          <p:spTgt spid="13"/>
                                        </p:tgtEl>
                                        <p:attrNameLst>
                                          <p:attrName>ppt_x</p:attrName>
                                        </p:attrNameLst>
                                      </p:cBhvr>
                                      <p:tavLst>
                                        <p:tav tm="0">
                                          <p:val>
                                            <p:strVal val="1+#ppt_w/2"/>
                                          </p:val>
                                        </p:tav>
                                        <p:tav tm="100000">
                                          <p:val>
                                            <p:strVal val="#ppt_x"/>
                                          </p:val>
                                        </p:tav>
                                      </p:tavLst>
                                    </p:anim>
                                    <p:anim calcmode="lin" valueType="num">
                                      <p:cBhvr additive="base">
                                        <p:cTn id="29"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93219">
                                            <p:txEl>
                                              <p:pRg st="4" end="4"/>
                                            </p:txEl>
                                          </p:spTgt>
                                        </p:tgtEl>
                                        <p:attrNameLst>
                                          <p:attrName>style.visibility</p:attrName>
                                        </p:attrNameLst>
                                      </p:cBhvr>
                                      <p:to>
                                        <p:strVal val="visible"/>
                                      </p:to>
                                    </p:set>
                                    <p:anim calcmode="lin" valueType="num">
                                      <p:cBhvr additive="base">
                                        <p:cTn id="34" dur="500" fill="hold"/>
                                        <p:tgtEl>
                                          <p:spTgt spid="393219">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93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idx="1"/>
          </p:nvPr>
        </p:nvSpPr>
        <p:spPr/>
        <p:txBody>
          <a:bodyPr/>
          <a:lstStyle/>
          <a:p>
            <a:pPr lvl="1"/>
            <a:r>
              <a:rPr lang="zh-CN" altLang="en-US" dirty="0"/>
              <a:t>实现简单，速度快</a:t>
            </a:r>
            <a:endParaRPr lang="zh-CN" altLang="en-US" dirty="0"/>
          </a:p>
          <a:p>
            <a:pPr lvl="1"/>
            <a:r>
              <a:rPr lang="zh-CN" altLang="en-US" dirty="0"/>
              <a:t>子密钥不存在简单关系</a:t>
            </a:r>
            <a:endParaRPr lang="en-US" altLang="zh-CN" dirty="0"/>
          </a:p>
          <a:p>
            <a:pPr lvl="2">
              <a:lnSpc>
                <a:spcPct val="100000"/>
              </a:lnSpc>
            </a:pPr>
            <a:r>
              <a:rPr lang="zh-CN" altLang="en-US" sz="2400" dirty="0"/>
              <a:t>统计独立</a:t>
            </a:r>
            <a:endParaRPr lang="zh-CN" altLang="en-US" sz="2400" dirty="0"/>
          </a:p>
          <a:p>
            <a:pPr lvl="2">
              <a:lnSpc>
                <a:spcPct val="100000"/>
              </a:lnSpc>
            </a:pPr>
            <a:r>
              <a:rPr lang="zh-CN" altLang="en-US" sz="2400" dirty="0"/>
              <a:t>给定两个有某种关系的种子密钥，不能预测它们的子密钥之间的关系</a:t>
            </a:r>
            <a:endParaRPr lang="en-US" altLang="zh-CN" sz="2400" dirty="0"/>
          </a:p>
          <a:p>
            <a:pPr lvl="2">
              <a:lnSpc>
                <a:spcPct val="100000"/>
              </a:lnSpc>
            </a:pPr>
            <a:r>
              <a:rPr lang="zh-CN" altLang="en-US" sz="2400" dirty="0"/>
              <a:t>从子密钥一些比特获得其它子密钥比特是困难的</a:t>
            </a:r>
            <a:endParaRPr lang="en-US" altLang="zh-CN" sz="2400" dirty="0"/>
          </a:p>
          <a:p>
            <a:pPr lvl="2">
              <a:lnSpc>
                <a:spcPct val="100000"/>
              </a:lnSpc>
            </a:pPr>
            <a:r>
              <a:rPr lang="zh-CN" altLang="en-US" sz="2400" dirty="0"/>
              <a:t>种子密钥的每比特对子密钥比特的影响大致相同</a:t>
            </a:r>
            <a:endParaRPr lang="zh-CN" altLang="en-US" sz="2400" dirty="0"/>
          </a:p>
          <a:p>
            <a:pPr lvl="1"/>
            <a:r>
              <a:rPr lang="zh-CN" altLang="en-US" dirty="0"/>
              <a:t>没有弱密钥</a:t>
            </a:r>
            <a:endParaRPr lang="zh-CN" altLang="en-US" dirty="0"/>
          </a:p>
        </p:txBody>
      </p:sp>
      <p:grpSp>
        <p:nvGrpSpPr>
          <p:cNvPr id="2" name="组合 9"/>
          <p:cNvGrpSpPr/>
          <p:nvPr/>
        </p:nvGrpSpPr>
        <p:grpSpPr>
          <a:xfrm>
            <a:off x="5192721" y="0"/>
            <a:ext cx="4038301" cy="6827837"/>
            <a:chOff x="4915259" y="30163"/>
            <a:chExt cx="4038301" cy="6827837"/>
          </a:xfrm>
        </p:grpSpPr>
        <p:pic>
          <p:nvPicPr>
            <p:cNvPr id="4" name="Picture 4" descr="E:\课程\图片\DES加密总流程.jpg"/>
            <p:cNvPicPr>
              <a:picLocks noChangeAspect="1" noChangeArrowheads="1"/>
            </p:cNvPicPr>
            <p:nvPr/>
          </p:nvPicPr>
          <p:blipFill>
            <a:blip r:embed="rId1"/>
            <a:srcRect l="4393" r="54393"/>
            <a:stretch>
              <a:fillRect/>
            </a:stretch>
          </p:blipFill>
          <p:spPr bwMode="auto">
            <a:xfrm>
              <a:off x="4915259" y="30163"/>
              <a:ext cx="3082916" cy="6827837"/>
            </a:xfrm>
            <a:prstGeom prst="rect">
              <a:avLst/>
            </a:prstGeom>
            <a:noFill/>
          </p:spPr>
        </p:pic>
        <p:sp>
          <p:nvSpPr>
            <p:cNvPr id="5" name="Oval 10"/>
            <p:cNvSpPr>
              <a:spLocks noChangeArrowheads="1"/>
            </p:cNvSpPr>
            <p:nvPr/>
          </p:nvSpPr>
          <p:spPr bwMode="auto">
            <a:xfrm>
              <a:off x="7339759" y="1311246"/>
              <a:ext cx="584208" cy="3132137"/>
            </a:xfrm>
            <a:prstGeom prst="ellipse">
              <a:avLst/>
            </a:prstGeom>
            <a:noFill/>
            <a:ln w="38100">
              <a:solidFill>
                <a:srgbClr val="FF0000"/>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3" name="组合 5"/>
            <p:cNvGrpSpPr/>
            <p:nvPr/>
          </p:nvGrpSpPr>
          <p:grpSpPr>
            <a:xfrm>
              <a:off x="8018864" y="836577"/>
              <a:ext cx="934696" cy="3541760"/>
              <a:chOff x="7566066" y="836577"/>
              <a:chExt cx="934696" cy="3541760"/>
            </a:xfrm>
          </p:grpSpPr>
          <p:sp>
            <p:nvSpPr>
              <p:cNvPr id="7" name="Rectangle 9"/>
              <p:cNvSpPr>
                <a:spLocks noChangeArrowheads="1"/>
              </p:cNvSpPr>
              <p:nvPr/>
            </p:nvSpPr>
            <p:spPr bwMode="auto">
              <a:xfrm>
                <a:off x="7566066" y="1566836"/>
                <a:ext cx="839798" cy="2811501"/>
              </a:xfrm>
              <a:prstGeom prst="rect">
                <a:avLst/>
              </a:prstGeom>
              <a:solidFill>
                <a:srgbClr val="00FFFF"/>
              </a:solidFill>
              <a:ln w="28575">
                <a:solidFill>
                  <a:schemeClr val="accent5">
                    <a:lumMod val="10000"/>
                  </a:schemeClr>
                </a:solidFill>
                <a:prstDash val="solid"/>
                <a:miter lim="800000"/>
              </a:ln>
              <a:effectLst/>
            </p:spPr>
            <p:txBody>
              <a:bodyPr wrap="square" anchor="ctr"/>
              <a:lstStyle/>
              <a:p>
                <a:pPr algn="just">
                  <a:lnSpc>
                    <a:spcPct val="120000"/>
                  </a:lnSpc>
                  <a:spcBef>
                    <a:spcPct val="20000"/>
                  </a:spcBef>
                  <a:buClr>
                    <a:srgbClr val="00FF00"/>
                  </a:buClr>
                  <a:defRPr/>
                </a:pPr>
                <a:r>
                  <a:rPr lang="zh-CN" altLang="en-US" sz="2400" u="none" dirty="0">
                    <a:solidFill>
                      <a:schemeClr val="accent4">
                        <a:lumMod val="10000"/>
                      </a:schemeClr>
                    </a:solidFill>
                    <a:cs typeface="+mn-cs"/>
                  </a:rPr>
                  <a:t>密钥扩展</a:t>
                </a:r>
                <a:endParaRPr lang="zh-CN" altLang="en-US" sz="2400" u="none" dirty="0">
                  <a:solidFill>
                    <a:schemeClr val="accent4">
                      <a:lumMod val="10000"/>
                    </a:schemeClr>
                  </a:solidFill>
                  <a:cs typeface="+mn-cs"/>
                </a:endParaRPr>
              </a:p>
            </p:txBody>
          </p:sp>
          <p:cxnSp>
            <p:nvCxnSpPr>
              <p:cNvPr id="8" name="直接箭头连接符 7"/>
              <p:cNvCxnSpPr/>
              <p:nvPr/>
            </p:nvCxnSpPr>
            <p:spPr bwMode="auto">
              <a:xfrm rot="5400000">
                <a:off x="7639091" y="1201708"/>
                <a:ext cx="730263" cy="1"/>
              </a:xfrm>
              <a:prstGeom prst="straightConnector1">
                <a:avLst/>
              </a:prstGeom>
              <a:solidFill>
                <a:schemeClr val="accent1"/>
              </a:solidFill>
              <a:ln w="38100" cap="flat" cmpd="sng" algn="ctr">
                <a:solidFill>
                  <a:schemeClr val="accent4">
                    <a:lumMod val="10000"/>
                  </a:schemeClr>
                </a:solidFill>
                <a:prstDash val="solid"/>
                <a:round/>
                <a:headEnd type="none" w="med" len="med"/>
                <a:tailEnd type="triangle" w="med" len="med"/>
              </a:ln>
              <a:effectLst/>
            </p:spPr>
          </p:cxnSp>
          <p:sp>
            <p:nvSpPr>
              <p:cNvPr id="9" name="矩形 8"/>
              <p:cNvSpPr/>
              <p:nvPr/>
            </p:nvSpPr>
            <p:spPr>
              <a:xfrm>
                <a:off x="8077248" y="909603"/>
                <a:ext cx="423514" cy="461665"/>
              </a:xfrm>
              <a:prstGeom prst="rect">
                <a:avLst/>
              </a:prstGeom>
            </p:spPr>
            <p:txBody>
              <a:bodyPr wrap="none">
                <a:spAutoFit/>
              </a:bodyPr>
              <a:lstStyle/>
              <a:p>
                <a:r>
                  <a:rPr lang="en-US" altLang="zh-CN" sz="2400" u="none" dirty="0">
                    <a:solidFill>
                      <a:schemeClr val="accent4">
                        <a:lumMod val="10000"/>
                      </a:schemeClr>
                    </a:solidFill>
                  </a:rPr>
                  <a:t>K</a:t>
                </a:r>
                <a:endParaRPr lang="zh-CN" altLang="en-US" sz="2400" u="none" dirty="0">
                  <a:solidFill>
                    <a:schemeClr val="accent4">
                      <a:lumMod val="10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7907">
                                            <p:txEl>
                                              <p:pRg st="0" end="0"/>
                                            </p:txEl>
                                          </p:spTgt>
                                        </p:tgtEl>
                                        <p:attrNameLst>
                                          <p:attrName>style.visibility</p:attrName>
                                        </p:attrNameLst>
                                      </p:cBhvr>
                                      <p:to>
                                        <p:strVal val="visible"/>
                                      </p:to>
                                    </p:set>
                                    <p:animEffect transition="in" filter="wipe(left)">
                                      <p:cBhvr>
                                        <p:cTn id="17" dur="1000"/>
                                        <p:tgtEl>
                                          <p:spTgt spid="5079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7907">
                                            <p:txEl>
                                              <p:pRg st="1" end="1"/>
                                            </p:txEl>
                                          </p:spTgt>
                                        </p:tgtEl>
                                        <p:attrNameLst>
                                          <p:attrName>style.visibility</p:attrName>
                                        </p:attrNameLst>
                                      </p:cBhvr>
                                      <p:to>
                                        <p:strVal val="visible"/>
                                      </p:to>
                                    </p:set>
                                    <p:animEffect transition="in" filter="wipe(left)">
                                      <p:cBhvr>
                                        <p:cTn id="22" dur="1000"/>
                                        <p:tgtEl>
                                          <p:spTgt spid="5079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7907">
                                            <p:txEl>
                                              <p:pRg st="2" end="2"/>
                                            </p:txEl>
                                          </p:spTgt>
                                        </p:tgtEl>
                                        <p:attrNameLst>
                                          <p:attrName>style.visibility</p:attrName>
                                        </p:attrNameLst>
                                      </p:cBhvr>
                                      <p:to>
                                        <p:strVal val="visible"/>
                                      </p:to>
                                    </p:set>
                                    <p:animEffect transition="in" filter="wipe(left)">
                                      <p:cBhvr>
                                        <p:cTn id="27" dur="1000"/>
                                        <p:tgtEl>
                                          <p:spTgt spid="50790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7907">
                                            <p:txEl>
                                              <p:pRg st="3" end="3"/>
                                            </p:txEl>
                                          </p:spTgt>
                                        </p:tgtEl>
                                        <p:attrNameLst>
                                          <p:attrName>style.visibility</p:attrName>
                                        </p:attrNameLst>
                                      </p:cBhvr>
                                      <p:to>
                                        <p:strVal val="visible"/>
                                      </p:to>
                                    </p:set>
                                    <p:animEffect transition="in" filter="wipe(left)">
                                      <p:cBhvr>
                                        <p:cTn id="32" dur="1000"/>
                                        <p:tgtEl>
                                          <p:spTgt spid="50790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7907">
                                            <p:txEl>
                                              <p:pRg st="4" end="4"/>
                                            </p:txEl>
                                          </p:spTgt>
                                        </p:tgtEl>
                                        <p:attrNameLst>
                                          <p:attrName>style.visibility</p:attrName>
                                        </p:attrNameLst>
                                      </p:cBhvr>
                                      <p:to>
                                        <p:strVal val="visible"/>
                                      </p:to>
                                    </p:set>
                                    <p:animEffect transition="in" filter="wipe(left)">
                                      <p:cBhvr>
                                        <p:cTn id="37" dur="1000"/>
                                        <p:tgtEl>
                                          <p:spTgt spid="50790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7907">
                                            <p:txEl>
                                              <p:pRg st="5" end="5"/>
                                            </p:txEl>
                                          </p:spTgt>
                                        </p:tgtEl>
                                        <p:attrNameLst>
                                          <p:attrName>style.visibility</p:attrName>
                                        </p:attrNameLst>
                                      </p:cBhvr>
                                      <p:to>
                                        <p:strVal val="visible"/>
                                      </p:to>
                                    </p:set>
                                    <p:animEffect transition="in" filter="wipe(left)">
                                      <p:cBhvr>
                                        <p:cTn id="42" dur="1000"/>
                                        <p:tgtEl>
                                          <p:spTgt spid="50790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07907">
                                            <p:txEl>
                                              <p:pRg st="6" end="6"/>
                                            </p:txEl>
                                          </p:spTgt>
                                        </p:tgtEl>
                                        <p:attrNameLst>
                                          <p:attrName>style.visibility</p:attrName>
                                        </p:attrNameLst>
                                      </p:cBhvr>
                                      <p:to>
                                        <p:strVal val="visible"/>
                                      </p:to>
                                    </p:set>
                                    <p:animEffect transition="in" filter="wipe(left)">
                                      <p:cBhvr>
                                        <p:cTn id="47" dur="1000"/>
                                        <p:tgtEl>
                                          <p:spTgt spid="5079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idx="1"/>
          </p:nvPr>
        </p:nvSpPr>
        <p:spPr/>
        <p:txBody>
          <a:bodyPr/>
          <a:lstStyle/>
          <a:p>
            <a:pPr lvl="1"/>
            <a:r>
              <a:rPr lang="zh-CN" altLang="en-US" sz="2400" dirty="0"/>
              <a:t>种子密钥</a:t>
            </a:r>
            <a:r>
              <a:rPr lang="en-US" altLang="zh-CN" sz="2400" dirty="0"/>
              <a:t>64</a:t>
            </a:r>
            <a:r>
              <a:rPr lang="zh-CN" altLang="en-US" sz="2400" dirty="0"/>
              <a:t>比特</a:t>
            </a:r>
            <a:endParaRPr lang="en-US" altLang="zh-CN" sz="2400" dirty="0"/>
          </a:p>
          <a:p>
            <a:pPr lvl="1">
              <a:lnSpc>
                <a:spcPct val="100000"/>
              </a:lnSpc>
              <a:spcBef>
                <a:spcPts val="0"/>
              </a:spcBef>
              <a:buNone/>
            </a:pPr>
            <a:r>
              <a:rPr lang="en-US" altLang="zh-CN" sz="2400" dirty="0">
                <a:sym typeface="Wingdings 3" panose="05040102010807070707" pitchFamily="18" charset="2"/>
              </a:rPr>
              <a:t></a:t>
            </a:r>
            <a:r>
              <a:rPr lang="zh-CN" altLang="en-US" sz="2400" dirty="0"/>
              <a:t>真正密钥</a:t>
            </a:r>
            <a:r>
              <a:rPr lang="en-US" altLang="zh-CN" sz="2400" dirty="0"/>
              <a:t>56</a:t>
            </a:r>
            <a:r>
              <a:rPr lang="zh-CN" altLang="en-US" sz="2400" dirty="0"/>
              <a:t>比特</a:t>
            </a:r>
            <a:endParaRPr lang="en-US" altLang="zh-CN" sz="2400" dirty="0"/>
          </a:p>
          <a:p>
            <a:pPr marL="914400" lvl="1" indent="-457200">
              <a:buFont typeface="+mj-ea"/>
              <a:buAutoNum type="circleNumDbPlain"/>
            </a:pPr>
            <a:r>
              <a:rPr lang="zh-CN" altLang="en-US" sz="2400" dirty="0"/>
              <a:t>置换选择</a:t>
            </a:r>
            <a:r>
              <a:rPr lang="en-US" altLang="zh-CN" sz="2400" dirty="0"/>
              <a:t>1</a:t>
            </a:r>
            <a:endParaRPr lang="en-US" altLang="zh-CN" sz="2400" dirty="0"/>
          </a:p>
          <a:p>
            <a:pPr marL="914400" lvl="1" indent="-457200">
              <a:buFont typeface="+mj-ea"/>
              <a:buAutoNum type="circleNumDbPlain"/>
            </a:pPr>
            <a:r>
              <a:rPr lang="zh-CN" altLang="en-US" sz="2400" dirty="0"/>
              <a:t>循环左移</a:t>
            </a:r>
            <a:endParaRPr lang="en-US" altLang="zh-CN" sz="2400" dirty="0"/>
          </a:p>
          <a:p>
            <a:pPr marL="914400" lvl="1" indent="-457200">
              <a:buFont typeface="+mj-ea"/>
              <a:buAutoNum type="circleNumDbPlain"/>
            </a:pPr>
            <a:r>
              <a:rPr lang="zh-CN" altLang="en-US" sz="2400" dirty="0"/>
              <a:t>置换选择</a:t>
            </a:r>
            <a:r>
              <a:rPr lang="en-US" altLang="zh-CN" sz="2400" dirty="0"/>
              <a:t>2</a:t>
            </a:r>
            <a:endParaRPr lang="en-US" altLang="zh-CN" dirty="0"/>
          </a:p>
          <a:p>
            <a:pPr lvl="1"/>
            <a:r>
              <a:rPr lang="zh-CN" altLang="en-US" sz="2400" dirty="0"/>
              <a:t>真正密钥</a:t>
            </a:r>
            <a:r>
              <a:rPr lang="en-US" altLang="zh-CN" sz="2400" dirty="0"/>
              <a:t>56</a:t>
            </a:r>
            <a:r>
              <a:rPr lang="zh-CN" altLang="en-US" sz="2400" dirty="0"/>
              <a:t>比特</a:t>
            </a:r>
            <a:endParaRPr lang="en-US" altLang="zh-CN" sz="2400" dirty="0">
              <a:sym typeface="Wingdings 3" panose="05040102010807070707" pitchFamily="18" charset="2"/>
            </a:endParaRPr>
          </a:p>
          <a:p>
            <a:pPr lvl="1">
              <a:lnSpc>
                <a:spcPct val="100000"/>
              </a:lnSpc>
              <a:spcBef>
                <a:spcPts val="0"/>
              </a:spcBef>
              <a:buNone/>
            </a:pPr>
            <a:r>
              <a:rPr lang="en-US" altLang="zh-CN" sz="2400" dirty="0">
                <a:sym typeface="Wingdings 3" panose="05040102010807070707" pitchFamily="18" charset="2"/>
              </a:rPr>
              <a:t>48</a:t>
            </a:r>
            <a:r>
              <a:rPr lang="zh-CN" altLang="en-US" sz="2400" dirty="0">
                <a:sym typeface="Wingdings 3" panose="05040102010807070707" pitchFamily="18" charset="2"/>
              </a:rPr>
              <a:t>比特</a:t>
            </a:r>
            <a:r>
              <a:rPr lang="zh-CN" altLang="en-US" sz="2400" dirty="0"/>
              <a:t>子密钥</a:t>
            </a:r>
            <a:r>
              <a:rPr lang="en-US" altLang="zh-CN" sz="2400" dirty="0" err="1"/>
              <a:t>K</a:t>
            </a:r>
            <a:r>
              <a:rPr lang="en-US" altLang="zh-CN" sz="2400" baseline="-25000" dirty="0" err="1"/>
              <a:t>i</a:t>
            </a:r>
            <a:endParaRPr lang="en-US" altLang="zh-CN" sz="2400" baseline="-25000" dirty="0"/>
          </a:p>
          <a:p>
            <a:pPr lvl="1">
              <a:lnSpc>
                <a:spcPct val="100000"/>
              </a:lnSpc>
              <a:spcBef>
                <a:spcPts val="0"/>
              </a:spcBef>
              <a:buNone/>
            </a:pPr>
            <a:r>
              <a:rPr lang="en-US" altLang="zh-CN" sz="2400" dirty="0">
                <a:sym typeface="Wingdings 3" panose="05040102010807070707" pitchFamily="18" charset="2"/>
              </a:rPr>
              <a:t>    (</a:t>
            </a:r>
            <a:r>
              <a:rPr lang="en-US" altLang="zh-CN" sz="2400" dirty="0" err="1">
                <a:sym typeface="Wingdings 3" panose="05040102010807070707" pitchFamily="18" charset="2"/>
              </a:rPr>
              <a:t>i</a:t>
            </a:r>
            <a:r>
              <a:rPr lang="en-US" altLang="zh-CN" sz="2400" dirty="0">
                <a:sym typeface="Wingdings 3" panose="05040102010807070707" pitchFamily="18" charset="2"/>
              </a:rPr>
              <a:t>=1, …,16)</a:t>
            </a:r>
            <a:endParaRPr lang="en-US" altLang="zh-CN" sz="2400" i="1" baseline="-25000" dirty="0"/>
          </a:p>
        </p:txBody>
      </p:sp>
      <p:sp>
        <p:nvSpPr>
          <p:cNvPr id="7" name="环形箭头 6"/>
          <p:cNvSpPr/>
          <p:nvPr/>
        </p:nvSpPr>
        <p:spPr bwMode="auto">
          <a:xfrm rot="16200000" flipH="1">
            <a:off x="665109" y="2899122"/>
            <a:ext cx="693749" cy="985849"/>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aphicFrame>
        <p:nvGraphicFramePr>
          <p:cNvPr id="2" name="Object 8"/>
          <p:cNvGraphicFramePr>
            <a:graphicFrameLocks noChangeAspect="1"/>
          </p:cNvGraphicFramePr>
          <p:nvPr/>
        </p:nvGraphicFramePr>
        <p:xfrm>
          <a:off x="3628116" y="1898676"/>
          <a:ext cx="5515884" cy="4926033"/>
        </p:xfrm>
        <a:graphic>
          <a:graphicData uri="http://schemas.openxmlformats.org/presentationml/2006/ole">
            <mc:AlternateContent xmlns:mc="http://schemas.openxmlformats.org/markup-compatibility/2006">
              <mc:Choice xmlns:v="urn:schemas-microsoft-com:vml" Requires="v">
                <p:oleObj spid="_x0000_s5123" name="Visio" r:id="rId1" imgW="3759200" imgH="3822700" progId="Visio.Drawing.11">
                  <p:embed/>
                </p:oleObj>
              </mc:Choice>
              <mc:Fallback>
                <p:oleObj name="Visio" r:id="rId1" imgW="3759200" imgH="3822700" progId="Visio.Drawing.11">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l="-6737" r="-4420"/>
                      <a:stretch>
                        <a:fillRect/>
                      </a:stretch>
                    </p:blipFill>
                    <p:spPr bwMode="auto">
                      <a:xfrm>
                        <a:off x="3628116" y="1898676"/>
                        <a:ext cx="5515884" cy="4926033"/>
                      </a:xfrm>
                      <a:prstGeom prst="rect">
                        <a:avLst/>
                      </a:prstGeom>
                      <a:solidFill>
                        <a:schemeClr val="tx1"/>
                      </a:solidFill>
                    </p:spPr>
                  </p:pic>
                </p:oleObj>
              </mc:Fallback>
            </mc:AlternateContent>
          </a:graphicData>
        </a:graphic>
      </p:graphicFrame>
      <p:sp>
        <p:nvSpPr>
          <p:cNvPr id="10" name="AutoShape 8"/>
          <p:cNvSpPr>
            <a:spLocks noChangeArrowheads="1"/>
          </p:cNvSpPr>
          <p:nvPr/>
        </p:nvSpPr>
        <p:spPr bwMode="auto">
          <a:xfrm>
            <a:off x="6032520" y="2297097"/>
            <a:ext cx="2921040" cy="2957554"/>
          </a:xfrm>
          <a:prstGeom prst="roundRect">
            <a:avLst>
              <a:gd name="adj" fmla="val 16667"/>
            </a:avLst>
          </a:prstGeom>
          <a:noFill/>
          <a:ln w="28575">
            <a:solidFill>
              <a:srgbClr val="FF0000"/>
            </a:solidFill>
            <a:prstDash val="dash"/>
            <a:round/>
          </a:ln>
          <a:effectLst/>
        </p:spPr>
        <p:txBody>
          <a:bodyPr wrap="none" anchor="ctr"/>
          <a:lstStyle/>
          <a:p>
            <a:pPr algn="just">
              <a:lnSpc>
                <a:spcPct val="120000"/>
              </a:lnSpc>
              <a:spcBef>
                <a:spcPct val="20000"/>
              </a:spcBef>
              <a:buClr>
                <a:srgbClr val="00FF00"/>
              </a:buClr>
              <a:buFont typeface="Wingdings" panose="05000000000000000000" pitchFamily="2" charset="2"/>
              <a:buChar char="l"/>
              <a:defRPr/>
            </a:pPr>
            <a:endParaRPr lang="zh-CN" altLang="en-US">
              <a:effectLst>
                <a:outerShdw blurRad="38100" dist="38100" dir="2700000" algn="tl">
                  <a:srgbClr val="000000">
                    <a:alpha val="43137"/>
                  </a:srgbClr>
                </a:outerShdw>
              </a:effectLst>
              <a:cs typeface="+mn-cs"/>
            </a:endParaRPr>
          </a:p>
        </p:txBody>
      </p:sp>
      <p:sp>
        <p:nvSpPr>
          <p:cNvPr id="8" name="圆角矩形标注 7"/>
          <p:cNvSpPr/>
          <p:nvPr/>
        </p:nvSpPr>
        <p:spPr>
          <a:xfrm>
            <a:off x="117414" y="2168860"/>
            <a:ext cx="884187" cy="510778"/>
          </a:xfrm>
          <a:prstGeom prst="wedgeRoundRectCallout">
            <a:avLst>
              <a:gd name="adj1" fmla="val 33764"/>
              <a:gd name="adj2" fmla="val 135046"/>
              <a:gd name="adj3" fmla="val 16667"/>
            </a:avLst>
          </a:prstGeom>
          <a:solidFill>
            <a:srgbClr val="FFC000"/>
          </a:solidFill>
        </p:spPr>
        <p:txBody>
          <a:bodyPr wrap="square">
            <a:spAutoFit/>
          </a:bodyPr>
          <a:lstStyle/>
          <a:p>
            <a:pPr algn="ctr"/>
            <a:r>
              <a:rPr lang="en-US" altLang="zh-CN" sz="2400" u="none" dirty="0">
                <a:solidFill>
                  <a:schemeClr val="accent4">
                    <a:lumMod val="10000"/>
                  </a:schemeClr>
                </a:solidFill>
              </a:rPr>
              <a:t>16</a:t>
            </a:r>
            <a:r>
              <a:rPr lang="zh-CN" altLang="en-US" sz="2400" u="none" dirty="0">
                <a:solidFill>
                  <a:schemeClr val="accent4">
                    <a:lumMod val="10000"/>
                  </a:schemeClr>
                </a:solidFill>
              </a:rPr>
              <a:t>次</a:t>
            </a:r>
            <a:endParaRPr lang="zh-CN" altLang="en-US" sz="2400" u="none" dirty="0">
              <a:solidFill>
                <a:schemeClr val="accent4">
                  <a:lumMod val="10000"/>
                </a:schemeClr>
              </a:solidFill>
            </a:endParaRPr>
          </a:p>
        </p:txBody>
      </p:sp>
      <p:graphicFrame>
        <p:nvGraphicFramePr>
          <p:cNvPr id="9" name="Group 192"/>
          <p:cNvGraphicFramePr>
            <a:graphicFrameLocks noGrp="1"/>
          </p:cNvGraphicFramePr>
          <p:nvPr/>
        </p:nvGraphicFramePr>
        <p:xfrm>
          <a:off x="5229234" y="473529"/>
          <a:ext cx="2263806" cy="1950720"/>
        </p:xfrm>
        <a:graphic>
          <a:graphicData uri="http://schemas.openxmlformats.org/drawingml/2006/table">
            <a:tbl>
              <a:tblPr/>
              <a:tblGrid>
                <a:gridCol w="283543"/>
                <a:gridCol w="282408"/>
                <a:gridCol w="283543"/>
                <a:gridCol w="282409"/>
                <a:gridCol w="283543"/>
                <a:gridCol w="282408"/>
                <a:gridCol w="283543"/>
                <a:gridCol w="282409"/>
              </a:tblGrid>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chemeClr val="accent4">
                          <a:lumMod val="10000"/>
                        </a:schemeClr>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chemeClr val="accent4">
                          <a:lumMod val="1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accent4">
                          <a:lumMod val="1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4283">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lumMod val="1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r h="223090">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1600" b="1"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1600" b="1"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66"/>
                    </a:solidFill>
                  </a:tcPr>
                </a:tc>
              </a:tr>
            </a:tbl>
          </a:graphicData>
        </a:graphic>
      </p:graphicFrame>
      <p:sp>
        <p:nvSpPr>
          <p:cNvPr id="11" name="矩形 10"/>
          <p:cNvSpPr/>
          <p:nvPr/>
        </p:nvSpPr>
        <p:spPr bwMode="auto">
          <a:xfrm>
            <a:off x="7228260" y="472095"/>
            <a:ext cx="360000" cy="1944000"/>
          </a:xfrm>
          <a:prstGeom prst="rect">
            <a:avLst/>
          </a:prstGeom>
          <a:solidFill>
            <a:schemeClr val="tx2"/>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07907">
                                            <p:txEl>
                                              <p:pRg st="2" end="2"/>
                                            </p:txEl>
                                          </p:spTgt>
                                        </p:tgtEl>
                                        <p:attrNameLst>
                                          <p:attrName>style.visibility</p:attrName>
                                        </p:attrNameLst>
                                      </p:cBhvr>
                                      <p:to>
                                        <p:strVal val="visible"/>
                                      </p:to>
                                    </p:set>
                                    <p:animEffect transition="in" filter="wipe(left)">
                                      <p:cBhvr>
                                        <p:cTn id="29" dur="1000"/>
                                        <p:tgtEl>
                                          <p:spTgt spid="50790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507907">
                                            <p:txEl>
                                              <p:pRg st="3" end="3"/>
                                            </p:txEl>
                                          </p:spTgt>
                                        </p:tgtEl>
                                        <p:attrNameLst>
                                          <p:attrName>style.visibility</p:attrName>
                                        </p:attrNameLst>
                                      </p:cBhvr>
                                      <p:to>
                                        <p:strVal val="visible"/>
                                      </p:to>
                                    </p:set>
                                    <p:animEffect transition="in" filter="wipe(left)">
                                      <p:cBhvr>
                                        <p:cTn id="32" dur="1000"/>
                                        <p:tgtEl>
                                          <p:spTgt spid="507907">
                                            <p:txEl>
                                              <p:pRg st="3" end="3"/>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507907">
                                            <p:txEl>
                                              <p:pRg st="4" end="4"/>
                                            </p:txEl>
                                          </p:spTgt>
                                        </p:tgtEl>
                                        <p:attrNameLst>
                                          <p:attrName>style.visibility</p:attrName>
                                        </p:attrNameLst>
                                      </p:cBhvr>
                                      <p:to>
                                        <p:strVal val="visible"/>
                                      </p:to>
                                    </p:set>
                                    <p:animEffect transition="in" filter="wipe(left)">
                                      <p:cBhvr>
                                        <p:cTn id="35" dur="1000"/>
                                        <p:tgtEl>
                                          <p:spTgt spid="50790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2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07907">
                                            <p:txEl>
                                              <p:pRg st="5" end="5"/>
                                            </p:txEl>
                                          </p:spTgt>
                                        </p:tgtEl>
                                        <p:attrNameLst>
                                          <p:attrName>style.visibility</p:attrName>
                                        </p:attrNameLst>
                                      </p:cBhvr>
                                      <p:to>
                                        <p:strVal val="visible"/>
                                      </p:to>
                                    </p:set>
                                    <p:animEffect transition="in" filter="fade">
                                      <p:cBhvr>
                                        <p:cTn id="63" dur="500"/>
                                        <p:tgtEl>
                                          <p:spTgt spid="507907">
                                            <p:txEl>
                                              <p:pRg st="5" end="5"/>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507907">
                                            <p:txEl>
                                              <p:pRg st="6" end="6"/>
                                            </p:txEl>
                                          </p:spTgt>
                                        </p:tgtEl>
                                        <p:attrNameLst>
                                          <p:attrName>style.visibility</p:attrName>
                                        </p:attrNameLst>
                                      </p:cBhvr>
                                      <p:to>
                                        <p:strVal val="visible"/>
                                      </p:to>
                                    </p:set>
                                    <p:animEffect transition="in" filter="fade">
                                      <p:cBhvr>
                                        <p:cTn id="66" dur="500"/>
                                        <p:tgtEl>
                                          <p:spTgt spid="507907">
                                            <p:txEl>
                                              <p:pRg st="6" end="6"/>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07907">
                                            <p:txEl>
                                              <p:pRg st="7" end="7"/>
                                            </p:txEl>
                                          </p:spTgt>
                                        </p:tgtEl>
                                        <p:attrNameLst>
                                          <p:attrName>style.visibility</p:attrName>
                                        </p:attrNameLst>
                                      </p:cBhvr>
                                      <p:to>
                                        <p:strVal val="visible"/>
                                      </p:to>
                                    </p:set>
                                    <p:animEffect transition="in" filter="fade">
                                      <p:cBhvr>
                                        <p:cTn id="69" dur="500"/>
                                        <p:tgtEl>
                                          <p:spTgt spid="507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z="4000" b="1" dirty="0">
                <a:solidFill>
                  <a:schemeClr val="accent4">
                    <a:lumMod val="10000"/>
                  </a:schemeClr>
                </a:solidFill>
                <a:effectLst/>
                <a:latin typeface="Times New Roman" panose="02020603050405020304" pitchFamily="18" charset="0"/>
                <a:ea typeface="黑体" panose="02010609060101010101" pitchFamily="49" charset="-122"/>
                <a:cs typeface="Times New Roman" panose="02020603050405020304" pitchFamily="18" charset="0"/>
              </a:rPr>
              <a:t>3.1.3  </a:t>
            </a:r>
            <a:r>
              <a:rPr lang="en-US" altLang="zh-CN" dirty="0"/>
              <a:t>DES</a:t>
            </a:r>
            <a:r>
              <a:rPr lang="zh-CN" altLang="en-US" dirty="0"/>
              <a:t>密钥产生算法</a:t>
            </a:r>
            <a:endParaRPr lang="zh-CN" altLang="en-US" dirty="0"/>
          </a:p>
        </p:txBody>
      </p:sp>
      <p:graphicFrame>
        <p:nvGraphicFramePr>
          <p:cNvPr id="247815" name="Object 7"/>
          <p:cNvGraphicFramePr>
            <a:graphicFrameLocks noChangeAspect="1"/>
          </p:cNvGraphicFramePr>
          <p:nvPr/>
        </p:nvGraphicFramePr>
        <p:xfrm>
          <a:off x="827088" y="0"/>
          <a:ext cx="7543800" cy="6858000"/>
        </p:xfrm>
        <a:graphic>
          <a:graphicData uri="http://schemas.openxmlformats.org/presentationml/2006/ole">
            <mc:AlternateContent xmlns:mc="http://schemas.openxmlformats.org/markup-compatibility/2006">
              <mc:Choice xmlns:v="urn:schemas-microsoft-com:vml" Requires="v">
                <p:oleObj spid="_x0000_s6147" name="Visio" r:id="rId1" imgW="5448300" imgH="5118100" progId="Visio.Drawing.11">
                  <p:embed/>
                </p:oleObj>
              </mc:Choice>
              <mc:Fallback>
                <p:oleObj name="Visio" r:id="rId1" imgW="5448300" imgH="5118100"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l="-3226" t="-1717" r="-3226" b="-1288"/>
                      <a:stretch>
                        <a:fillRect/>
                      </a:stretch>
                    </p:blipFill>
                    <p:spPr bwMode="auto">
                      <a:xfrm>
                        <a:off x="827088" y="0"/>
                        <a:ext cx="7543800" cy="6858000"/>
                      </a:xfrm>
                      <a:prstGeom prst="rect">
                        <a:avLst/>
                      </a:prstGeom>
                      <a:solidFill>
                        <a:schemeClr val="tx1"/>
                      </a:solidFill>
                    </p:spPr>
                  </p:pic>
                </p:oleObj>
              </mc:Fallback>
            </mc:AlternateContent>
          </a:graphicData>
        </a:graphic>
      </p:graphicFrame>
      <p:sp>
        <p:nvSpPr>
          <p:cNvPr id="4" name="矩形 3"/>
          <p:cNvSpPr/>
          <p:nvPr/>
        </p:nvSpPr>
        <p:spPr bwMode="auto">
          <a:xfrm>
            <a:off x="1979577" y="434934"/>
            <a:ext cx="1460519" cy="438156"/>
          </a:xfrm>
          <a:prstGeom prst="rect">
            <a:avLst/>
          </a:prstGeom>
          <a:solidFill>
            <a:srgbClr val="F3F3F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chemeClr val="accent4">
                    <a:lumMod val="10000"/>
                  </a:schemeClr>
                </a:solidFill>
                <a:ea typeface="宋体" panose="02010600030101010101" pitchFamily="2" charset="-122"/>
              </a:rPr>
              <a:t>56</a:t>
            </a:r>
            <a:r>
              <a:rPr kumimoji="0" lang="zh-CN" altLang="en-US" sz="1600" i="0" u="none" strike="noStrike" cap="none" normalizeH="0" baseline="0" dirty="0">
                <a:ln>
                  <a:noFill/>
                </a:ln>
                <a:solidFill>
                  <a:schemeClr val="accent4">
                    <a:lumMod val="10000"/>
                  </a:schemeClr>
                </a:solidFill>
                <a:ea typeface="宋体" panose="02010600030101010101" pitchFamily="2" charset="-122"/>
              </a:rPr>
              <a:t>比特密钥</a:t>
            </a:r>
            <a:endParaRPr kumimoji="0" lang="zh-CN" altLang="en-US" sz="1600" i="0" u="none" strike="noStrike" cap="none" normalizeH="0" baseline="0" dirty="0">
              <a:ln>
                <a:noFill/>
              </a:ln>
              <a:solidFill>
                <a:schemeClr val="accent4">
                  <a:lumMod val="10000"/>
                </a:schemeClr>
              </a:solidFill>
              <a:ea typeface="宋体" panose="02010600030101010101" pitchFamily="2" charset="-122"/>
            </a:endParaRPr>
          </a:p>
        </p:txBody>
      </p:sp>
      <p:sp>
        <p:nvSpPr>
          <p:cNvPr id="5" name="矩形 4"/>
          <p:cNvSpPr/>
          <p:nvPr/>
        </p:nvSpPr>
        <p:spPr bwMode="auto">
          <a:xfrm>
            <a:off x="4352922" y="252369"/>
            <a:ext cx="2811501" cy="803285"/>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 name="矩形 5"/>
          <p:cNvSpPr/>
          <p:nvPr/>
        </p:nvSpPr>
        <p:spPr bwMode="auto">
          <a:xfrm>
            <a:off x="4352922" y="1055655"/>
            <a:ext cx="2811501" cy="803285"/>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 name="Line 375"/>
          <p:cNvSpPr>
            <a:spLocks noChangeShapeType="1"/>
          </p:cNvSpPr>
          <p:nvPr/>
        </p:nvSpPr>
        <p:spPr bwMode="auto">
          <a:xfrm flipH="1">
            <a:off x="2344706" y="690525"/>
            <a:ext cx="1995517" cy="1460520"/>
          </a:xfrm>
          <a:prstGeom prst="line">
            <a:avLst/>
          </a:prstGeom>
          <a:noFill/>
          <a:ln w="28575">
            <a:solidFill>
              <a:srgbClr val="CC00CC"/>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8" name="Line 375"/>
          <p:cNvSpPr>
            <a:spLocks noChangeShapeType="1"/>
          </p:cNvSpPr>
          <p:nvPr/>
        </p:nvSpPr>
        <p:spPr bwMode="auto">
          <a:xfrm flipH="1">
            <a:off x="3841739" y="1457299"/>
            <a:ext cx="498482" cy="438156"/>
          </a:xfrm>
          <a:prstGeom prst="line">
            <a:avLst/>
          </a:prstGeom>
          <a:noFill/>
          <a:ln w="28575">
            <a:solidFill>
              <a:srgbClr val="CC00CC"/>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9" name="Rectangle 18"/>
          <p:cNvSpPr>
            <a:spLocks noChangeArrowheads="1"/>
          </p:cNvSpPr>
          <p:nvPr/>
        </p:nvSpPr>
        <p:spPr bwMode="auto">
          <a:xfrm>
            <a:off x="5185962" y="2735253"/>
            <a:ext cx="2070000" cy="182565"/>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0" name="Rectangle 18"/>
          <p:cNvSpPr>
            <a:spLocks noChangeArrowheads="1"/>
          </p:cNvSpPr>
          <p:nvPr/>
        </p:nvSpPr>
        <p:spPr bwMode="auto">
          <a:xfrm>
            <a:off x="5185962" y="3128661"/>
            <a:ext cx="2073600" cy="190800"/>
          </a:xfrm>
          <a:prstGeom prst="rect">
            <a:avLst/>
          </a:prstGeom>
          <a:solidFill>
            <a:srgbClr val="FF3300">
              <a:alpha val="30000"/>
            </a:srgbClr>
          </a:solidFill>
          <a:ln w="9525">
            <a:no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1" name="矩形 10"/>
          <p:cNvSpPr/>
          <p:nvPr/>
        </p:nvSpPr>
        <p:spPr bwMode="auto">
          <a:xfrm>
            <a:off x="6251598" y="4670443"/>
            <a:ext cx="1935189" cy="766772"/>
          </a:xfrm>
          <a:prstGeom prst="rect">
            <a:avLst/>
          </a:prstGeom>
          <a:no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 name="矩形 11"/>
          <p:cNvSpPr/>
          <p:nvPr/>
        </p:nvSpPr>
        <p:spPr bwMode="auto">
          <a:xfrm>
            <a:off x="6251598" y="5437215"/>
            <a:ext cx="1935189" cy="766772"/>
          </a:xfrm>
          <a:prstGeom prst="rect">
            <a:avLst/>
          </a:prstGeom>
          <a:no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3" name="Line 375"/>
          <p:cNvSpPr>
            <a:spLocks noChangeShapeType="1"/>
          </p:cNvSpPr>
          <p:nvPr/>
        </p:nvSpPr>
        <p:spPr bwMode="auto">
          <a:xfrm>
            <a:off x="2308194" y="3903669"/>
            <a:ext cx="3906891" cy="1131903"/>
          </a:xfrm>
          <a:prstGeom prst="line">
            <a:avLst/>
          </a:prstGeom>
          <a:noFill/>
          <a:ln w="28575">
            <a:solidFill>
              <a:srgbClr val="CC00CC"/>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4" name="Line 375"/>
          <p:cNvSpPr>
            <a:spLocks noChangeShapeType="1"/>
          </p:cNvSpPr>
          <p:nvPr/>
        </p:nvSpPr>
        <p:spPr bwMode="auto">
          <a:xfrm>
            <a:off x="4316409" y="3903670"/>
            <a:ext cx="1898675" cy="2008214"/>
          </a:xfrm>
          <a:prstGeom prst="line">
            <a:avLst/>
          </a:prstGeom>
          <a:noFill/>
          <a:ln w="28575">
            <a:solidFill>
              <a:srgbClr val="CC00CC"/>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2000" fill="hold"/>
                                        <p:tgtEl>
                                          <p:spTgt spid="6"/>
                                        </p:tgtEl>
                                        <p:attrNameLst>
                                          <p:attrName>ppt_w</p:attrName>
                                        </p:attrNameLst>
                                      </p:cBhvr>
                                      <p:tavLst>
                                        <p:tav tm="0">
                                          <p:val>
                                            <p:fltVal val="0"/>
                                          </p:val>
                                        </p:tav>
                                        <p:tav tm="100000">
                                          <p:val>
                                            <p:strVal val="#ppt_w"/>
                                          </p:val>
                                        </p:tav>
                                      </p:tavLst>
                                    </p:anim>
                                    <p:anim calcmode="lin" valueType="num">
                                      <p:cBhvr>
                                        <p:cTn id="18" dur="2000" fill="hold"/>
                                        <p:tgtEl>
                                          <p:spTgt spid="6"/>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2000"/>
                                        <p:tgtEl>
                                          <p:spTgt spid="13"/>
                                        </p:tgtEl>
                                      </p:cBhvr>
                                    </p:animEffect>
                                  </p:childTnLst>
                                </p:cTn>
                              </p:par>
                            </p:childTnLst>
                          </p:cTn>
                        </p:par>
                        <p:par>
                          <p:cTn id="37" fill="hold">
                            <p:stCondLst>
                              <p:cond delay="2000"/>
                            </p:stCondLst>
                            <p:childTnLst>
                              <p:par>
                                <p:cTn id="38" presetID="17" presetClass="entr" presetSubtype="1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2000" fill="hold"/>
                                        <p:tgtEl>
                                          <p:spTgt spid="11"/>
                                        </p:tgtEl>
                                        <p:attrNameLst>
                                          <p:attrName>ppt_w</p:attrName>
                                        </p:attrNameLst>
                                      </p:cBhvr>
                                      <p:tavLst>
                                        <p:tav tm="0">
                                          <p:val>
                                            <p:fltVal val="0"/>
                                          </p:val>
                                        </p:tav>
                                        <p:tav tm="100000">
                                          <p:val>
                                            <p:strVal val="#ppt_w"/>
                                          </p:val>
                                        </p:tav>
                                      </p:tavLst>
                                    </p:anim>
                                    <p:anim calcmode="lin" valueType="num">
                                      <p:cBhvr>
                                        <p:cTn id="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2000"/>
                                        <p:tgtEl>
                                          <p:spTgt spid="14"/>
                                        </p:tgtEl>
                                      </p:cBhvr>
                                    </p:animEffect>
                                  </p:childTnLst>
                                </p:cTn>
                              </p:par>
                            </p:childTnLst>
                          </p:cTn>
                        </p:par>
                        <p:par>
                          <p:cTn id="47" fill="hold">
                            <p:stCondLst>
                              <p:cond delay="2000"/>
                            </p:stCondLst>
                            <p:childTnLst>
                              <p:par>
                                <p:cTn id="48" presetID="17" presetClass="entr" presetSubtype="1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2000" fill="hold"/>
                                        <p:tgtEl>
                                          <p:spTgt spid="12"/>
                                        </p:tgtEl>
                                        <p:attrNameLst>
                                          <p:attrName>ppt_w</p:attrName>
                                        </p:attrNameLst>
                                      </p:cBhvr>
                                      <p:tavLst>
                                        <p:tav tm="0">
                                          <p:val>
                                            <p:fltVal val="0"/>
                                          </p:val>
                                        </p:tav>
                                        <p:tav tm="100000">
                                          <p:val>
                                            <p:strVal val="#ppt_w"/>
                                          </p:val>
                                        </p:tav>
                                      </p:tavLst>
                                    </p:anim>
                                    <p:anim calcmode="lin" valueType="num">
                                      <p:cBhvr>
                                        <p:cTn id="51"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t="5480" r="-2857" b="3008"/>
          <a:stretch>
            <a:fillRect/>
          </a:stretch>
        </p:blipFill>
        <p:spPr>
          <a:xfrm>
            <a:off x="153100" y="260648"/>
            <a:ext cx="4130867" cy="6387544"/>
          </a:xfrm>
          <a:prstGeom prst="rect">
            <a:avLst/>
          </a:prstGeom>
        </p:spPr>
      </p:pic>
      <p:pic>
        <p:nvPicPr>
          <p:cNvPr id="7" name="图片 6"/>
          <p:cNvPicPr>
            <a:picLocks noChangeAspect="1"/>
          </p:cNvPicPr>
          <p:nvPr/>
        </p:nvPicPr>
        <p:blipFill>
          <a:blip r:embed="rId2"/>
          <a:stretch>
            <a:fillRect/>
          </a:stretch>
        </p:blipFill>
        <p:spPr>
          <a:xfrm>
            <a:off x="4396558" y="198920"/>
            <a:ext cx="4604303" cy="4959551"/>
          </a:xfrm>
          <a:prstGeom prst="rect">
            <a:avLst/>
          </a:prstGeom>
        </p:spPr>
      </p:pic>
      <p:sp>
        <p:nvSpPr>
          <p:cNvPr id="8" name="矩形 7"/>
          <p:cNvSpPr/>
          <p:nvPr/>
        </p:nvSpPr>
        <p:spPr bwMode="auto">
          <a:xfrm>
            <a:off x="1439652" y="1340768"/>
            <a:ext cx="2592288" cy="97210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Times New Roman" panose="02020603050405020304" pitchFamily="18" charset="0"/>
            </a:endParaRPr>
          </a:p>
        </p:txBody>
      </p:sp>
      <p:sp>
        <p:nvSpPr>
          <p:cNvPr id="10" name="箭头: 右 9"/>
          <p:cNvSpPr/>
          <p:nvPr/>
        </p:nvSpPr>
        <p:spPr bwMode="auto">
          <a:xfrm>
            <a:off x="4048977" y="1700808"/>
            <a:ext cx="487019" cy="28803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4396558" y="5517232"/>
            <a:ext cx="4130868" cy="1130960"/>
          </a:xfrm>
          <a:prstGeom prst="rect">
            <a:avLst/>
          </a:prstGeom>
        </p:spPr>
      </p:pic>
      <p:sp>
        <p:nvSpPr>
          <p:cNvPr id="13" name="矩形 12"/>
          <p:cNvSpPr/>
          <p:nvPr/>
        </p:nvSpPr>
        <p:spPr bwMode="auto">
          <a:xfrm>
            <a:off x="4335920" y="5443049"/>
            <a:ext cx="4296575" cy="121603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Times New Roman" panose="02020603050405020304" pitchFamily="18" charset="0"/>
            </a:endParaRPr>
          </a:p>
        </p:txBody>
      </p:sp>
      <p:cxnSp>
        <p:nvCxnSpPr>
          <p:cNvPr id="15" name="直接箭头连接符 14"/>
          <p:cNvCxnSpPr/>
          <p:nvPr/>
        </p:nvCxnSpPr>
        <p:spPr bwMode="auto">
          <a:xfrm flipV="1">
            <a:off x="7848364" y="3933056"/>
            <a:ext cx="0" cy="1951620"/>
          </a:xfrm>
          <a:prstGeom prst="straightConnector1">
            <a:avLst/>
          </a:prstGeom>
          <a:solidFill>
            <a:schemeClr val="accent1"/>
          </a:solidFill>
          <a:ln w="38100" cap="flat" cmpd="sng" algn="ctr">
            <a:solidFill>
              <a:schemeClr val="bg2">
                <a:lumMod val="60000"/>
                <a:lumOff val="40000"/>
              </a:schemeClr>
            </a:solidFill>
            <a:prstDash val="solid"/>
            <a:round/>
            <a:headEnd type="none" w="med" len="med"/>
            <a:tailEnd type="triangle"/>
          </a:ln>
          <a:effectLst/>
        </p:spPr>
      </p:cxnSp>
      <p:cxnSp>
        <p:nvCxnSpPr>
          <p:cNvPr id="16" name="直接箭头连接符 15"/>
          <p:cNvCxnSpPr/>
          <p:nvPr/>
        </p:nvCxnSpPr>
        <p:spPr bwMode="auto">
          <a:xfrm flipH="1" flipV="1">
            <a:off x="6948264" y="4473116"/>
            <a:ext cx="108012" cy="1296144"/>
          </a:xfrm>
          <a:prstGeom prst="straightConnector1">
            <a:avLst/>
          </a:prstGeom>
          <a:solidFill>
            <a:schemeClr val="accent1"/>
          </a:solidFill>
          <a:ln w="38100" cap="flat" cmpd="sng" algn="ctr">
            <a:solidFill>
              <a:srgbClr val="9900FF"/>
            </a:solidFill>
            <a:prstDash val="solid"/>
            <a:round/>
            <a:headEnd type="none" w="med" len="med"/>
            <a:tailEnd type="triangle"/>
          </a:ln>
          <a:effectLst/>
        </p:spPr>
      </p:cxnSp>
      <p:cxnSp>
        <p:nvCxnSpPr>
          <p:cNvPr id="21" name="直接箭头连接符 20"/>
          <p:cNvCxnSpPr/>
          <p:nvPr/>
        </p:nvCxnSpPr>
        <p:spPr bwMode="auto">
          <a:xfrm flipV="1">
            <a:off x="6336196" y="4588532"/>
            <a:ext cx="0" cy="1296144"/>
          </a:xfrm>
          <a:prstGeom prst="straightConnector1">
            <a:avLst/>
          </a:prstGeom>
          <a:solidFill>
            <a:schemeClr val="accent1"/>
          </a:solidFill>
          <a:ln w="38100" cap="flat" cmpd="sng" algn="ctr">
            <a:solidFill>
              <a:srgbClr val="00FF00"/>
            </a:solidFill>
            <a:prstDash val="solid"/>
            <a:round/>
            <a:headEnd type="none" w="med" len="med"/>
            <a:tailEnd type="triangle"/>
          </a:ln>
          <a:effectLst/>
        </p:spPr>
      </p:cxnSp>
      <p:cxnSp>
        <p:nvCxnSpPr>
          <p:cNvPr id="22" name="直接箭头连接符 21"/>
          <p:cNvCxnSpPr/>
          <p:nvPr/>
        </p:nvCxnSpPr>
        <p:spPr bwMode="auto">
          <a:xfrm flipH="1" flipV="1">
            <a:off x="5508104" y="3750777"/>
            <a:ext cx="180020" cy="230028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25" name="直接箭头连接符 24"/>
          <p:cNvCxnSpPr/>
          <p:nvPr/>
        </p:nvCxnSpPr>
        <p:spPr bwMode="auto">
          <a:xfrm flipV="1">
            <a:off x="4689901" y="2678695"/>
            <a:ext cx="0" cy="3090565"/>
          </a:xfrm>
          <a:prstGeom prst="straightConnector1">
            <a:avLst/>
          </a:prstGeom>
          <a:solidFill>
            <a:schemeClr val="accent1"/>
          </a:solidFill>
          <a:ln w="38100" cap="flat" cmpd="sng" algn="ctr">
            <a:solidFill>
              <a:schemeClr val="bg2">
                <a:lumMod val="60000"/>
                <a:lumOff val="40000"/>
              </a:schemeClr>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2545213"/>
          </a:xfrm>
        </p:spPr>
        <p:txBody>
          <a:bodyPr/>
          <a:lstStyle/>
          <a:p>
            <a:r>
              <a:rPr lang="zh-CN" altLang="en-US" dirty="0"/>
              <a:t>练习：</a:t>
            </a:r>
            <a:endParaRPr lang="en-US" altLang="zh-CN" dirty="0"/>
          </a:p>
          <a:p>
            <a:pPr marL="0" indent="0">
              <a:buNone/>
            </a:pPr>
            <a:r>
              <a:rPr lang="zh-CN" altLang="en-US" dirty="0"/>
              <a:t>设明文为</a:t>
            </a:r>
            <a:r>
              <a:rPr lang="en-US" altLang="zh-CN" dirty="0"/>
              <a:t>0123456789ABCDEF(16</a:t>
            </a:r>
            <a:r>
              <a:rPr lang="zh-CN" altLang="en-US" dirty="0"/>
              <a:t>进制</a:t>
            </a:r>
            <a:r>
              <a:rPr lang="en-US" altLang="zh-CN" dirty="0"/>
              <a:t>)</a:t>
            </a:r>
            <a:r>
              <a:rPr lang="zh-CN" altLang="en-US" dirty="0"/>
              <a:t>，密钥为</a:t>
            </a:r>
            <a:r>
              <a:rPr lang="en-US" altLang="zh-CN" dirty="0"/>
              <a:t>133457799BBCDFF1</a:t>
            </a:r>
            <a:r>
              <a:rPr lang="zh-CN" altLang="en-US" dirty="0"/>
              <a:t>，求</a:t>
            </a:r>
            <a:r>
              <a:rPr lang="en-US" altLang="zh-CN" dirty="0"/>
              <a:t>DES</a:t>
            </a:r>
            <a:r>
              <a:rPr lang="zh-CN" altLang="en-US" dirty="0"/>
              <a:t>第一轮加密后的数据流</a:t>
            </a:r>
            <a:r>
              <a:rPr lang="en-US" altLang="zh-CN" dirty="0"/>
              <a:t>.</a:t>
            </a:r>
            <a:endParaRPr lang="en-US" altLang="zh-CN" dirty="0"/>
          </a:p>
          <a:p>
            <a:pPr marL="0" indent="0">
              <a:buNone/>
            </a:pPr>
            <a:endParaRPr lang="zh-CN" altLang="en-US" dirty="0"/>
          </a:p>
        </p:txBody>
      </p:sp>
      <p:sp>
        <p:nvSpPr>
          <p:cNvPr id="4" name="Rectangle 5"/>
          <p:cNvSpPr>
            <a:spLocks noGrp="1"/>
          </p:cNvSpPr>
          <p:nvPr/>
        </p:nvSpPr>
        <p:spPr>
          <a:xfrm>
            <a:off x="419100" y="3440071"/>
            <a:ext cx="8305800" cy="2545213"/>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bg2"/>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Char char="n"/>
              <a:defRPr/>
            </a:pPr>
            <a:r>
              <a:rPr kumimoji="0" lang="zh-CN" altLang="en-US"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应用</a:t>
            </a: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IP,</a:t>
            </a:r>
            <a:r>
              <a:rPr kumimoji="0" lang="zh-CN" altLang="en-US"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得到二进制的</a:t>
            </a: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L</a:t>
            </a:r>
            <a:r>
              <a:rPr kumimoji="0" lang="en-US" altLang="zh-CN" sz="3200" b="1" i="0" u="none" strike="noStrike" kern="1200" cap="none" spc="0" normalizeH="0" baseline="-25000" noProof="0" dirty="0">
                <a:ln>
                  <a:noFill/>
                </a:ln>
                <a:solidFill>
                  <a:srgbClr val="000080"/>
                </a:solidFill>
                <a:effectLst/>
                <a:uLnTx/>
                <a:uFillTx/>
                <a:latin typeface="Arial" panose="020B0604020202020204"/>
                <a:ea typeface="宋体" panose="02010600030101010101" pitchFamily="2" charset="-122"/>
                <a:cs typeface="+mn-cs"/>
              </a:rPr>
              <a:t>0</a:t>
            </a: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R</a:t>
            </a:r>
            <a:r>
              <a:rPr kumimoji="0" lang="en-US" altLang="zh-CN" sz="3200" b="1" i="0" u="none" strike="noStrike" kern="1200" cap="none" spc="0" normalizeH="0" baseline="-25000" noProof="0" dirty="0">
                <a:ln>
                  <a:noFill/>
                </a:ln>
                <a:solidFill>
                  <a:srgbClr val="000080"/>
                </a:solidFill>
                <a:effectLst/>
                <a:uLnTx/>
                <a:uFillTx/>
                <a:latin typeface="Arial" panose="020B0604020202020204"/>
                <a:ea typeface="宋体" panose="02010600030101010101" pitchFamily="2" charset="-122"/>
                <a:cs typeface="+mn-cs"/>
              </a:rPr>
              <a:t>0</a:t>
            </a:r>
            <a:r>
              <a:rPr kumimoji="0" lang="zh-CN" altLang="en-US"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为：</a:t>
            </a:r>
            <a:endParaRPr kumimoji="0" lang="zh-CN" altLang="en-US"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L</a:t>
            </a:r>
            <a:r>
              <a:rPr kumimoji="0" lang="en-US" altLang="zh-CN" sz="3200" b="1" i="0" u="none" strike="noStrike" kern="1200" cap="none" spc="0" normalizeH="0" baseline="-25000" noProof="0" dirty="0">
                <a:ln>
                  <a:noFill/>
                </a:ln>
                <a:solidFill>
                  <a:srgbClr val="000080"/>
                </a:solidFill>
                <a:effectLst/>
                <a:uLnTx/>
                <a:uFillTx/>
                <a:latin typeface="Arial" panose="020B0604020202020204"/>
                <a:ea typeface="宋体" panose="02010600030101010101" pitchFamily="2" charset="-122"/>
                <a:cs typeface="+mn-cs"/>
              </a:rPr>
              <a:t>0</a:t>
            </a: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=11001100000000001100110011111111</a:t>
            </a:r>
            <a:endPar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R</a:t>
            </a:r>
            <a:r>
              <a:rPr kumimoji="0" lang="en-US" altLang="zh-CN" sz="3200" b="1" i="0" u="none" strike="noStrike" kern="1200" cap="none" spc="0" normalizeH="0" baseline="-25000" noProof="0" dirty="0">
                <a:ln>
                  <a:noFill/>
                </a:ln>
                <a:solidFill>
                  <a:srgbClr val="000080"/>
                </a:solidFill>
                <a:effectLst/>
                <a:uLnTx/>
                <a:uFillTx/>
                <a:latin typeface="Arial" panose="020B0604020202020204"/>
                <a:ea typeface="宋体" panose="02010600030101010101" pitchFamily="2" charset="-122"/>
                <a:cs typeface="+mn-cs"/>
              </a:rPr>
              <a:t>0</a:t>
            </a:r>
            <a:r>
              <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rPr>
              <a:t>=11110000101010101111000010101010 </a:t>
            </a:r>
            <a:endPar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r>
              <a:rPr kumimoji="0" lang="en-US" altLang="zh-CN" sz="3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L</a:t>
            </a:r>
            <a:r>
              <a:rPr kumimoji="0" lang="en-US" altLang="zh-CN" sz="3200" b="1" i="0" u="none" strike="noStrike" kern="1200" cap="none" spc="0" normalizeH="0" baseline="-25000" noProof="0" dirty="0">
                <a:ln>
                  <a:noFill/>
                </a:ln>
                <a:solidFill>
                  <a:srgbClr val="FF0000"/>
                </a:solidFill>
                <a:effectLst/>
                <a:uLnTx/>
                <a:uFillTx/>
                <a:latin typeface="Arial" panose="020B0604020202020204"/>
                <a:ea typeface="宋体" panose="02010600030101010101" pitchFamily="2" charset="-122"/>
                <a:cs typeface="+mn-cs"/>
              </a:rPr>
              <a:t>1 </a:t>
            </a:r>
            <a:r>
              <a:rPr kumimoji="0" lang="en-US" altLang="zh-CN" sz="3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R</a:t>
            </a:r>
            <a:r>
              <a:rPr kumimoji="0" lang="en-US" altLang="zh-CN" sz="3200" b="1" i="0" u="none" strike="noStrike" kern="1200" cap="none" spc="0" normalizeH="0" baseline="-25000" noProof="0" dirty="0">
                <a:ln>
                  <a:noFill/>
                </a:ln>
                <a:solidFill>
                  <a:srgbClr val="FF0000"/>
                </a:solidFill>
                <a:effectLst/>
                <a:uLnTx/>
                <a:uFillTx/>
                <a:latin typeface="Arial" panose="020B0604020202020204"/>
                <a:ea typeface="宋体" panose="02010600030101010101" pitchFamily="2" charset="-122"/>
                <a:cs typeface="+mn-cs"/>
              </a:rPr>
              <a:t>0</a:t>
            </a:r>
            <a:endParaRPr kumimoji="0" lang="en-US" altLang="zh-CN" sz="3200" b="1" i="0" u="none" strike="noStrike" kern="1200" cap="none" spc="0" normalizeH="0" baseline="-25000" noProof="0" dirty="0">
              <a:ln>
                <a:noFill/>
              </a:ln>
              <a:solidFill>
                <a:srgbClr val="FF000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r>
              <a:rPr kumimoji="0" lang="en-US" altLang="zh-CN" sz="3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R1 = </a:t>
            </a:r>
            <a:r>
              <a:rPr kumimoji="0" lang="zh-CN" altLang="en-US" sz="3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a:t>
            </a:r>
            <a:endParaRPr kumimoji="0" lang="en-US" altLang="zh-CN" sz="3200" b="1" i="0" u="none" strike="noStrike" kern="1200" cap="none" spc="0" normalizeH="0" baseline="-25000" noProof="0" dirty="0">
              <a:ln>
                <a:noFill/>
              </a:ln>
              <a:solidFill>
                <a:srgbClr val="FF000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endParaRPr kumimoji="0" lang="en-US" altLang="zh-CN" sz="3200" b="1" i="0" u="none" strike="noStrike" kern="1200" cap="none" spc="0" normalizeH="0" baseline="-25000" noProof="0" dirty="0">
              <a:ln>
                <a:noFill/>
              </a:ln>
              <a:solidFill>
                <a:srgbClr val="00008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endParaRPr kumimoji="0" lang="en-US" altLang="zh-CN" sz="3200" b="1" i="0" u="none"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45C984"/>
              </a:buClr>
              <a:buSzPct val="60000"/>
              <a:buFont typeface="Wingdings" panose="05000000000000000000" pitchFamily="2" charset="2"/>
              <a:buNone/>
              <a:defRPr/>
            </a:pPr>
            <a:endParaRPr kumimoji="0" lang="en-US" altLang="zh-CN" sz="3200" b="1" i="0" u="sng" strike="noStrike" kern="1200" cap="none" spc="0" normalizeH="0" baseline="0" noProof="0" dirty="0">
              <a:ln>
                <a:noFill/>
              </a:ln>
              <a:solidFill>
                <a:srgbClr val="000080"/>
              </a:solidFill>
              <a:effectLst/>
              <a:uLnTx/>
              <a:uFillTx/>
              <a:latin typeface="Arial" panose="020B06040202020202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287523" y="1916832"/>
            <a:ext cx="8649311" cy="2664296"/>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idx="1"/>
          </p:nvPr>
        </p:nvSpPr>
        <p:spPr/>
        <p:txBody>
          <a:bodyPr/>
          <a:lstStyle/>
          <a:p>
            <a:pPr lvl="1">
              <a:lnSpc>
                <a:spcPct val="150000"/>
              </a:lnSpc>
            </a:pPr>
            <a:r>
              <a:rPr lang="zh-CN" altLang="en-US" dirty="0"/>
              <a:t>加密和解密使用相同的算法</a:t>
            </a:r>
            <a:endParaRPr lang="en-US" altLang="zh-CN" dirty="0"/>
          </a:p>
          <a:p>
            <a:pPr lvl="1">
              <a:lnSpc>
                <a:spcPct val="150000"/>
              </a:lnSpc>
            </a:pPr>
            <a:r>
              <a:rPr lang="zh-CN" altLang="en-US" dirty="0"/>
              <a:t>二者不同仅在于</a:t>
            </a:r>
            <a:endParaRPr lang="en-US" altLang="zh-CN" dirty="0"/>
          </a:p>
          <a:p>
            <a:pPr lvl="2"/>
            <a:r>
              <a:rPr lang="zh-CN" altLang="en-US" dirty="0"/>
              <a:t>输入不同</a:t>
            </a:r>
            <a:endParaRPr lang="en-US" altLang="zh-CN" dirty="0"/>
          </a:p>
          <a:p>
            <a:pPr lvl="2"/>
            <a:r>
              <a:rPr lang="zh-CN" altLang="en-US" dirty="0"/>
              <a:t>子密钥的次序相反</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249859">
                                            <p:txEl>
                                              <p:pRg st="2" end="2"/>
                                            </p:txEl>
                                          </p:spTgt>
                                        </p:tgtEl>
                                        <p:attrNameLst>
                                          <p:attrName>style.visibility</p:attrName>
                                        </p:attrNameLst>
                                      </p:cBhvr>
                                      <p:to>
                                        <p:strVal val="visible"/>
                                      </p:to>
                                    </p:set>
                                    <p:animEffect transition="in" filter="barn(inHorizontal)">
                                      <p:cBhvr>
                                        <p:cTn id="15" dur="500"/>
                                        <p:tgtEl>
                                          <p:spTgt spid="24985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nodeType="clickEffect">
                                  <p:stCondLst>
                                    <p:cond delay="0"/>
                                  </p:stCondLst>
                                  <p:childTnLst>
                                    <p:set>
                                      <p:cBhvr>
                                        <p:cTn id="19" dur="1" fill="hold">
                                          <p:stCondLst>
                                            <p:cond delay="0"/>
                                          </p:stCondLst>
                                        </p:cTn>
                                        <p:tgtEl>
                                          <p:spTgt spid="249859">
                                            <p:txEl>
                                              <p:pRg st="3" end="3"/>
                                            </p:txEl>
                                          </p:spTgt>
                                        </p:tgtEl>
                                        <p:attrNameLst>
                                          <p:attrName>style.visibility</p:attrName>
                                        </p:attrNameLst>
                                      </p:cBhvr>
                                      <p:to>
                                        <p:strVal val="visible"/>
                                      </p:to>
                                    </p:set>
                                    <p:animEffect transition="in" filter="barn(inHorizontal)">
                                      <p:cBhvr>
                                        <p:cTn id="20" dur="500"/>
                                        <p:tgtEl>
                                          <p:spTgt spid="249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lstStyle/>
          <a:p>
            <a:pPr marL="964565" lvl="1" indent="-514350">
              <a:lnSpc>
                <a:spcPct val="150000"/>
              </a:lnSpc>
              <a:buClr>
                <a:schemeClr val="bg1">
                  <a:lumMod val="60000"/>
                  <a:lumOff val="40000"/>
                </a:schemeClr>
              </a:buClr>
              <a:buFont typeface="+mj-ea"/>
              <a:buAutoNum type="circleNumDbPlain"/>
            </a:pPr>
            <a:r>
              <a:rPr lang="en-US" altLang="zh-CN" dirty="0"/>
              <a:t>DES</a:t>
            </a:r>
            <a:r>
              <a:rPr lang="zh-CN" altLang="en-US" dirty="0"/>
              <a:t>存在弱密钥</a:t>
            </a:r>
            <a:endParaRPr lang="en-US" altLang="zh-CN" dirty="0"/>
          </a:p>
          <a:p>
            <a:pPr marL="964565" lvl="1" indent="-514350">
              <a:lnSpc>
                <a:spcPct val="150000"/>
              </a:lnSpc>
              <a:buClr>
                <a:schemeClr val="bg1">
                  <a:lumMod val="60000"/>
                  <a:lumOff val="40000"/>
                </a:schemeClr>
              </a:buClr>
              <a:buFont typeface="+mj-ea"/>
              <a:buAutoNum type="circleNumDbPlain"/>
            </a:pPr>
            <a:r>
              <a:rPr lang="en-US" altLang="zh-CN" dirty="0"/>
              <a:t>DES</a:t>
            </a:r>
            <a:r>
              <a:rPr lang="zh-CN" altLang="en-US" dirty="0"/>
              <a:t>的密钥长度太短</a:t>
            </a:r>
            <a:endParaRPr lang="en-US" altLang="zh-CN" dirty="0"/>
          </a:p>
          <a:p>
            <a:pPr marL="964565" lvl="1" indent="-514350">
              <a:lnSpc>
                <a:spcPct val="150000"/>
              </a:lnSpc>
              <a:buClr>
                <a:schemeClr val="bg1">
                  <a:lumMod val="60000"/>
                  <a:lumOff val="40000"/>
                </a:schemeClr>
              </a:buClr>
              <a:buFont typeface="+mj-ea"/>
              <a:buAutoNum type="circleNumDbPlain"/>
            </a:pPr>
            <a:r>
              <a:rPr lang="en-US" altLang="zh-CN" dirty="0"/>
              <a:t>DES</a:t>
            </a:r>
            <a:r>
              <a:rPr lang="zh-CN" altLang="en-US" dirty="0"/>
              <a:t>的半公开性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wipe(down)">
                                      <p:cBhvr>
                                        <p:cTn id="7" dur="500"/>
                                        <p:tgtEl>
                                          <p:spTgt spid="256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003">
                                            <p:txEl>
                                              <p:pRg st="1" end="1"/>
                                            </p:txEl>
                                          </p:spTgt>
                                        </p:tgtEl>
                                        <p:attrNameLst>
                                          <p:attrName>style.visibility</p:attrName>
                                        </p:attrNameLst>
                                      </p:cBhvr>
                                      <p:to>
                                        <p:strVal val="visible"/>
                                      </p:to>
                                    </p:set>
                                    <p:animEffect transition="in" filter="wipe(down)">
                                      <p:cBhvr>
                                        <p:cTn id="12" dur="500"/>
                                        <p:tgtEl>
                                          <p:spTgt spid="256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03">
                                            <p:txEl>
                                              <p:pRg st="2" end="2"/>
                                            </p:txEl>
                                          </p:spTgt>
                                        </p:tgtEl>
                                        <p:attrNameLst>
                                          <p:attrName>style.visibility</p:attrName>
                                        </p:attrNameLst>
                                      </p:cBhvr>
                                      <p:to>
                                        <p:strVal val="visible"/>
                                      </p:to>
                                    </p:set>
                                    <p:animEffect transition="in" filter="wipe(down)">
                                      <p:cBhvr>
                                        <p:cTn id="17" dur="500"/>
                                        <p:tgtEl>
                                          <p:spTgt spid="2560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p:txBody>
          <a:bodyPr/>
          <a:lstStyle/>
          <a:p>
            <a:pPr marL="514350" indent="-514350">
              <a:buClr>
                <a:schemeClr val="bg1">
                  <a:lumMod val="60000"/>
                  <a:lumOff val="40000"/>
                </a:schemeClr>
              </a:buClr>
              <a:buFont typeface="+mj-ea"/>
              <a:buAutoNum type="circleNumDbPlain"/>
            </a:pPr>
            <a:r>
              <a:rPr lang="en-US" altLang="zh-CN" sz="2800" dirty="0"/>
              <a:t>DES</a:t>
            </a:r>
            <a:r>
              <a:rPr lang="zh-CN" altLang="en-US" sz="2800" dirty="0"/>
              <a:t>存在弱密钥</a:t>
            </a:r>
            <a:endParaRPr lang="zh-CN" altLang="en-US" sz="2800" dirty="0"/>
          </a:p>
          <a:p>
            <a:pPr lvl="1"/>
            <a:r>
              <a:rPr lang="zh-CN" altLang="en-US" dirty="0"/>
              <a:t>若种子密钥</a:t>
            </a:r>
            <a:r>
              <a:rPr lang="en-US" altLang="zh-CN" dirty="0"/>
              <a:t>K</a:t>
            </a:r>
            <a:r>
              <a:rPr lang="zh-CN" altLang="en-US" dirty="0"/>
              <a:t>确定的加密和解密函数一致，即</a:t>
            </a:r>
            <a:r>
              <a:rPr lang="en-US" altLang="zh-CN" dirty="0"/>
              <a:t>E</a:t>
            </a:r>
            <a:r>
              <a:rPr lang="en-US" altLang="zh-CN" baseline="-25000" dirty="0"/>
              <a:t>K</a:t>
            </a:r>
            <a:r>
              <a:rPr lang="en-US" altLang="zh-CN" dirty="0"/>
              <a:t>=D</a:t>
            </a:r>
            <a:r>
              <a:rPr lang="en-US" altLang="zh-CN" baseline="-25000" dirty="0"/>
              <a:t>K</a:t>
            </a:r>
            <a:r>
              <a:rPr lang="zh-CN" altLang="en-US" dirty="0"/>
              <a:t>，则</a:t>
            </a:r>
            <a:r>
              <a:rPr lang="en-US" altLang="zh-CN" dirty="0"/>
              <a:t>K</a:t>
            </a:r>
            <a:r>
              <a:rPr lang="zh-CN" altLang="en-US" dirty="0"/>
              <a:t>为弱密钥。</a:t>
            </a:r>
            <a:endParaRPr lang="en-US" altLang="zh-CN" dirty="0"/>
          </a:p>
          <a:p>
            <a:pPr lvl="1">
              <a:buFont typeface="Wingdings" panose="05000000000000000000" pitchFamily="2" charset="2"/>
              <a:buChar char="Ø"/>
            </a:pPr>
            <a:r>
              <a:rPr lang="zh-CN" altLang="en-US" dirty="0">
                <a:solidFill>
                  <a:schemeClr val="bg1">
                    <a:lumMod val="60000"/>
                    <a:lumOff val="40000"/>
                  </a:schemeClr>
                </a:solidFill>
              </a:rPr>
              <a:t>弱密钥为什么“弱”？</a:t>
            </a:r>
            <a:endParaRPr lang="en-US" altLang="zh-CN" dirty="0">
              <a:solidFill>
                <a:schemeClr val="bg1">
                  <a:lumMod val="60000"/>
                  <a:lumOff val="40000"/>
                </a:schemeClr>
              </a:solidFill>
            </a:endParaRPr>
          </a:p>
          <a:p>
            <a:pPr lvl="1" indent="-19050">
              <a:lnSpc>
                <a:spcPct val="100000"/>
              </a:lnSpc>
              <a:buNone/>
            </a:pPr>
            <a:r>
              <a:rPr lang="zh-CN" altLang="en-US" sz="2400" dirty="0"/>
              <a:t>弱密钥使得对密文再一次加密就能恢复明文。</a:t>
            </a:r>
            <a:endParaRPr lang="en-US" altLang="zh-CN" sz="2400" dirty="0"/>
          </a:p>
          <a:p>
            <a:pPr lvl="1">
              <a:buFont typeface="Wingdings" panose="05000000000000000000" pitchFamily="2" charset="2"/>
              <a:buChar char="Ø"/>
            </a:pPr>
            <a:r>
              <a:rPr lang="zh-CN" altLang="en-US" dirty="0">
                <a:solidFill>
                  <a:schemeClr val="bg1">
                    <a:lumMod val="60000"/>
                    <a:lumOff val="40000"/>
                  </a:schemeClr>
                </a:solidFill>
              </a:rPr>
              <a:t>弱密钥产生的原因</a:t>
            </a:r>
            <a:endParaRPr lang="en-US" altLang="zh-CN" dirty="0">
              <a:solidFill>
                <a:schemeClr val="bg1">
                  <a:lumMod val="60000"/>
                  <a:lumOff val="40000"/>
                </a:schemeClr>
              </a:solidFill>
            </a:endParaRPr>
          </a:p>
          <a:p>
            <a:pPr lvl="1" indent="-19050">
              <a:spcBef>
                <a:spcPts val="0"/>
              </a:spcBef>
              <a:buNone/>
            </a:pPr>
            <a:r>
              <a:rPr lang="zh-CN" altLang="en-US" sz="2400" dirty="0"/>
              <a:t>弱密钥使每一轮的子密钥都相同，所以加密和解密函数一致。</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animEffect transition="in" filter="wipe(left)">
                                      <p:cBhvr>
                                        <p:cTn id="7" dur="500"/>
                                        <p:tgtEl>
                                          <p:spTgt spid="253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53955">
                                            <p:txEl>
                                              <p:pRg st="2" end="2"/>
                                            </p:txEl>
                                          </p:spTgt>
                                        </p:tgtEl>
                                        <p:attrNameLst>
                                          <p:attrName>style.visibility</p:attrName>
                                        </p:attrNameLst>
                                      </p:cBhvr>
                                      <p:to>
                                        <p:strVal val="visible"/>
                                      </p:to>
                                    </p:set>
                                    <p:anim calcmode="lin" valueType="num">
                                      <p:cBhvr>
                                        <p:cTn id="12" dur="1000" fill="hold"/>
                                        <p:tgtEl>
                                          <p:spTgt spid="253955">
                                            <p:txEl>
                                              <p:pRg st="2" end="2"/>
                                            </p:txEl>
                                          </p:spTgt>
                                        </p:tgtEl>
                                        <p:attrNameLst>
                                          <p:attrName>ppt_w</p:attrName>
                                        </p:attrNameLst>
                                      </p:cBhvr>
                                      <p:tavLst>
                                        <p:tav tm="0">
                                          <p:val>
                                            <p:strVal val="#ppt_w*0.05"/>
                                          </p:val>
                                        </p:tav>
                                        <p:tav tm="100000">
                                          <p:val>
                                            <p:strVal val="#ppt_w"/>
                                          </p:val>
                                        </p:tav>
                                      </p:tavLst>
                                    </p:anim>
                                    <p:anim calcmode="lin" valueType="num">
                                      <p:cBhvr>
                                        <p:cTn id="13" dur="1000" fill="hold"/>
                                        <p:tgtEl>
                                          <p:spTgt spid="253955">
                                            <p:txEl>
                                              <p:pRg st="2" end="2"/>
                                            </p:txEl>
                                          </p:spTgt>
                                        </p:tgtEl>
                                        <p:attrNameLst>
                                          <p:attrName>ppt_h</p:attrName>
                                        </p:attrNameLst>
                                      </p:cBhvr>
                                      <p:tavLst>
                                        <p:tav tm="0">
                                          <p:val>
                                            <p:strVal val="#ppt_h"/>
                                          </p:val>
                                        </p:tav>
                                        <p:tav tm="100000">
                                          <p:val>
                                            <p:strVal val="#ppt_h"/>
                                          </p:val>
                                        </p:tav>
                                      </p:tavLst>
                                    </p:anim>
                                    <p:anim calcmode="lin" valueType="num">
                                      <p:cBhvr>
                                        <p:cTn id="14" dur="1000" fill="hold"/>
                                        <p:tgtEl>
                                          <p:spTgt spid="253955">
                                            <p:txEl>
                                              <p:pRg st="2" end="2"/>
                                            </p:txEl>
                                          </p:spTgt>
                                        </p:tgtEl>
                                        <p:attrNameLst>
                                          <p:attrName>ppt_x</p:attrName>
                                        </p:attrNameLst>
                                      </p:cBhvr>
                                      <p:tavLst>
                                        <p:tav tm="0">
                                          <p:val>
                                            <p:strVal val="#ppt_x-.2"/>
                                          </p:val>
                                        </p:tav>
                                        <p:tav tm="100000">
                                          <p:val>
                                            <p:strVal val="#ppt_x"/>
                                          </p:val>
                                        </p:tav>
                                      </p:tavLst>
                                    </p:anim>
                                    <p:anim calcmode="lin" valueType="num">
                                      <p:cBhvr>
                                        <p:cTn id="15" dur="1000" fill="hold"/>
                                        <p:tgtEl>
                                          <p:spTgt spid="253955">
                                            <p:txEl>
                                              <p:pRg st="2" end="2"/>
                                            </p:txEl>
                                          </p:spTgt>
                                        </p:tgtEl>
                                        <p:attrNameLst>
                                          <p:attrName>ppt_y</p:attrName>
                                        </p:attrNameLst>
                                      </p:cBhvr>
                                      <p:tavLst>
                                        <p:tav tm="0">
                                          <p:val>
                                            <p:strVal val="#ppt_y"/>
                                          </p:val>
                                        </p:tav>
                                        <p:tav tm="100000">
                                          <p:val>
                                            <p:strVal val="#ppt_y"/>
                                          </p:val>
                                        </p:tav>
                                      </p:tavLst>
                                    </p:anim>
                                    <p:animEffect transition="in" filter="fade">
                                      <p:cBhvr>
                                        <p:cTn id="16" dur="1000"/>
                                        <p:tgtEl>
                                          <p:spTgt spid="25395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253955">
                                            <p:txEl>
                                              <p:pRg st="3" end="3"/>
                                            </p:txEl>
                                          </p:spTgt>
                                        </p:tgtEl>
                                        <p:attrNameLst>
                                          <p:attrName>style.visibility</p:attrName>
                                        </p:attrNameLst>
                                      </p:cBhvr>
                                      <p:to>
                                        <p:strVal val="visible"/>
                                      </p:to>
                                    </p:set>
                                    <p:animEffect transition="in" filter="strips(downRight)">
                                      <p:cBhvr>
                                        <p:cTn id="21" dur="500"/>
                                        <p:tgtEl>
                                          <p:spTgt spid="25395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4" presetClass="entr" presetSubtype="0" accel="100000" fill="hold" nodeType="clickEffect">
                                  <p:stCondLst>
                                    <p:cond delay="0"/>
                                  </p:stCondLst>
                                  <p:childTnLst>
                                    <p:set>
                                      <p:cBhvr>
                                        <p:cTn id="25" dur="1" fill="hold">
                                          <p:stCondLst>
                                            <p:cond delay="0"/>
                                          </p:stCondLst>
                                        </p:cTn>
                                        <p:tgtEl>
                                          <p:spTgt spid="253955">
                                            <p:txEl>
                                              <p:pRg st="4" end="4"/>
                                            </p:txEl>
                                          </p:spTgt>
                                        </p:tgtEl>
                                        <p:attrNameLst>
                                          <p:attrName>style.visibility</p:attrName>
                                        </p:attrNameLst>
                                      </p:cBhvr>
                                      <p:to>
                                        <p:strVal val="visible"/>
                                      </p:to>
                                    </p:set>
                                    <p:anim calcmode="lin" valueType="num">
                                      <p:cBhvr>
                                        <p:cTn id="26" dur="1000" fill="hold"/>
                                        <p:tgtEl>
                                          <p:spTgt spid="253955">
                                            <p:txEl>
                                              <p:pRg st="4" end="4"/>
                                            </p:txEl>
                                          </p:spTgt>
                                        </p:tgtEl>
                                        <p:attrNameLst>
                                          <p:attrName>ppt_w</p:attrName>
                                        </p:attrNameLst>
                                      </p:cBhvr>
                                      <p:tavLst>
                                        <p:tav tm="0">
                                          <p:val>
                                            <p:strVal val="#ppt_w*0.05"/>
                                          </p:val>
                                        </p:tav>
                                        <p:tav tm="100000">
                                          <p:val>
                                            <p:strVal val="#ppt_w"/>
                                          </p:val>
                                        </p:tav>
                                      </p:tavLst>
                                    </p:anim>
                                    <p:anim calcmode="lin" valueType="num">
                                      <p:cBhvr>
                                        <p:cTn id="27" dur="1000" fill="hold"/>
                                        <p:tgtEl>
                                          <p:spTgt spid="253955">
                                            <p:txEl>
                                              <p:pRg st="4" end="4"/>
                                            </p:txEl>
                                          </p:spTgt>
                                        </p:tgtEl>
                                        <p:attrNameLst>
                                          <p:attrName>ppt_h</p:attrName>
                                        </p:attrNameLst>
                                      </p:cBhvr>
                                      <p:tavLst>
                                        <p:tav tm="0">
                                          <p:val>
                                            <p:strVal val="#ppt_h"/>
                                          </p:val>
                                        </p:tav>
                                        <p:tav tm="100000">
                                          <p:val>
                                            <p:strVal val="#ppt_h"/>
                                          </p:val>
                                        </p:tav>
                                      </p:tavLst>
                                    </p:anim>
                                    <p:anim calcmode="lin" valueType="num">
                                      <p:cBhvr>
                                        <p:cTn id="28" dur="1000" fill="hold"/>
                                        <p:tgtEl>
                                          <p:spTgt spid="253955">
                                            <p:txEl>
                                              <p:pRg st="4" end="4"/>
                                            </p:txEl>
                                          </p:spTgt>
                                        </p:tgtEl>
                                        <p:attrNameLst>
                                          <p:attrName>ppt_x</p:attrName>
                                        </p:attrNameLst>
                                      </p:cBhvr>
                                      <p:tavLst>
                                        <p:tav tm="0">
                                          <p:val>
                                            <p:strVal val="#ppt_x-.2"/>
                                          </p:val>
                                        </p:tav>
                                        <p:tav tm="100000">
                                          <p:val>
                                            <p:strVal val="#ppt_x"/>
                                          </p:val>
                                        </p:tav>
                                      </p:tavLst>
                                    </p:anim>
                                    <p:anim calcmode="lin" valueType="num">
                                      <p:cBhvr>
                                        <p:cTn id="29" dur="1000" fill="hold"/>
                                        <p:tgtEl>
                                          <p:spTgt spid="253955">
                                            <p:txEl>
                                              <p:pRg st="4" end="4"/>
                                            </p:txEl>
                                          </p:spTgt>
                                        </p:tgtEl>
                                        <p:attrNameLst>
                                          <p:attrName>ppt_y</p:attrName>
                                        </p:attrNameLst>
                                      </p:cBhvr>
                                      <p:tavLst>
                                        <p:tav tm="0">
                                          <p:val>
                                            <p:strVal val="#ppt_y"/>
                                          </p:val>
                                        </p:tav>
                                        <p:tav tm="100000">
                                          <p:val>
                                            <p:strVal val="#ppt_y"/>
                                          </p:val>
                                        </p:tav>
                                      </p:tavLst>
                                    </p:anim>
                                    <p:animEffect transition="in" filter="fade">
                                      <p:cBhvr>
                                        <p:cTn id="30" dur="1000"/>
                                        <p:tgtEl>
                                          <p:spTgt spid="25395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nodeType="clickEffect">
                                  <p:stCondLst>
                                    <p:cond delay="0"/>
                                  </p:stCondLst>
                                  <p:childTnLst>
                                    <p:set>
                                      <p:cBhvr>
                                        <p:cTn id="34" dur="1" fill="hold">
                                          <p:stCondLst>
                                            <p:cond delay="0"/>
                                          </p:stCondLst>
                                        </p:cTn>
                                        <p:tgtEl>
                                          <p:spTgt spid="253955">
                                            <p:txEl>
                                              <p:pRg st="5" end="5"/>
                                            </p:txEl>
                                          </p:spTgt>
                                        </p:tgtEl>
                                        <p:attrNameLst>
                                          <p:attrName>style.visibility</p:attrName>
                                        </p:attrNameLst>
                                      </p:cBhvr>
                                      <p:to>
                                        <p:strVal val="visible"/>
                                      </p:to>
                                    </p:set>
                                    <p:anim calcmode="lin" valueType="num">
                                      <p:cBhvr>
                                        <p:cTn id="35" dur="1000" fill="hold"/>
                                        <p:tgtEl>
                                          <p:spTgt spid="253955">
                                            <p:txEl>
                                              <p:pRg st="5" end="5"/>
                                            </p:txEl>
                                          </p:spTgt>
                                        </p:tgtEl>
                                        <p:attrNameLst>
                                          <p:attrName>ppt_w</p:attrName>
                                        </p:attrNameLst>
                                      </p:cBhvr>
                                      <p:tavLst>
                                        <p:tav tm="0">
                                          <p:val>
                                            <p:strVal val="#ppt_w*0.05"/>
                                          </p:val>
                                        </p:tav>
                                        <p:tav tm="100000">
                                          <p:val>
                                            <p:strVal val="#ppt_w"/>
                                          </p:val>
                                        </p:tav>
                                      </p:tavLst>
                                    </p:anim>
                                    <p:anim calcmode="lin" valueType="num">
                                      <p:cBhvr>
                                        <p:cTn id="36" dur="1000" fill="hold"/>
                                        <p:tgtEl>
                                          <p:spTgt spid="253955">
                                            <p:txEl>
                                              <p:pRg st="5" end="5"/>
                                            </p:txEl>
                                          </p:spTgt>
                                        </p:tgtEl>
                                        <p:attrNameLst>
                                          <p:attrName>ppt_h</p:attrName>
                                        </p:attrNameLst>
                                      </p:cBhvr>
                                      <p:tavLst>
                                        <p:tav tm="0">
                                          <p:val>
                                            <p:strVal val="#ppt_h"/>
                                          </p:val>
                                        </p:tav>
                                        <p:tav tm="100000">
                                          <p:val>
                                            <p:strVal val="#ppt_h"/>
                                          </p:val>
                                        </p:tav>
                                      </p:tavLst>
                                    </p:anim>
                                    <p:anim calcmode="lin" valueType="num">
                                      <p:cBhvr>
                                        <p:cTn id="37" dur="1000" fill="hold"/>
                                        <p:tgtEl>
                                          <p:spTgt spid="253955">
                                            <p:txEl>
                                              <p:pRg st="5" end="5"/>
                                            </p:txEl>
                                          </p:spTgt>
                                        </p:tgtEl>
                                        <p:attrNameLst>
                                          <p:attrName>ppt_x</p:attrName>
                                        </p:attrNameLst>
                                      </p:cBhvr>
                                      <p:tavLst>
                                        <p:tav tm="0">
                                          <p:val>
                                            <p:strVal val="#ppt_x-.2"/>
                                          </p:val>
                                        </p:tav>
                                        <p:tav tm="100000">
                                          <p:val>
                                            <p:strVal val="#ppt_x"/>
                                          </p:val>
                                        </p:tav>
                                      </p:tavLst>
                                    </p:anim>
                                    <p:anim calcmode="lin" valueType="num">
                                      <p:cBhvr>
                                        <p:cTn id="38" dur="1000" fill="hold"/>
                                        <p:tgtEl>
                                          <p:spTgt spid="253955">
                                            <p:txEl>
                                              <p:pRg st="5" end="5"/>
                                            </p:txEl>
                                          </p:spTgt>
                                        </p:tgtEl>
                                        <p:attrNameLst>
                                          <p:attrName>ppt_y</p:attrName>
                                        </p:attrNameLst>
                                      </p:cBhvr>
                                      <p:tavLst>
                                        <p:tav tm="0">
                                          <p:val>
                                            <p:strVal val="#ppt_y"/>
                                          </p:val>
                                        </p:tav>
                                        <p:tav tm="100000">
                                          <p:val>
                                            <p:strVal val="#ppt_y"/>
                                          </p:val>
                                        </p:tav>
                                      </p:tavLst>
                                    </p:anim>
                                    <p:animEffect transition="in" filter="fade">
                                      <p:cBhvr>
                                        <p:cTn id="39" dur="1000"/>
                                        <p:tgtEl>
                                          <p:spTgt spid="2539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p:txBody>
          <a:bodyPr/>
          <a:lstStyle/>
          <a:p>
            <a:pPr marL="514350" indent="-514350">
              <a:buClr>
                <a:schemeClr val="bg1">
                  <a:lumMod val="60000"/>
                  <a:lumOff val="40000"/>
                </a:schemeClr>
              </a:buClr>
              <a:buFont typeface="+mj-ea"/>
              <a:buAutoNum type="circleNumDbPlain"/>
            </a:pPr>
            <a:r>
              <a:rPr lang="en-US" altLang="zh-CN" sz="2800" dirty="0"/>
              <a:t>DES</a:t>
            </a:r>
            <a:r>
              <a:rPr lang="zh-CN" altLang="en-US" sz="2800" dirty="0"/>
              <a:t>存在弱密钥</a:t>
            </a:r>
            <a:endParaRPr lang="zh-CN" altLang="en-US" sz="2800" dirty="0"/>
          </a:p>
          <a:p>
            <a:pPr lvl="1"/>
            <a:r>
              <a:rPr lang="zh-CN" altLang="en-US" dirty="0"/>
              <a:t>若种子密钥</a:t>
            </a:r>
            <a:r>
              <a:rPr lang="en-US" altLang="zh-CN" dirty="0"/>
              <a:t>K</a:t>
            </a:r>
            <a:r>
              <a:rPr lang="zh-CN" altLang="en-US" dirty="0"/>
              <a:t>确定的加密和解密函数一致，即</a:t>
            </a:r>
            <a:r>
              <a:rPr lang="en-US" altLang="zh-CN" dirty="0"/>
              <a:t>E</a:t>
            </a:r>
            <a:r>
              <a:rPr lang="en-US" altLang="zh-CN" baseline="-25000" dirty="0"/>
              <a:t>K</a:t>
            </a:r>
            <a:r>
              <a:rPr lang="en-US" altLang="zh-CN" dirty="0"/>
              <a:t>=D</a:t>
            </a:r>
            <a:r>
              <a:rPr lang="en-US" altLang="zh-CN" baseline="-25000" dirty="0"/>
              <a:t>K</a:t>
            </a:r>
            <a:r>
              <a:rPr lang="zh-CN" altLang="en-US" dirty="0"/>
              <a:t>，则</a:t>
            </a:r>
            <a:r>
              <a:rPr lang="en-US" altLang="zh-CN" dirty="0"/>
              <a:t>K</a:t>
            </a:r>
            <a:r>
              <a:rPr lang="zh-CN" altLang="en-US" dirty="0"/>
              <a:t>为弱密钥。</a:t>
            </a:r>
            <a:endParaRPr lang="en-US" altLang="zh-CN" dirty="0"/>
          </a:p>
          <a:p>
            <a:pPr lvl="1">
              <a:buFont typeface="Wingdings" panose="05000000000000000000" pitchFamily="2" charset="2"/>
              <a:buChar char="Ø"/>
            </a:pPr>
            <a:r>
              <a:rPr lang="en-US" altLang="zh-CN" dirty="0">
                <a:solidFill>
                  <a:schemeClr val="bg1">
                    <a:lumMod val="60000"/>
                    <a:lumOff val="40000"/>
                  </a:schemeClr>
                </a:solidFill>
              </a:rPr>
              <a:t>DES</a:t>
            </a:r>
            <a:r>
              <a:rPr lang="zh-CN" altLang="en-US" dirty="0">
                <a:solidFill>
                  <a:schemeClr val="bg1">
                    <a:lumMod val="60000"/>
                    <a:lumOff val="40000"/>
                  </a:schemeClr>
                </a:solidFill>
              </a:rPr>
              <a:t>存在</a:t>
            </a:r>
            <a:r>
              <a:rPr lang="en-US" altLang="zh-CN" dirty="0">
                <a:solidFill>
                  <a:schemeClr val="bg1">
                    <a:lumMod val="60000"/>
                    <a:lumOff val="40000"/>
                  </a:schemeClr>
                </a:solidFill>
              </a:rPr>
              <a:t>4</a:t>
            </a:r>
            <a:r>
              <a:rPr lang="zh-CN" altLang="en-US" dirty="0">
                <a:solidFill>
                  <a:schemeClr val="bg1">
                    <a:lumMod val="60000"/>
                    <a:lumOff val="40000"/>
                  </a:schemeClr>
                </a:solidFill>
              </a:rPr>
              <a:t>个弱密钥</a:t>
            </a:r>
            <a:endParaRPr lang="zh-CN" altLang="en-US" dirty="0">
              <a:solidFill>
                <a:schemeClr val="bg1">
                  <a:lumMod val="60000"/>
                  <a:lumOff val="40000"/>
                </a:schemeClr>
              </a:solidFill>
            </a:endParaRPr>
          </a:p>
        </p:txBody>
      </p:sp>
      <p:graphicFrame>
        <p:nvGraphicFramePr>
          <p:cNvPr id="6" name="表格 5"/>
          <p:cNvGraphicFramePr>
            <a:graphicFrameLocks noGrp="1"/>
          </p:cNvGraphicFramePr>
          <p:nvPr/>
        </p:nvGraphicFramePr>
        <p:xfrm>
          <a:off x="1547664" y="3896268"/>
          <a:ext cx="6096000" cy="1584960"/>
        </p:xfrm>
        <a:graphic>
          <a:graphicData uri="http://schemas.openxmlformats.org/drawingml/2006/table">
            <a:tbl>
              <a:tblPr firstRow="1" bandRow="1">
                <a:tableStyleId>{5940675A-B579-460E-94D1-54222C63F5DA}</a:tableStyleId>
              </a:tblPr>
              <a:tblGrid>
                <a:gridCol w="762000"/>
                <a:gridCol w="762000"/>
                <a:gridCol w="762000"/>
                <a:gridCol w="762000"/>
                <a:gridCol w="762000"/>
                <a:gridCol w="762000"/>
                <a:gridCol w="762000"/>
                <a:gridCol w="762000"/>
              </a:tblGrid>
              <a:tr h="359727">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3955">
                                            <p:txEl>
                                              <p:pRg st="2" end="2"/>
                                            </p:txEl>
                                          </p:spTgt>
                                        </p:tgtEl>
                                        <p:attrNameLst>
                                          <p:attrName>style.visibility</p:attrName>
                                        </p:attrNameLst>
                                      </p:cBhvr>
                                      <p:to>
                                        <p:strVal val="visible"/>
                                      </p:to>
                                    </p:set>
                                    <p:anim calcmode="lin" valueType="num">
                                      <p:cBhvr additive="base">
                                        <p:cTn id="7" dur="1000" fill="hold"/>
                                        <p:tgtEl>
                                          <p:spTgt spid="253955">
                                            <p:txEl>
                                              <p:pRg st="2" end="2"/>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53955">
                                            <p:txEl>
                                              <p:pRg st="2" end="2"/>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9"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idx="1"/>
          </p:nvPr>
        </p:nvSpPr>
        <p:spPr>
          <a:xfrm>
            <a:off x="446856" y="1521324"/>
            <a:ext cx="8229600" cy="4824000"/>
          </a:xfrm>
        </p:spPr>
        <p:txBody>
          <a:bodyPr/>
          <a:lstStyle/>
          <a:p>
            <a:pPr lvl="1">
              <a:buNone/>
            </a:pPr>
            <a:endParaRPr lang="en-US" altLang="zh-CN" dirty="0">
              <a:solidFill>
                <a:srgbClr val="009900"/>
              </a:solidFill>
            </a:endParaRPr>
          </a:p>
          <a:p>
            <a:pPr lvl="1">
              <a:buNone/>
            </a:pPr>
            <a:r>
              <a:rPr lang="zh-CN" altLang="en-US" dirty="0">
                <a:solidFill>
                  <a:srgbClr val="009900"/>
                </a:solidFill>
              </a:rPr>
              <a:t>               </a:t>
            </a:r>
            <a:r>
              <a:rPr lang="zh-CN" altLang="en-US" dirty="0">
                <a:solidFill>
                  <a:srgbClr val="FF00FF"/>
                </a:solidFill>
              </a:rPr>
              <a:t>优点     </a:t>
            </a:r>
            <a:r>
              <a:rPr lang="zh-CN" altLang="en-US" dirty="0">
                <a:solidFill>
                  <a:srgbClr val="009900"/>
                </a:solidFill>
              </a:rPr>
              <a:t>   </a:t>
            </a:r>
            <a:r>
              <a:rPr lang="zh-CN" altLang="en-US" dirty="0"/>
              <a:t>                             </a:t>
            </a:r>
            <a:r>
              <a:rPr lang="zh-CN" altLang="en-US" dirty="0">
                <a:solidFill>
                  <a:srgbClr val="009900"/>
                </a:solidFill>
              </a:rPr>
              <a:t>缺点</a:t>
            </a:r>
            <a:endParaRPr lang="en-US" altLang="zh-CN" dirty="0"/>
          </a:p>
        </p:txBody>
      </p:sp>
      <p:sp>
        <p:nvSpPr>
          <p:cNvPr id="13" name="圆角矩形 12"/>
          <p:cNvSpPr/>
          <p:nvPr/>
        </p:nvSpPr>
        <p:spPr bwMode="auto">
          <a:xfrm>
            <a:off x="1044725" y="2888940"/>
            <a:ext cx="3240000" cy="1368153"/>
          </a:xfrm>
          <a:prstGeom prst="roundRect">
            <a:avLst/>
          </a:prstGeom>
          <a:noFill/>
          <a:ln w="50800"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spcBef>
                <a:spcPts val="600"/>
              </a:spcBef>
              <a:buClr>
                <a:srgbClr val="FF0066"/>
              </a:buClr>
              <a:defRPr/>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7" name="圆角矩形 16"/>
          <p:cNvSpPr/>
          <p:nvPr/>
        </p:nvSpPr>
        <p:spPr bwMode="auto">
          <a:xfrm>
            <a:off x="4873761" y="2888940"/>
            <a:ext cx="3678156" cy="1368154"/>
          </a:xfrm>
          <a:prstGeom prst="roundRect">
            <a:avLst/>
          </a:prstGeom>
          <a:noFill/>
          <a:ln w="50800" cap="flat" cmpd="sng" algn="ctr">
            <a:solidFill>
              <a:srgbClr val="00CC00"/>
            </a:solidFill>
            <a:prstDash val="solid"/>
            <a:round/>
            <a:headEnd type="none" w="med" len="med"/>
            <a:tailEnd type="none" w="med" len="med"/>
          </a:ln>
          <a:effectLst/>
        </p:spPr>
        <p:txBody>
          <a:bodyPr vert="horz" wrap="square" lIns="91440" tIns="45720" rIns="91440" bIns="45720" numCol="1" rtlCol="0" anchor="t" anchorCtr="0" compatLnSpc="1"/>
          <a:lstStyle/>
          <a:p>
            <a:pPr marL="273050" lvl="1" indent="-273050" algn="just">
              <a:spcBef>
                <a:spcPts val="600"/>
              </a:spcBef>
              <a:buClr>
                <a:schemeClr val="accent5">
                  <a:lumMod val="50000"/>
                </a:schemeClr>
              </a:buClr>
              <a:defRPr/>
            </a:pPr>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p:txBody>
      </p:sp>
      <p:sp>
        <p:nvSpPr>
          <p:cNvPr id="18" name="矩形 17"/>
          <p:cNvSpPr/>
          <p:nvPr/>
        </p:nvSpPr>
        <p:spPr>
          <a:xfrm>
            <a:off x="5046669" y="3100383"/>
            <a:ext cx="2348720" cy="523220"/>
          </a:xfrm>
          <a:prstGeom prst="rect">
            <a:avLst/>
          </a:prstGeom>
        </p:spPr>
        <p:txBody>
          <a:bodyPr wrap="none">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密钥管理困难</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20" name="矩形 19"/>
          <p:cNvSpPr/>
          <p:nvPr/>
        </p:nvSpPr>
        <p:spPr>
          <a:xfrm>
            <a:off x="5046669" y="3609020"/>
            <a:ext cx="3070071" cy="523220"/>
          </a:xfrm>
          <a:prstGeom prst="rect">
            <a:avLst/>
          </a:prstGeom>
        </p:spPr>
        <p:txBody>
          <a:bodyPr wrap="none">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无法实现数字签名</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21" name="矩形 20"/>
          <p:cNvSpPr/>
          <p:nvPr/>
        </p:nvSpPr>
        <p:spPr>
          <a:xfrm>
            <a:off x="1338414" y="3019901"/>
            <a:ext cx="1261884" cy="523220"/>
          </a:xfrm>
          <a:prstGeom prst="rect">
            <a:avLst/>
          </a:prstGeom>
        </p:spPr>
        <p:txBody>
          <a:bodyPr wrap="none">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密钥短</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22" name="矩形 21"/>
          <p:cNvSpPr/>
          <p:nvPr/>
        </p:nvSpPr>
        <p:spPr>
          <a:xfrm>
            <a:off x="1346968" y="3567596"/>
            <a:ext cx="2348720" cy="523220"/>
          </a:xfrm>
          <a:prstGeom prst="rect">
            <a:avLst/>
          </a:prstGeom>
        </p:spPr>
        <p:txBody>
          <a:bodyPr wrap="none">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加解密速度快</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strVal val="#ppt_w*0.70"/>
                                          </p:val>
                                        </p:tav>
                                        <p:tav tm="100000">
                                          <p:val>
                                            <p:strVal val="#ppt_w"/>
                                          </p:val>
                                        </p:tav>
                                      </p:tavLst>
                                    </p:anim>
                                    <p:anim calcmode="lin" valueType="num">
                                      <p:cBhvr>
                                        <p:cTn id="13" dur="1000" fill="hold"/>
                                        <p:tgtEl>
                                          <p:spTgt spid="18"/>
                                        </p:tgtEl>
                                        <p:attrNameLst>
                                          <p:attrName>ppt_h</p:attrName>
                                        </p:attrNameLst>
                                      </p:cBhvr>
                                      <p:tavLst>
                                        <p:tav tm="0">
                                          <p:val>
                                            <p:strVal val="#ppt_h"/>
                                          </p:val>
                                        </p:tav>
                                        <p:tav tm="100000">
                                          <p:val>
                                            <p:strVal val="#ppt_h"/>
                                          </p:val>
                                        </p:tav>
                                      </p:tavLst>
                                    </p:anim>
                                    <p:animEffect transition="in" filter="fade">
                                      <p:cBhvr>
                                        <p:cTn id="14" dur="1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54" presetClass="entr" presetSubtype="0" accel="10000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strVal val="#ppt_w*0.05"/>
                                          </p:val>
                                        </p:tav>
                                        <p:tav tm="100000">
                                          <p:val>
                                            <p:strVal val="#ppt_w"/>
                                          </p:val>
                                        </p:tav>
                                      </p:tavLst>
                                    </p:anim>
                                    <p:anim calcmode="lin" valueType="num">
                                      <p:cBhvr>
                                        <p:cTn id="20" dur="1000" fill="hold"/>
                                        <p:tgtEl>
                                          <p:spTgt spid="20"/>
                                        </p:tgtEl>
                                        <p:attrNameLst>
                                          <p:attrName>ppt_h</p:attrName>
                                        </p:attrNameLst>
                                      </p:cBhvr>
                                      <p:tavLst>
                                        <p:tav tm="0">
                                          <p:val>
                                            <p:strVal val="#ppt_h"/>
                                          </p:val>
                                        </p:tav>
                                        <p:tav tm="100000">
                                          <p:val>
                                            <p:strVal val="#ppt_h"/>
                                          </p:val>
                                        </p:tav>
                                      </p:tavLst>
                                    </p:anim>
                                    <p:anim calcmode="lin" valueType="num">
                                      <p:cBhvr>
                                        <p:cTn id="21" dur="1000" fill="hold"/>
                                        <p:tgtEl>
                                          <p:spTgt spid="20"/>
                                        </p:tgtEl>
                                        <p:attrNameLst>
                                          <p:attrName>ppt_x</p:attrName>
                                        </p:attrNameLst>
                                      </p:cBhvr>
                                      <p:tavLst>
                                        <p:tav tm="0">
                                          <p:val>
                                            <p:strVal val="#ppt_x-.2"/>
                                          </p:val>
                                        </p:tav>
                                        <p:tav tm="100000">
                                          <p:val>
                                            <p:strVal val="#ppt_x"/>
                                          </p:val>
                                        </p:tav>
                                      </p:tavLst>
                                    </p:anim>
                                    <p:anim calcmode="lin" valueType="num">
                                      <p:cBhvr>
                                        <p:cTn id="22" dur="1000" fill="hold"/>
                                        <p:tgtEl>
                                          <p:spTgt spid="20"/>
                                        </p:tgtEl>
                                        <p:attrNameLst>
                                          <p:attrName>ppt_y</p:attrName>
                                        </p:attrNameLst>
                                      </p:cBhvr>
                                      <p:tavLst>
                                        <p:tav tm="0">
                                          <p:val>
                                            <p:strVal val="#ppt_y"/>
                                          </p:val>
                                        </p:tav>
                                        <p:tav tm="100000">
                                          <p:val>
                                            <p:strVal val="#ppt_y"/>
                                          </p:val>
                                        </p:tav>
                                      </p:tavLst>
                                    </p:anim>
                                    <p:animEffect transition="in" filter="fade">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lstStyle/>
          <a:p>
            <a:endParaRPr lang="zh-CN" altLang="en-US"/>
          </a:p>
        </p:txBody>
      </p:sp>
      <p:sp>
        <p:nvSpPr>
          <p:cNvPr id="13" name="Rectangle 2"/>
          <p:cNvSpPr txBox="1">
            <a:spLocks noChangeArrowheads="1"/>
          </p:cNvSpPr>
          <p:nvPr/>
        </p:nvSpPr>
        <p:spPr bwMode="auto">
          <a:xfrm>
            <a:off x="457200" y="569889"/>
            <a:ext cx="8229600" cy="1143000"/>
          </a:xfrm>
          <a:prstGeom prst="rect">
            <a:avLst/>
          </a:prstGeom>
          <a:noFill/>
          <a:ln w="9525">
            <a:noFill/>
            <a:miter lim="800000"/>
          </a:ln>
          <a:effectLst/>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000" b="1" i="0" u="none" strike="noStrike" kern="0" cap="none" spc="0" normalizeH="0" baseline="0" noProof="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3.1.5  DES</a:t>
            </a:r>
            <a:r>
              <a:rPr kumimoji="0" lang="zh-CN" altLang="en-US" sz="4000" b="1" i="0" u="none" strike="noStrike" kern="0" cap="none" spc="0" normalizeH="0" baseline="0" noProof="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rPr>
              <a:t>算法的安全性</a:t>
            </a:r>
            <a:endParaRPr kumimoji="0" lang="zh-CN" altLang="en-US" sz="4000" b="1" i="0" u="none" strike="noStrike" kern="0" cap="none" spc="0" normalizeH="0" baseline="0" noProof="0" dirty="0">
              <a:ln>
                <a:noFill/>
              </a:ln>
              <a:solidFill>
                <a:schemeClr val="accent4">
                  <a:lumMod val="10000"/>
                </a:scheme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4" name="表格 13"/>
          <p:cNvGraphicFramePr>
            <a:graphicFrameLocks noGrp="1"/>
          </p:cNvGraphicFramePr>
          <p:nvPr/>
        </p:nvGraphicFramePr>
        <p:xfrm>
          <a:off x="1397040" y="4232286"/>
          <a:ext cx="6096000" cy="1584960"/>
        </p:xfrm>
        <a:graphic>
          <a:graphicData uri="http://schemas.openxmlformats.org/drawingml/2006/table">
            <a:tbl>
              <a:tblPr firstRow="1" bandRow="1">
                <a:tableStyleId>{5940675A-B579-460E-94D1-54222C63F5DA}</a:tableStyleId>
              </a:tblPr>
              <a:tblGrid>
                <a:gridCol w="762000"/>
                <a:gridCol w="762000"/>
                <a:gridCol w="762000"/>
                <a:gridCol w="762000"/>
                <a:gridCol w="762000"/>
                <a:gridCol w="762000"/>
                <a:gridCol w="762000"/>
                <a:gridCol w="762000"/>
              </a:tblGrid>
              <a:tr h="359727">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1F</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0E</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370840">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solidFill>
                        <a:srgbClr val="FF0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E0</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a:r>
                        <a:rPr lang="en-US" altLang="zh-CN" sz="2000" b="1" dirty="0">
                          <a:solidFill>
                            <a:schemeClr val="accent4">
                              <a:lumMod val="10000"/>
                            </a:schemeClr>
                          </a:solidFill>
                        </a:rPr>
                        <a:t>F1</a:t>
                      </a:r>
                      <a:endParaRPr lang="zh-CN" altLang="en-US" sz="2000" b="1" dirty="0">
                        <a:solidFill>
                          <a:schemeClr val="accent4">
                            <a:lumMod val="10000"/>
                          </a:schemeClr>
                        </a:solidFill>
                      </a:endParaRPr>
                    </a:p>
                  </a:txBody>
                  <a:tcPr>
                    <a:lnL w="28575" cap="flat" cmpd="sng" algn="ctr">
                      <a:no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bl>
          </a:graphicData>
        </a:graphic>
      </p:graphicFrame>
      <p:graphicFrame>
        <p:nvGraphicFramePr>
          <p:cNvPr id="15" name="Object 7"/>
          <p:cNvGraphicFramePr>
            <a:graphicFrameLocks noChangeAspect="1"/>
          </p:cNvGraphicFramePr>
          <p:nvPr/>
        </p:nvGraphicFramePr>
        <p:xfrm>
          <a:off x="22266" y="0"/>
          <a:ext cx="7543800" cy="6858000"/>
        </p:xfrm>
        <a:graphic>
          <a:graphicData uri="http://schemas.openxmlformats.org/presentationml/2006/ole">
            <mc:AlternateContent xmlns:mc="http://schemas.openxmlformats.org/markup-compatibility/2006">
              <mc:Choice xmlns:v="urn:schemas-microsoft-com:vml" Requires="v">
                <p:oleObj spid="_x0000_s7171" name="Visio" r:id="rId1" imgW="5448300" imgH="5118100" progId="Visio.Drawing.11">
                  <p:embed/>
                </p:oleObj>
              </mc:Choice>
              <mc:Fallback>
                <p:oleObj name="Visio" r:id="rId1" imgW="5448300" imgH="5118100"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l="-3226" t="-1717" r="-3226" b="-1288"/>
                      <a:stretch>
                        <a:fillRect/>
                      </a:stretch>
                    </p:blipFill>
                    <p:spPr bwMode="auto">
                      <a:xfrm>
                        <a:off x="22266" y="0"/>
                        <a:ext cx="7543800" cy="6858000"/>
                      </a:xfrm>
                      <a:prstGeom prst="rect">
                        <a:avLst/>
                      </a:prstGeom>
                      <a:solidFill>
                        <a:schemeClr val="tx1"/>
                      </a:solidFill>
                    </p:spPr>
                  </p:pic>
                </p:oleObj>
              </mc:Fallback>
            </mc:AlternateContent>
          </a:graphicData>
        </a:graphic>
      </p:graphicFrame>
      <p:graphicFrame>
        <p:nvGraphicFramePr>
          <p:cNvPr id="16" name="Group 192"/>
          <p:cNvGraphicFramePr>
            <a:graphicFrameLocks noGrp="1"/>
          </p:cNvGraphicFramePr>
          <p:nvPr/>
        </p:nvGraphicFramePr>
        <p:xfrm>
          <a:off x="6434163" y="179343"/>
          <a:ext cx="2044728" cy="1950720"/>
        </p:xfrm>
        <a:graphic>
          <a:graphicData uri="http://schemas.openxmlformats.org/drawingml/2006/table">
            <a:tbl>
              <a:tblPr/>
              <a:tblGrid>
                <a:gridCol w="256103"/>
                <a:gridCol w="255079"/>
                <a:gridCol w="256103"/>
                <a:gridCol w="255079"/>
                <a:gridCol w="256103"/>
                <a:gridCol w="255079"/>
                <a:gridCol w="256103"/>
                <a:gridCol w="255079"/>
              </a:tblGrid>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chemeClr val="bg1">
                              <a:lumMod val="60000"/>
                              <a:lumOff val="40000"/>
                            </a:schemeClr>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chemeClr val="bg1">
                            <a:lumMod val="60000"/>
                            <a:lumOff val="40000"/>
                          </a:schemeClr>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bl>
          </a:graphicData>
        </a:graphic>
      </p:graphicFrame>
      <p:sp>
        <p:nvSpPr>
          <p:cNvPr id="17" name="矩形 16"/>
          <p:cNvSpPr/>
          <p:nvPr/>
        </p:nvSpPr>
        <p:spPr>
          <a:xfrm>
            <a:off x="6550074" y="2324583"/>
            <a:ext cx="2571660" cy="3046988"/>
          </a:xfrm>
          <a:prstGeom prst="rect">
            <a:avLst/>
          </a:prstGeom>
          <a:solidFill>
            <a:srgbClr val="FFFF00"/>
          </a:solidFill>
        </p:spPr>
        <p:txBody>
          <a:bodyPr wrap="square">
            <a:spAutoFit/>
          </a:bodyPr>
          <a:lstStyle/>
          <a:p>
            <a:pPr marL="0" lvl="1"/>
            <a:r>
              <a:rPr lang="zh-CN" altLang="en-US" sz="2400" u="none" dirty="0">
                <a:solidFill>
                  <a:schemeClr val="bg1">
                    <a:lumMod val="60000"/>
                    <a:lumOff val="40000"/>
                  </a:schemeClr>
                </a:solidFill>
                <a:latin typeface="黑体" panose="02010609060101010101" pitchFamily="49" charset="-122"/>
                <a:ea typeface="黑体" panose="02010609060101010101" pitchFamily="49" charset="-122"/>
              </a:rPr>
              <a:t>  密钥通过置换选择</a:t>
            </a:r>
            <a:r>
              <a:rPr lang="en-US" altLang="zh-CN" sz="2400" u="none" dirty="0">
                <a:solidFill>
                  <a:schemeClr val="bg1">
                    <a:lumMod val="60000"/>
                    <a:lumOff val="40000"/>
                  </a:schemeClr>
                </a:solidFill>
                <a:latin typeface="黑体" panose="02010609060101010101" pitchFamily="49" charset="-122"/>
                <a:ea typeface="黑体" panose="02010609060101010101" pitchFamily="49" charset="-122"/>
              </a:rPr>
              <a:t>1</a:t>
            </a:r>
            <a:r>
              <a:rPr lang="zh-CN" altLang="en-US" sz="2400" u="none" dirty="0">
                <a:solidFill>
                  <a:schemeClr val="bg1">
                    <a:lumMod val="60000"/>
                    <a:lumOff val="40000"/>
                  </a:schemeClr>
                </a:solidFill>
                <a:latin typeface="黑体" panose="02010609060101010101" pitchFamily="49" charset="-122"/>
                <a:ea typeface="黑体" panose="02010609060101010101" pitchFamily="49" charset="-122"/>
              </a:rPr>
              <a:t>后被分成两部分，每部分单独做移位。</a:t>
            </a:r>
            <a:endParaRPr lang="en-US" altLang="zh-CN" sz="2400" u="none" dirty="0">
              <a:solidFill>
                <a:schemeClr val="bg1">
                  <a:lumMod val="60000"/>
                  <a:lumOff val="40000"/>
                </a:schemeClr>
              </a:solidFill>
              <a:latin typeface="黑体" panose="02010609060101010101" pitchFamily="49" charset="-122"/>
              <a:ea typeface="黑体" panose="02010609060101010101" pitchFamily="49" charset="-122"/>
            </a:endParaRPr>
          </a:p>
          <a:p>
            <a:pPr marL="0" lvl="1"/>
            <a:r>
              <a:rPr lang="zh-CN" altLang="en-US" sz="2400" u="none" dirty="0">
                <a:solidFill>
                  <a:schemeClr val="bg1">
                    <a:lumMod val="60000"/>
                    <a:lumOff val="40000"/>
                  </a:schemeClr>
                </a:solidFill>
                <a:latin typeface="黑体" panose="02010609060101010101" pitchFamily="49" charset="-122"/>
                <a:ea typeface="黑体" panose="02010609060101010101" pitchFamily="49" charset="-122"/>
              </a:rPr>
              <a:t>  如果每一部分的每一位都是</a:t>
            </a:r>
            <a:r>
              <a:rPr lang="en-US" altLang="zh-CN" sz="2400" u="none" dirty="0">
                <a:solidFill>
                  <a:schemeClr val="bg1">
                    <a:lumMod val="60000"/>
                    <a:lumOff val="40000"/>
                  </a:schemeClr>
                </a:solidFill>
                <a:latin typeface="黑体" panose="02010609060101010101" pitchFamily="49" charset="-122"/>
                <a:ea typeface="黑体" panose="02010609060101010101" pitchFamily="49" charset="-122"/>
              </a:rPr>
              <a:t>0</a:t>
            </a:r>
            <a:r>
              <a:rPr lang="zh-CN" altLang="en-US" sz="2400" u="none" dirty="0">
                <a:solidFill>
                  <a:schemeClr val="bg1">
                    <a:lumMod val="60000"/>
                    <a:lumOff val="40000"/>
                  </a:schemeClr>
                </a:solidFill>
                <a:latin typeface="黑体" panose="02010609060101010101" pitchFamily="49" charset="-122"/>
                <a:ea typeface="黑体" panose="02010609060101010101" pitchFamily="49" charset="-122"/>
              </a:rPr>
              <a:t>或都是</a:t>
            </a:r>
            <a:r>
              <a:rPr lang="en-US" altLang="zh-CN" sz="2400" u="none" dirty="0">
                <a:solidFill>
                  <a:schemeClr val="bg1">
                    <a:lumMod val="60000"/>
                    <a:lumOff val="40000"/>
                  </a:schemeClr>
                </a:solidFill>
                <a:latin typeface="黑体" panose="02010609060101010101" pitchFamily="49" charset="-122"/>
                <a:ea typeface="黑体" panose="02010609060101010101" pitchFamily="49" charset="-122"/>
              </a:rPr>
              <a:t>1</a:t>
            </a:r>
            <a:r>
              <a:rPr lang="zh-CN" altLang="en-US" sz="2400" u="none" dirty="0">
                <a:solidFill>
                  <a:schemeClr val="bg1">
                    <a:lumMod val="60000"/>
                    <a:lumOff val="40000"/>
                  </a:schemeClr>
                </a:solidFill>
                <a:latin typeface="黑体" panose="02010609060101010101" pitchFamily="49" charset="-122"/>
                <a:ea typeface="黑体" panose="02010609060101010101" pitchFamily="49" charset="-122"/>
              </a:rPr>
              <a:t>，则导致弱密钥。</a:t>
            </a:r>
            <a:endParaRPr lang="zh-CN" altLang="en-US" sz="2400" u="none" dirty="0">
              <a:solidFill>
                <a:schemeClr val="bg1">
                  <a:lumMod val="60000"/>
                  <a:lumOff val="40000"/>
                </a:schemeClr>
              </a:solidFill>
              <a:latin typeface="黑体" panose="02010609060101010101" pitchFamily="49" charset="-122"/>
              <a:ea typeface="黑体" panose="02010609060101010101" pitchFamily="49" charset="-122"/>
            </a:endParaRPr>
          </a:p>
        </p:txBody>
      </p:sp>
      <p:graphicFrame>
        <p:nvGraphicFramePr>
          <p:cNvPr id="18" name="Group 192"/>
          <p:cNvGraphicFramePr>
            <a:graphicFrameLocks noGrp="1"/>
          </p:cNvGraphicFramePr>
          <p:nvPr/>
        </p:nvGraphicFramePr>
        <p:xfrm>
          <a:off x="6434163" y="179343"/>
          <a:ext cx="2044728" cy="1950720"/>
        </p:xfrm>
        <a:graphic>
          <a:graphicData uri="http://schemas.openxmlformats.org/drawingml/2006/table">
            <a:tbl>
              <a:tblPr/>
              <a:tblGrid>
                <a:gridCol w="256103"/>
                <a:gridCol w="255079"/>
                <a:gridCol w="256103"/>
                <a:gridCol w="255079"/>
                <a:gridCol w="256103"/>
                <a:gridCol w="255079"/>
                <a:gridCol w="256103"/>
                <a:gridCol w="255079"/>
              </a:tblGrid>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r h="223642">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90000"/>
                        <a:buFont typeface="Wingdings" panose="05000000000000000000" pitchFamily="2" charset="2"/>
                        <a:buNone/>
                      </a:pPr>
                      <a:r>
                        <a:rPr kumimoji="0"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L="0" marR="0" marT="0" marB="0" anchor="ctr" horzOverflow="overflow">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a:noFill/>
                    </a:lnTlToBr>
                    <a:lnBlToTr>
                      <a:noFill/>
                    </a:lnBlToTr>
                    <a:solidFill>
                      <a:schemeClr val="tx1"/>
                    </a:solidFill>
                  </a:tcPr>
                </a:tc>
              </a:tr>
            </a:tbl>
          </a:graphicData>
        </a:graphic>
      </p:graphicFrame>
      <p:sp>
        <p:nvSpPr>
          <p:cNvPr id="9" name="矩形 8"/>
          <p:cNvSpPr/>
          <p:nvPr/>
        </p:nvSpPr>
        <p:spPr bwMode="auto">
          <a:xfrm>
            <a:off x="1176291" y="434934"/>
            <a:ext cx="1460519" cy="438156"/>
          </a:xfrm>
          <a:prstGeom prst="rect">
            <a:avLst/>
          </a:prstGeom>
          <a:solidFill>
            <a:srgbClr val="F3F3F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chemeClr val="accent4">
                    <a:lumMod val="10000"/>
                  </a:schemeClr>
                </a:solidFill>
                <a:ea typeface="宋体" panose="02010600030101010101" pitchFamily="2" charset="-122"/>
              </a:rPr>
              <a:t>56</a:t>
            </a:r>
            <a:r>
              <a:rPr kumimoji="0" lang="zh-CN" altLang="en-US" sz="1600" i="0" u="none" strike="noStrike" cap="none" normalizeH="0" baseline="0" dirty="0">
                <a:ln>
                  <a:noFill/>
                </a:ln>
                <a:solidFill>
                  <a:schemeClr val="accent4">
                    <a:lumMod val="10000"/>
                  </a:schemeClr>
                </a:solidFill>
                <a:ea typeface="宋体" panose="02010600030101010101" pitchFamily="2" charset="-122"/>
              </a:rPr>
              <a:t>比特密钥</a:t>
            </a:r>
            <a:endParaRPr kumimoji="0" lang="zh-CN" altLang="en-US" sz="1600" i="0" u="none" strike="noStrike" cap="none" normalizeH="0" baseline="0" dirty="0">
              <a:ln>
                <a:noFill/>
              </a:ln>
              <a:solidFill>
                <a:schemeClr val="accent4">
                  <a:lumMod val="10000"/>
                </a:schemeClr>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1000" fill="hold"/>
                                        <p:tgtEl>
                                          <p:spTgt spid="17"/>
                                        </p:tgtEl>
                                        <p:attrNameLst>
                                          <p:attrName>ppt_x</p:attrName>
                                        </p:attrNameLst>
                                      </p:cBhvr>
                                      <p:tavLst>
                                        <p:tav tm="0">
                                          <p:val>
                                            <p:strVal val="1+#ppt_w/2"/>
                                          </p:val>
                                        </p:tav>
                                        <p:tav tm="100000">
                                          <p:val>
                                            <p:strVal val="#ppt_x"/>
                                          </p:val>
                                        </p:tav>
                                      </p:tavLst>
                                    </p:anim>
                                    <p:anim calcmode="lin" valueType="num">
                                      <p:cBhvr additive="base">
                                        <p:cTn id="15"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strVal val="#ppt_w*0.70"/>
                                          </p:val>
                                        </p:tav>
                                        <p:tav tm="100000">
                                          <p:val>
                                            <p:strVal val="#ppt_w"/>
                                          </p:val>
                                        </p:tav>
                                      </p:tavLst>
                                    </p:anim>
                                    <p:anim calcmode="lin" valueType="num">
                                      <p:cBhvr>
                                        <p:cTn id="21" dur="1000" fill="hold"/>
                                        <p:tgtEl>
                                          <p:spTgt spid="18"/>
                                        </p:tgtEl>
                                        <p:attrNameLst>
                                          <p:attrName>ppt_h</p:attrName>
                                        </p:attrNameLst>
                                      </p:cBhvr>
                                      <p:tavLst>
                                        <p:tav tm="0">
                                          <p:val>
                                            <p:strVal val="#ppt_h"/>
                                          </p:val>
                                        </p:tav>
                                        <p:tav tm="100000">
                                          <p:val>
                                            <p:strVal val="#ppt_h"/>
                                          </p:val>
                                        </p:tav>
                                      </p:tavLst>
                                    </p:anim>
                                    <p:animEffect transition="in" filter="fade">
                                      <p:cBhvr>
                                        <p:cTn id="22" dur="1000"/>
                                        <p:tgtEl>
                                          <p:spTgt spid="18"/>
                                        </p:tgtEl>
                                      </p:cBhvr>
                                    </p:animEffect>
                                  </p:childTnLst>
                                </p:cTn>
                              </p:par>
                              <p:par>
                                <p:cTn id="23" presetID="9"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lstStyle/>
          <a:p>
            <a:pPr marL="514350" indent="-514350">
              <a:buClr>
                <a:schemeClr val="bg1">
                  <a:lumMod val="60000"/>
                  <a:lumOff val="40000"/>
                </a:schemeClr>
              </a:buClr>
              <a:buFont typeface="+mj-ea"/>
              <a:buAutoNum type="circleNumDbPlain"/>
            </a:pPr>
            <a:r>
              <a:rPr lang="en-US" altLang="zh-CN" sz="2800" dirty="0"/>
              <a:t>DES</a:t>
            </a:r>
            <a:r>
              <a:rPr lang="zh-CN" altLang="en-US" sz="2800" dirty="0"/>
              <a:t>存在弱密钥</a:t>
            </a:r>
            <a:endParaRPr lang="zh-CN" altLang="en-US" sz="2800" dirty="0"/>
          </a:p>
          <a:p>
            <a:pPr lvl="1"/>
            <a:r>
              <a:rPr lang="zh-CN" altLang="en-US" dirty="0"/>
              <a:t>互补密钥</a:t>
            </a:r>
            <a:endParaRPr lang="zh-CN" altLang="en-US" dirty="0"/>
          </a:p>
          <a:p>
            <a:pPr lvl="2"/>
            <a:r>
              <a:rPr lang="zh-CN" altLang="en-US" dirty="0"/>
              <a:t>将明文输入和密钥都按位取反加密，等于用密钥加密明文的密文按位取反，即：                      </a:t>
            </a:r>
            <a:endParaRPr lang="en-US" altLang="zh-CN" dirty="0"/>
          </a:p>
          <a:p>
            <a:pPr lvl="2">
              <a:buNone/>
            </a:pPr>
            <a:r>
              <a:rPr lang="zh-CN" altLang="en-US" dirty="0"/>
              <a:t>                             </a:t>
            </a:r>
            <a:endParaRPr lang="en-US" altLang="zh-CN" dirty="0"/>
          </a:p>
          <a:p>
            <a:pPr lvl="2"/>
            <a:r>
              <a:rPr lang="zh-CN" altLang="en-US" dirty="0"/>
              <a:t>后果：利用选择明文进行穷举攻击时，工作量减半。</a:t>
            </a:r>
            <a:endParaRPr lang="en-US" altLang="zh-CN" dirty="0"/>
          </a:p>
        </p:txBody>
      </p:sp>
      <p:graphicFrame>
        <p:nvGraphicFramePr>
          <p:cNvPr id="5" name="对象 4"/>
          <p:cNvGraphicFramePr>
            <a:graphicFrameLocks noChangeAspect="1"/>
          </p:cNvGraphicFramePr>
          <p:nvPr/>
        </p:nvGraphicFramePr>
        <p:xfrm>
          <a:off x="3878263" y="3809417"/>
          <a:ext cx="1973262" cy="447675"/>
        </p:xfrm>
        <a:graphic>
          <a:graphicData uri="http://schemas.openxmlformats.org/presentationml/2006/ole">
            <mc:AlternateContent xmlns:mc="http://schemas.openxmlformats.org/markup-compatibility/2006">
              <mc:Choice xmlns:v="urn:schemas-microsoft-com:vml" Requires="v">
                <p:oleObj spid="_x0000_s8195" name="公式" r:id="rId1" imgW="1116965" imgH="254000" progId="Equation.3">
                  <p:embed/>
                </p:oleObj>
              </mc:Choice>
              <mc:Fallback>
                <p:oleObj name="公式" r:id="rId1" imgW="1116965" imgH="254000" progId="Equation.3">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263" y="3809417"/>
                        <a:ext cx="1973262"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03">
                                            <p:txEl>
                                              <p:pRg st="4" end="4"/>
                                            </p:txEl>
                                          </p:spTgt>
                                        </p:tgtEl>
                                        <p:attrNameLst>
                                          <p:attrName>style.visibility</p:attrName>
                                        </p:attrNameLst>
                                      </p:cBhvr>
                                      <p:to>
                                        <p:strVal val="visible"/>
                                      </p:to>
                                    </p:set>
                                    <p:animEffect transition="in" filter="wipe(down)">
                                      <p:cBhvr>
                                        <p:cTn id="7" dur="500"/>
                                        <p:tgtEl>
                                          <p:spTgt spid="2560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Grp="1" noChangeArrowheads="1"/>
          </p:cNvSpPr>
          <p:nvPr>
            <p:ph idx="1"/>
          </p:nvPr>
        </p:nvSpPr>
        <p:spPr/>
        <p:txBody>
          <a:bodyPr/>
          <a:lstStyle/>
          <a:p>
            <a:pPr marL="514350" indent="-514350">
              <a:buClr>
                <a:schemeClr val="bg1">
                  <a:lumMod val="60000"/>
                  <a:lumOff val="40000"/>
                </a:schemeClr>
              </a:buClr>
              <a:buFont typeface="+mj-ea"/>
              <a:buAutoNum type="circleNumDbPlain" startAt="2"/>
            </a:pPr>
            <a:r>
              <a:rPr lang="en-US" altLang="zh-CN" sz="2800" dirty="0"/>
              <a:t>DES</a:t>
            </a:r>
            <a:r>
              <a:rPr lang="zh-CN" altLang="en-US" sz="2800" dirty="0"/>
              <a:t>的密钥长度太短</a:t>
            </a:r>
            <a:endParaRPr lang="zh-CN" altLang="en-US" sz="2800" dirty="0"/>
          </a:p>
          <a:p>
            <a:pPr lvl="1">
              <a:lnSpc>
                <a:spcPct val="100000"/>
              </a:lnSpc>
            </a:pPr>
            <a:r>
              <a:rPr lang="zh-CN" altLang="en-US" dirty="0"/>
              <a:t>穷举破译</a:t>
            </a:r>
            <a:endParaRPr lang="zh-CN" altLang="en-US" dirty="0"/>
          </a:p>
          <a:p>
            <a:pPr lvl="2">
              <a:lnSpc>
                <a:spcPct val="100000"/>
              </a:lnSpc>
            </a:pPr>
            <a:r>
              <a:rPr lang="en-US" altLang="zh-CN" sz="2400" dirty="0"/>
              <a:t>1997</a:t>
            </a:r>
            <a:r>
              <a:rPr lang="zh-CN" altLang="en-US" sz="2400" dirty="0"/>
              <a:t>年</a:t>
            </a:r>
            <a:r>
              <a:rPr lang="en-US" altLang="zh-CN" sz="2400" dirty="0"/>
              <a:t>, DESCHALL</a:t>
            </a:r>
            <a:r>
              <a:rPr lang="zh-CN" altLang="en-US" sz="2400" dirty="0"/>
              <a:t>小组经过</a:t>
            </a:r>
            <a:r>
              <a:rPr lang="en-US" altLang="zh-CN" sz="2400" dirty="0">
                <a:solidFill>
                  <a:srgbClr val="FF0000"/>
                </a:solidFill>
              </a:rPr>
              <a:t>4</a:t>
            </a:r>
            <a:r>
              <a:rPr lang="zh-CN" altLang="en-US" sz="2400" dirty="0">
                <a:solidFill>
                  <a:srgbClr val="FF0000"/>
                </a:solidFill>
              </a:rPr>
              <a:t>个月</a:t>
            </a:r>
            <a:r>
              <a:rPr lang="zh-CN" altLang="en-US" sz="2400" dirty="0"/>
              <a:t>努力</a:t>
            </a:r>
            <a:r>
              <a:rPr lang="en-US" altLang="zh-CN" sz="2400" dirty="0"/>
              <a:t>, </a:t>
            </a:r>
            <a:r>
              <a:rPr lang="zh-CN" altLang="en-US" sz="2400" dirty="0"/>
              <a:t>通过互联网搜索了</a:t>
            </a:r>
            <a:r>
              <a:rPr lang="en-US" altLang="zh-CN" sz="2400" dirty="0"/>
              <a:t>3×10</a:t>
            </a:r>
            <a:r>
              <a:rPr lang="en-US" altLang="zh-CN" sz="2400" baseline="30000" dirty="0"/>
              <a:t>16</a:t>
            </a:r>
            <a:r>
              <a:rPr lang="zh-CN" altLang="en-US" sz="2400" dirty="0"/>
              <a:t>个密钥</a:t>
            </a:r>
            <a:r>
              <a:rPr lang="en-US" altLang="zh-CN" sz="2400" dirty="0"/>
              <a:t>, </a:t>
            </a:r>
            <a:r>
              <a:rPr lang="zh-CN" altLang="en-US" sz="2400" dirty="0"/>
              <a:t>找出</a:t>
            </a:r>
            <a:r>
              <a:rPr lang="en-US" altLang="zh-CN" sz="2400" dirty="0"/>
              <a:t>DES</a:t>
            </a:r>
            <a:r>
              <a:rPr lang="zh-CN" altLang="en-US" sz="2400" dirty="0"/>
              <a:t>密钥</a:t>
            </a:r>
            <a:r>
              <a:rPr lang="en-US" altLang="zh-CN" sz="2400" dirty="0"/>
              <a:t>, </a:t>
            </a:r>
            <a:r>
              <a:rPr lang="zh-CN" altLang="en-US" sz="2400" dirty="0"/>
              <a:t>恢复了明文 </a:t>
            </a:r>
            <a:endParaRPr lang="zh-CN" altLang="en-US" sz="2400" dirty="0"/>
          </a:p>
          <a:p>
            <a:pPr lvl="2">
              <a:lnSpc>
                <a:spcPct val="100000"/>
              </a:lnSpc>
            </a:pPr>
            <a:r>
              <a:rPr lang="en-US" altLang="zh-CN" sz="2400" dirty="0"/>
              <a:t>1998</a:t>
            </a:r>
            <a:r>
              <a:rPr lang="zh-CN" altLang="en-US" sz="2400" dirty="0"/>
              <a:t>年，电子先驱者基金会</a:t>
            </a:r>
            <a:r>
              <a:rPr lang="en-US" altLang="zh-CN" sz="2400" dirty="0"/>
              <a:t>EFF</a:t>
            </a:r>
            <a:r>
              <a:rPr lang="zh-CN" altLang="en-US" sz="2400" dirty="0"/>
              <a:t>制造的</a:t>
            </a:r>
            <a:r>
              <a:rPr lang="en-US" altLang="zh-CN" sz="2400" dirty="0"/>
              <a:t>25</a:t>
            </a:r>
            <a:r>
              <a:rPr lang="zh-CN" altLang="en-US" sz="2400" dirty="0"/>
              <a:t>万美元密钥搜索机在</a:t>
            </a:r>
            <a:r>
              <a:rPr lang="en-US" altLang="zh-CN" sz="2400" dirty="0">
                <a:solidFill>
                  <a:srgbClr val="FF0000"/>
                </a:solidFill>
              </a:rPr>
              <a:t>56h</a:t>
            </a:r>
            <a:r>
              <a:rPr lang="zh-CN" altLang="en-US" sz="2400" dirty="0"/>
              <a:t>穷举破译</a:t>
            </a:r>
            <a:endParaRPr lang="zh-CN" altLang="en-US" sz="2400" dirty="0"/>
          </a:p>
          <a:p>
            <a:pPr lvl="2">
              <a:lnSpc>
                <a:spcPct val="100000"/>
              </a:lnSpc>
            </a:pPr>
            <a:r>
              <a:rPr lang="en-US" altLang="zh-CN" sz="2400" dirty="0"/>
              <a:t>1999</a:t>
            </a:r>
            <a:r>
              <a:rPr lang="zh-CN" altLang="en-US" sz="2400" dirty="0"/>
              <a:t>年，</a:t>
            </a:r>
            <a:r>
              <a:rPr lang="en-US" altLang="zh-CN" sz="2400" dirty="0"/>
              <a:t>10</a:t>
            </a:r>
            <a:r>
              <a:rPr lang="zh-CN" altLang="en-US" sz="2400" dirty="0"/>
              <a:t>万台计算机协同在</a:t>
            </a:r>
            <a:r>
              <a:rPr lang="en-US" altLang="zh-CN" sz="2400" dirty="0">
                <a:solidFill>
                  <a:srgbClr val="FF0000"/>
                </a:solidFill>
              </a:rPr>
              <a:t>22h15m</a:t>
            </a:r>
            <a:r>
              <a:rPr lang="zh-CN" altLang="en-US" sz="2400" dirty="0"/>
              <a:t>内穷举破译</a:t>
            </a:r>
            <a:endParaRPr lang="zh-CN" altLang="en-US" sz="2400" dirty="0"/>
          </a:p>
          <a:p>
            <a:pPr lvl="1"/>
            <a:r>
              <a:rPr lang="zh-CN" altLang="en-US" dirty="0"/>
              <a:t>差分密码分析：需</a:t>
            </a:r>
            <a:r>
              <a:rPr lang="en-US" altLang="zh-CN" dirty="0"/>
              <a:t>2</a:t>
            </a:r>
            <a:r>
              <a:rPr lang="en-US" altLang="zh-CN" baseline="30000" dirty="0"/>
              <a:t>47</a:t>
            </a:r>
            <a:r>
              <a:rPr lang="zh-CN" altLang="en-US" dirty="0"/>
              <a:t>个选择明文</a:t>
            </a:r>
            <a:endParaRPr lang="zh-CN" altLang="en-US" dirty="0"/>
          </a:p>
          <a:p>
            <a:pPr lvl="1">
              <a:lnSpc>
                <a:spcPct val="100000"/>
              </a:lnSpc>
            </a:pPr>
            <a:r>
              <a:rPr lang="zh-CN" altLang="en-US" dirty="0"/>
              <a:t>线性密码分析：较有效，需</a:t>
            </a:r>
            <a:r>
              <a:rPr lang="en-US" altLang="zh-CN" dirty="0"/>
              <a:t>2</a:t>
            </a:r>
            <a:r>
              <a:rPr lang="en-US" altLang="zh-CN" baseline="30000" dirty="0"/>
              <a:t>43</a:t>
            </a:r>
            <a:r>
              <a:rPr lang="zh-CN" altLang="en-US" dirty="0"/>
              <a:t>个已知明文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0099">
                                            <p:txEl>
                                              <p:pRg st="2" end="2"/>
                                            </p:txEl>
                                          </p:spTgt>
                                        </p:tgtEl>
                                        <p:attrNameLst>
                                          <p:attrName>style.visibility</p:attrName>
                                        </p:attrNameLst>
                                      </p:cBhvr>
                                      <p:to>
                                        <p:strVal val="visible"/>
                                      </p:to>
                                    </p:set>
                                    <p:animEffect transition="in" filter="wipe(left)">
                                      <p:cBhvr>
                                        <p:cTn id="7" dur="1000"/>
                                        <p:tgtEl>
                                          <p:spTgt spid="260099">
                                            <p:txEl>
                                              <p:pRg st="2" end="2"/>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60099">
                                            <p:txEl>
                                              <p:pRg st="3" end="3"/>
                                            </p:txEl>
                                          </p:spTgt>
                                        </p:tgtEl>
                                        <p:attrNameLst>
                                          <p:attrName>style.visibility</p:attrName>
                                        </p:attrNameLst>
                                      </p:cBhvr>
                                      <p:to>
                                        <p:strVal val="visible"/>
                                      </p:to>
                                    </p:set>
                                    <p:animEffect transition="in" filter="wipe(left)">
                                      <p:cBhvr>
                                        <p:cTn id="11" dur="1000"/>
                                        <p:tgtEl>
                                          <p:spTgt spid="260099">
                                            <p:txEl>
                                              <p:pRg st="3" end="3"/>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60099">
                                            <p:txEl>
                                              <p:pRg st="4" end="4"/>
                                            </p:txEl>
                                          </p:spTgt>
                                        </p:tgtEl>
                                        <p:attrNameLst>
                                          <p:attrName>style.visibility</p:attrName>
                                        </p:attrNameLst>
                                      </p:cBhvr>
                                      <p:to>
                                        <p:strVal val="visible"/>
                                      </p:to>
                                    </p:set>
                                    <p:animEffect transition="in" filter="wipe(left)">
                                      <p:cBhvr>
                                        <p:cTn id="15" dur="1000"/>
                                        <p:tgtEl>
                                          <p:spTgt spid="260099">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60099">
                                            <p:txEl>
                                              <p:pRg st="5" end="5"/>
                                            </p:txEl>
                                          </p:spTgt>
                                        </p:tgtEl>
                                        <p:attrNameLst>
                                          <p:attrName>style.visibility</p:attrName>
                                        </p:attrNameLst>
                                      </p:cBhvr>
                                      <p:to>
                                        <p:strVal val="visible"/>
                                      </p:to>
                                    </p:set>
                                    <p:animEffect transition="in" filter="wipe(left)">
                                      <p:cBhvr>
                                        <p:cTn id="20" dur="2000"/>
                                        <p:tgtEl>
                                          <p:spTgt spid="260099">
                                            <p:txEl>
                                              <p:pRg st="5" end="5"/>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60099">
                                            <p:txEl>
                                              <p:pRg st="6" end="6"/>
                                            </p:txEl>
                                          </p:spTgt>
                                        </p:tgtEl>
                                        <p:attrNameLst>
                                          <p:attrName>style.visibility</p:attrName>
                                        </p:attrNameLst>
                                      </p:cBhvr>
                                      <p:to>
                                        <p:strVal val="visible"/>
                                      </p:to>
                                    </p:set>
                                    <p:animEffect transition="in" filter="wipe(left)">
                                      <p:cBhvr>
                                        <p:cTn id="24" dur="2000"/>
                                        <p:tgtEl>
                                          <p:spTgt spid="260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ChangeArrowheads="1"/>
          </p:cNvSpPr>
          <p:nvPr>
            <p:ph idx="1"/>
          </p:nvPr>
        </p:nvSpPr>
        <p:spPr/>
        <p:txBody>
          <a:bodyPr/>
          <a:lstStyle/>
          <a:p>
            <a:pPr marL="514350" indent="-514350">
              <a:buClr>
                <a:schemeClr val="bg1">
                  <a:lumMod val="60000"/>
                  <a:lumOff val="40000"/>
                </a:schemeClr>
              </a:buClr>
              <a:buFont typeface="+mj-ea"/>
              <a:buAutoNum type="circleNumDbPlain" startAt="3"/>
            </a:pPr>
            <a:r>
              <a:rPr lang="en-US" altLang="zh-CN" sz="2800" dirty="0"/>
              <a:t>DES</a:t>
            </a:r>
            <a:r>
              <a:rPr lang="zh-CN" altLang="en-US" sz="2800" dirty="0"/>
              <a:t>的半公开性</a:t>
            </a:r>
            <a:endParaRPr lang="zh-CN" altLang="en-US" sz="2800" dirty="0"/>
          </a:p>
          <a:p>
            <a:pPr lvl="1"/>
            <a:r>
              <a:rPr lang="zh-CN" altLang="en-US" sz="2400" dirty="0"/>
              <a:t>除</a:t>
            </a:r>
            <a:r>
              <a:rPr lang="en-US" altLang="zh-CN" sz="2400" dirty="0"/>
              <a:t>S</a:t>
            </a:r>
            <a:r>
              <a:rPr lang="zh-CN" altLang="en-US" sz="2400" dirty="0"/>
              <a:t>盒外的设计全是线性的，</a:t>
            </a:r>
            <a:r>
              <a:rPr lang="en-US" altLang="zh-CN" sz="2400" dirty="0"/>
              <a:t>S</a:t>
            </a:r>
            <a:r>
              <a:rPr lang="zh-CN" altLang="en-US" sz="2400" dirty="0"/>
              <a:t>盒非线性</a:t>
            </a:r>
            <a:endParaRPr lang="zh-CN" altLang="en-US" sz="2400" dirty="0"/>
          </a:p>
          <a:p>
            <a:pPr lvl="1"/>
            <a:r>
              <a:rPr lang="en-US" altLang="zh-CN" sz="2400" dirty="0"/>
              <a:t>S</a:t>
            </a:r>
            <a:r>
              <a:rPr lang="zh-CN" altLang="en-US" sz="2400" dirty="0"/>
              <a:t>盒安全性至关重要</a:t>
            </a:r>
            <a:endParaRPr lang="zh-CN" altLang="en-US" sz="2400" dirty="0"/>
          </a:p>
          <a:p>
            <a:pPr lvl="1"/>
            <a:r>
              <a:rPr lang="en-US" altLang="zh-CN" sz="2400" dirty="0"/>
              <a:t>S</a:t>
            </a:r>
            <a:r>
              <a:rPr lang="zh-CN" altLang="en-US" sz="2400" dirty="0"/>
              <a:t>盒的</a:t>
            </a:r>
            <a:r>
              <a:rPr lang="zh-CN" altLang="en-US" sz="2400" dirty="0">
                <a:solidFill>
                  <a:srgbClr val="FF0000"/>
                </a:solidFill>
              </a:rPr>
              <a:t>设计原理未知</a:t>
            </a:r>
            <a:endParaRPr lang="zh-CN" altLang="en-US" sz="2400" dirty="0">
              <a:solidFill>
                <a:srgbClr val="FF0000"/>
              </a:solidFill>
            </a:endParaRPr>
          </a:p>
          <a:p>
            <a:pPr lvl="1"/>
            <a:r>
              <a:rPr lang="zh-CN" altLang="en-US" sz="2400" dirty="0"/>
              <a:t>猜测可能有“后门”，但一直未被证明</a:t>
            </a:r>
            <a:endParaRPr lang="zh-CN" altLang="en-US"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noChangeArrowheads="1"/>
          </p:cNvSpPr>
          <p:nvPr>
            <p:ph idx="1"/>
          </p:nvPr>
        </p:nvSpPr>
        <p:spPr/>
        <p:txBody>
          <a:bodyPr/>
          <a:lstStyle/>
          <a:p>
            <a:r>
              <a:rPr lang="en-US" altLang="zh-CN" sz="2800" dirty="0"/>
              <a:t>2-DES</a:t>
            </a:r>
            <a:endParaRPr lang="en-US" altLang="zh-CN" sz="2800" dirty="0"/>
          </a:p>
          <a:p>
            <a:pPr lvl="1">
              <a:buClr>
                <a:schemeClr val="bg1">
                  <a:lumMod val="60000"/>
                  <a:lumOff val="40000"/>
                </a:schemeClr>
              </a:buClr>
            </a:pPr>
            <a:r>
              <a:rPr lang="zh-CN" altLang="en-US" sz="2400" dirty="0"/>
              <a:t>两重加密</a:t>
            </a:r>
            <a:endParaRPr lang="en-US" altLang="zh-CN" sz="2400" dirty="0"/>
          </a:p>
          <a:p>
            <a:pPr lvl="1">
              <a:buClr>
                <a:schemeClr val="bg1">
                  <a:lumMod val="60000"/>
                  <a:lumOff val="40000"/>
                </a:schemeClr>
              </a:buClr>
            </a:pPr>
            <a:r>
              <a:rPr lang="zh-CN" altLang="en-US" sz="2400" dirty="0"/>
              <a:t>使用两个密钥</a:t>
            </a:r>
            <a:endParaRPr lang="en-US" altLang="zh-CN" sz="2400" dirty="0"/>
          </a:p>
          <a:p>
            <a:r>
              <a:rPr lang="en-US" altLang="zh-CN" sz="2800" dirty="0"/>
              <a:t>3-DES</a:t>
            </a:r>
            <a:endParaRPr lang="en-US" altLang="zh-CN" sz="2800" dirty="0"/>
          </a:p>
          <a:p>
            <a:pPr lvl="1">
              <a:buClr>
                <a:schemeClr val="bg1">
                  <a:lumMod val="60000"/>
                  <a:lumOff val="40000"/>
                </a:schemeClr>
              </a:buClr>
            </a:pPr>
            <a:r>
              <a:rPr lang="zh-CN" altLang="en-US" sz="2400" dirty="0"/>
              <a:t>三重加密</a:t>
            </a:r>
            <a:endParaRPr lang="en-US" altLang="zh-CN" sz="2400" dirty="0"/>
          </a:p>
          <a:p>
            <a:pPr lvl="1">
              <a:buClr>
                <a:schemeClr val="bg1">
                  <a:lumMod val="60000"/>
                  <a:lumOff val="40000"/>
                </a:schemeClr>
              </a:buClr>
            </a:pPr>
            <a:r>
              <a:rPr lang="zh-CN" altLang="en-US" sz="2400" dirty="0"/>
              <a:t>两种使用密钥的形式</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wipe(down)">
                                      <p:cBhvr>
                                        <p:cTn id="7" dur="500"/>
                                        <p:tgtEl>
                                          <p:spTgt spid="264195">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4195">
                                            <p:txEl>
                                              <p:pRg st="3" end="3"/>
                                            </p:txEl>
                                          </p:spTgt>
                                        </p:tgtEl>
                                        <p:attrNameLst>
                                          <p:attrName>style.visibility</p:attrName>
                                        </p:attrNameLst>
                                      </p:cBhvr>
                                      <p:to>
                                        <p:strVal val="visible"/>
                                      </p:to>
                                    </p:set>
                                    <p:animEffect transition="in" filter="wipe(down)">
                                      <p:cBhvr>
                                        <p:cTn id="11" dur="500"/>
                                        <p:tgtEl>
                                          <p:spTgt spid="264195">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4195">
                                            <p:txEl>
                                              <p:pRg st="1" end="1"/>
                                            </p:txEl>
                                          </p:spTgt>
                                        </p:tgtEl>
                                        <p:attrNameLst>
                                          <p:attrName>style.visibility</p:attrName>
                                        </p:attrNameLst>
                                      </p:cBhvr>
                                      <p:to>
                                        <p:strVal val="visible"/>
                                      </p:to>
                                    </p:set>
                                    <p:animEffect transition="in" filter="wipe(left)">
                                      <p:cBhvr>
                                        <p:cTn id="16" dur="1000"/>
                                        <p:tgtEl>
                                          <p:spTgt spid="264195">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64195">
                                            <p:txEl>
                                              <p:pRg st="2" end="2"/>
                                            </p:txEl>
                                          </p:spTgt>
                                        </p:tgtEl>
                                        <p:attrNameLst>
                                          <p:attrName>style.visibility</p:attrName>
                                        </p:attrNameLst>
                                      </p:cBhvr>
                                      <p:to>
                                        <p:strVal val="visible"/>
                                      </p:to>
                                    </p:set>
                                    <p:animEffect transition="in" filter="wipe(left)">
                                      <p:cBhvr>
                                        <p:cTn id="19" dur="1000"/>
                                        <p:tgtEl>
                                          <p:spTgt spid="26419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4195">
                                            <p:txEl>
                                              <p:pRg st="4" end="4"/>
                                            </p:txEl>
                                          </p:spTgt>
                                        </p:tgtEl>
                                        <p:attrNameLst>
                                          <p:attrName>style.visibility</p:attrName>
                                        </p:attrNameLst>
                                      </p:cBhvr>
                                      <p:to>
                                        <p:strVal val="visible"/>
                                      </p:to>
                                    </p:set>
                                    <p:animEffect transition="in" filter="wipe(left)">
                                      <p:cBhvr>
                                        <p:cTn id="24" dur="1000"/>
                                        <p:tgtEl>
                                          <p:spTgt spid="264195">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64195">
                                            <p:txEl>
                                              <p:pRg st="5" end="5"/>
                                            </p:txEl>
                                          </p:spTgt>
                                        </p:tgtEl>
                                        <p:attrNameLst>
                                          <p:attrName>style.visibility</p:attrName>
                                        </p:attrNameLst>
                                      </p:cBhvr>
                                      <p:to>
                                        <p:strVal val="visible"/>
                                      </p:to>
                                    </p:set>
                                    <p:animEffect transition="in" filter="wipe(left)">
                                      <p:cBhvr>
                                        <p:cTn id="27" dur="1000"/>
                                        <p:tgtEl>
                                          <p:spTgt spid="264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idx="1"/>
          </p:nvPr>
        </p:nvSpPr>
        <p:spPr/>
        <p:txBody>
          <a:bodyPr/>
          <a:lstStyle/>
          <a:p>
            <a:r>
              <a:rPr lang="en-US" altLang="zh-CN" sz="2800" dirty="0"/>
              <a:t>2-DES</a:t>
            </a:r>
            <a:endParaRPr lang="en-US" altLang="zh-CN" sz="2800" dirty="0"/>
          </a:p>
          <a:p>
            <a:endParaRPr lang="en-US" altLang="zh-CN" dirty="0"/>
          </a:p>
          <a:p>
            <a:pPr indent="12700">
              <a:buNone/>
            </a:pPr>
            <a:r>
              <a:rPr lang="zh-CN" altLang="en-US" sz="2400" dirty="0"/>
              <a:t>加密</a:t>
            </a:r>
            <a:endParaRPr lang="zh-CN" altLang="en-US" sz="2400" dirty="0"/>
          </a:p>
          <a:p>
            <a:pPr marL="0" indent="0">
              <a:buNone/>
            </a:pPr>
            <a:endParaRPr lang="en-US" altLang="zh-CN" dirty="0"/>
          </a:p>
          <a:p>
            <a:pPr>
              <a:lnSpc>
                <a:spcPct val="100000"/>
              </a:lnSpc>
            </a:pPr>
            <a:endParaRPr lang="zh-CN" altLang="en-US" dirty="0"/>
          </a:p>
          <a:p>
            <a:pPr indent="12700">
              <a:buNone/>
            </a:pPr>
            <a:r>
              <a:rPr lang="zh-CN" altLang="en-US" sz="2400" dirty="0"/>
              <a:t>解密</a:t>
            </a:r>
            <a:endParaRPr lang="zh-CN" altLang="en-US" sz="2400" dirty="0"/>
          </a:p>
        </p:txBody>
      </p:sp>
      <p:graphicFrame>
        <p:nvGraphicFramePr>
          <p:cNvPr id="11266" name="Object 8"/>
          <p:cNvGraphicFramePr>
            <a:graphicFrameLocks noChangeAspect="1"/>
          </p:cNvGraphicFramePr>
          <p:nvPr/>
        </p:nvGraphicFramePr>
        <p:xfrm>
          <a:off x="1763688" y="2258980"/>
          <a:ext cx="4427167" cy="1602068"/>
        </p:xfrm>
        <a:graphic>
          <a:graphicData uri="http://schemas.openxmlformats.org/presentationml/2006/ole">
            <mc:AlternateContent xmlns:mc="http://schemas.openxmlformats.org/markup-compatibility/2006">
              <mc:Choice xmlns:v="urn:schemas-microsoft-com:vml" Requires="v">
                <p:oleObj spid="_x0000_s9220" name="Visio" r:id="rId1" imgW="4152900" imgH="1511300" progId="Visio.Drawing.11">
                  <p:embed/>
                </p:oleObj>
              </mc:Choice>
              <mc:Fallback>
                <p:oleObj name="Visio" r:id="rId1" imgW="4152900" imgH="1511300" progId="Visio.Drawing.11">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58980"/>
                        <a:ext cx="4427167" cy="1602068"/>
                      </a:xfrm>
                      <a:prstGeom prst="rect">
                        <a:avLst/>
                      </a:prstGeom>
                      <a:solidFill>
                        <a:schemeClr val="tx1"/>
                      </a:solidFill>
                    </p:spPr>
                  </p:pic>
                </p:oleObj>
              </mc:Fallback>
            </mc:AlternateContent>
          </a:graphicData>
        </a:graphic>
      </p:graphicFrame>
      <p:graphicFrame>
        <p:nvGraphicFramePr>
          <p:cNvPr id="11267" name="Object 10"/>
          <p:cNvGraphicFramePr>
            <a:graphicFrameLocks noChangeAspect="1"/>
          </p:cNvGraphicFramePr>
          <p:nvPr/>
        </p:nvGraphicFramePr>
        <p:xfrm>
          <a:off x="1762016" y="3933056"/>
          <a:ext cx="4578242" cy="1658045"/>
        </p:xfrm>
        <a:graphic>
          <a:graphicData uri="http://schemas.openxmlformats.org/presentationml/2006/ole">
            <mc:AlternateContent xmlns:mc="http://schemas.openxmlformats.org/markup-compatibility/2006">
              <mc:Choice xmlns:v="urn:schemas-microsoft-com:vml" Requires="v">
                <p:oleObj spid="_x0000_s9221" name="Visio" r:id="rId3" imgW="4152900" imgH="1511300" progId="Visio.Drawing.11">
                  <p:embed/>
                </p:oleObj>
              </mc:Choice>
              <mc:Fallback>
                <p:oleObj name="Visio" r:id="rId3" imgW="4152900" imgH="1511300"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016" y="3933056"/>
                        <a:ext cx="4578242" cy="1658045"/>
                      </a:xfrm>
                      <a:prstGeom prst="rect">
                        <a:avLst/>
                      </a:prstGeom>
                      <a:solidFill>
                        <a:schemeClr val="tx1"/>
                      </a:solidFill>
                    </p:spPr>
                  </p:pic>
                </p:oleObj>
              </mc:Fallback>
            </mc:AlternateContent>
          </a:graphicData>
        </a:graphic>
      </p:graphicFrame>
      <p:sp>
        <p:nvSpPr>
          <p:cNvPr id="6" name="矩形 5"/>
          <p:cNvSpPr/>
          <p:nvPr/>
        </p:nvSpPr>
        <p:spPr>
          <a:xfrm>
            <a:off x="6631809" y="2876260"/>
            <a:ext cx="2335896" cy="461665"/>
          </a:xfrm>
          <a:prstGeom prst="rect">
            <a:avLst/>
          </a:prstGeom>
          <a:solidFill>
            <a:srgbClr val="FFFF66"/>
          </a:solidFill>
        </p:spPr>
        <p:txBody>
          <a:bodyPr wrap="none">
            <a:spAutoFit/>
          </a:bodyPr>
          <a:lstStyle/>
          <a:p>
            <a:pPr algn="ctr"/>
            <a:r>
              <a:rPr lang="en-US" altLang="zh-CN" sz="2400" u="none" dirty="0">
                <a:solidFill>
                  <a:schemeClr val="accent4">
                    <a:lumMod val="10000"/>
                  </a:schemeClr>
                </a:solidFill>
              </a:rPr>
              <a:t>C</a:t>
            </a:r>
            <a:r>
              <a:rPr lang="zh-CN" altLang="en-US" sz="2400" u="none" dirty="0">
                <a:solidFill>
                  <a:schemeClr val="accent4">
                    <a:lumMod val="10000"/>
                  </a:schemeClr>
                </a:solidFill>
              </a:rPr>
              <a:t>＝</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(M)) </a:t>
            </a:r>
            <a:endParaRPr lang="zh-CN" altLang="en-US" sz="2400" u="none" dirty="0"/>
          </a:p>
        </p:txBody>
      </p:sp>
      <p:sp>
        <p:nvSpPr>
          <p:cNvPr id="7" name="矩形 6"/>
          <p:cNvSpPr/>
          <p:nvPr/>
        </p:nvSpPr>
        <p:spPr>
          <a:xfrm>
            <a:off x="6646812" y="4531245"/>
            <a:ext cx="2315057" cy="461665"/>
          </a:xfrm>
          <a:prstGeom prst="rect">
            <a:avLst/>
          </a:prstGeom>
          <a:solidFill>
            <a:srgbClr val="FFFF66"/>
          </a:solidFill>
        </p:spPr>
        <p:txBody>
          <a:bodyPr wrap="none">
            <a:spAutoFit/>
          </a:bodyPr>
          <a:lstStyle/>
          <a:p>
            <a:pPr algn="ctr"/>
            <a:r>
              <a:rPr lang="en-US" altLang="zh-CN" sz="2400" u="none" dirty="0">
                <a:solidFill>
                  <a:schemeClr val="accent4">
                    <a:lumMod val="10000"/>
                  </a:schemeClr>
                </a:solidFill>
              </a:rPr>
              <a:t>M = D</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(C))</a:t>
            </a:r>
            <a:endParaRPr lang="zh-CN" altLang="en-US" sz="2400" u="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6243">
                                            <p:txEl>
                                              <p:pRg st="2" end="2"/>
                                            </p:txEl>
                                          </p:spTgt>
                                        </p:tgtEl>
                                        <p:attrNameLst>
                                          <p:attrName>style.visibility</p:attrName>
                                        </p:attrNameLst>
                                      </p:cBhvr>
                                      <p:to>
                                        <p:strVal val="visible"/>
                                      </p:to>
                                    </p:set>
                                    <p:animEffect transition="in" filter="wipe(down)">
                                      <p:cBhvr>
                                        <p:cTn id="7" dur="500"/>
                                        <p:tgtEl>
                                          <p:spTgt spid="266243">
                                            <p:txEl>
                                              <p:pRg st="2" end="2"/>
                                            </p:txEl>
                                          </p:spTgt>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11266"/>
                                        </p:tgtEl>
                                        <p:attrNameLst>
                                          <p:attrName>style.visibility</p:attrName>
                                        </p:attrNameLst>
                                      </p:cBhvr>
                                      <p:to>
                                        <p:strVal val="visible"/>
                                      </p:to>
                                    </p:set>
                                    <p:animEffect transition="in" filter="diamond(in)">
                                      <p:cBhvr>
                                        <p:cTn id="11" dur="1000"/>
                                        <p:tgtEl>
                                          <p:spTgt spid="11266"/>
                                        </p:tgtEl>
                                      </p:cBhvr>
                                    </p:animEffect>
                                  </p:childTnLst>
                                </p:cTn>
                              </p:par>
                            </p:childTnLst>
                          </p:cTn>
                        </p:par>
                        <p:par>
                          <p:cTn id="12" fill="hold">
                            <p:stCondLst>
                              <p:cond delay="1500"/>
                            </p:stCondLst>
                            <p:childTnLst>
                              <p:par>
                                <p:cTn id="13" presetID="2" presetClass="entr" presetSubtype="2"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66243">
                                            <p:txEl>
                                              <p:pRg st="5" end="5"/>
                                            </p:txEl>
                                          </p:spTgt>
                                        </p:tgtEl>
                                        <p:attrNameLst>
                                          <p:attrName>style.visibility</p:attrName>
                                        </p:attrNameLst>
                                      </p:cBhvr>
                                      <p:to>
                                        <p:strVal val="visible"/>
                                      </p:to>
                                    </p:set>
                                    <p:animEffect transition="in" filter="wipe(down)">
                                      <p:cBhvr>
                                        <p:cTn id="21" dur="500"/>
                                        <p:tgtEl>
                                          <p:spTgt spid="266243">
                                            <p:txEl>
                                              <p:pRg st="5" end="5"/>
                                            </p:txEl>
                                          </p:spTgt>
                                        </p:tgtEl>
                                      </p:cBhvr>
                                    </p:animEffect>
                                  </p:childTnLst>
                                </p:cTn>
                              </p:par>
                            </p:childTnLst>
                          </p:cTn>
                        </p:par>
                        <p:par>
                          <p:cTn id="22" fill="hold">
                            <p:stCondLst>
                              <p:cond delay="500"/>
                            </p:stCondLst>
                            <p:childTnLst>
                              <p:par>
                                <p:cTn id="23" presetID="8" presetClass="entr" presetSubtype="16" fill="hold" nodeType="after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diamond(in)">
                                      <p:cBhvr>
                                        <p:cTn id="25" dur="1000"/>
                                        <p:tgtEl>
                                          <p:spTgt spid="11267"/>
                                        </p:tgtEl>
                                      </p:cBhvr>
                                    </p:animEffect>
                                  </p:childTnLst>
                                </p:cTn>
                              </p:par>
                            </p:childTnLst>
                          </p:cTn>
                        </p:par>
                        <p:par>
                          <p:cTn id="26" fill="hold">
                            <p:stCondLst>
                              <p:cond delay="1500"/>
                            </p:stCondLst>
                            <p:childTnLst>
                              <p:par>
                                <p:cTn id="27" presetID="2" presetClass="entr" presetSubtype="2" fill="hold" grpId="0" nodeType="afterEffect">
                                  <p:stCondLst>
                                    <p:cond delay="10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000" fill="hold"/>
                                        <p:tgtEl>
                                          <p:spTgt spid="7"/>
                                        </p:tgtEl>
                                        <p:attrNameLst>
                                          <p:attrName>ppt_x</p:attrName>
                                        </p:attrNameLst>
                                      </p:cBhvr>
                                      <p:tavLst>
                                        <p:tav tm="0">
                                          <p:val>
                                            <p:strVal val="1+#ppt_w/2"/>
                                          </p:val>
                                        </p:tav>
                                        <p:tav tm="100000">
                                          <p:val>
                                            <p:strVal val="#ppt_x"/>
                                          </p:val>
                                        </p:tav>
                                      </p:tavLst>
                                    </p:anim>
                                    <p:anim calcmode="lin" valueType="num">
                                      <p:cBhvr additive="base">
                                        <p:cTn id="3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5" name="Rectangle 3"/>
          <p:cNvSpPr>
            <a:spLocks noGrp="1" noChangeArrowheads="1"/>
          </p:cNvSpPr>
          <p:nvPr>
            <p:ph idx="1"/>
          </p:nvPr>
        </p:nvSpPr>
        <p:spPr/>
        <p:txBody>
          <a:bodyPr/>
          <a:lstStyle/>
          <a:p>
            <a:r>
              <a:rPr lang="en-US" altLang="zh-CN" sz="2800" dirty="0"/>
              <a:t>2-DES</a:t>
            </a:r>
            <a:endParaRPr lang="en-US" altLang="zh-CN" sz="2800" dirty="0"/>
          </a:p>
          <a:p>
            <a:pPr lvl="1"/>
            <a:r>
              <a:rPr lang="zh-CN" altLang="en-US" sz="2400" dirty="0"/>
              <a:t>密钥长度：</a:t>
            </a:r>
            <a:r>
              <a:rPr lang="en-US" altLang="zh-CN" sz="2400" dirty="0"/>
              <a:t>112</a:t>
            </a:r>
            <a:r>
              <a:rPr lang="zh-CN" altLang="en-US" sz="2400" dirty="0"/>
              <a:t>比特，安全强度增加</a:t>
            </a:r>
            <a:endParaRPr lang="zh-CN" altLang="en-US" sz="2400" dirty="0"/>
          </a:p>
          <a:p>
            <a:pPr lvl="1"/>
            <a:r>
              <a:rPr lang="zh-CN" altLang="en-US" sz="2400" dirty="0"/>
              <a:t>理论上易受中间相遇攻击</a:t>
            </a:r>
            <a:endParaRPr lang="zh-CN" altLang="en-US" sz="2400" dirty="0"/>
          </a:p>
          <a:p>
            <a:pPr lvl="2"/>
            <a:r>
              <a:rPr lang="zh-CN" altLang="en-US" sz="2400" dirty="0"/>
              <a:t>一端加密，另一端解密，在中间匹配结果</a:t>
            </a:r>
            <a:endParaRPr lang="zh-CN" altLang="en-US" sz="2400" dirty="0"/>
          </a:p>
          <a:p>
            <a:pPr lvl="2"/>
            <a:r>
              <a:rPr lang="zh-CN" altLang="en-US" sz="2400" dirty="0"/>
              <a:t>需要大量内存</a:t>
            </a:r>
            <a:r>
              <a:rPr lang="en-US" altLang="zh-CN" sz="2400" dirty="0"/>
              <a:t>(10</a:t>
            </a:r>
            <a:r>
              <a:rPr lang="en-US" altLang="zh-CN" sz="2400" baseline="30000" dirty="0"/>
              <a:t>17</a:t>
            </a:r>
            <a:r>
              <a:rPr lang="zh-CN" altLang="en-US" sz="2400" dirty="0"/>
              <a:t>字节</a:t>
            </a:r>
            <a:r>
              <a:rPr lang="en-US" altLang="zh-CN" sz="2400" dirty="0"/>
              <a:t>)</a:t>
            </a:r>
            <a:r>
              <a:rPr lang="zh-CN" altLang="en-US" sz="2400" dirty="0"/>
              <a:t>，目前无法有效实施</a:t>
            </a:r>
            <a:endParaRPr lang="zh-CN" altLang="en-US" sz="2400" dirty="0"/>
          </a:p>
        </p:txBody>
      </p:sp>
      <p:graphicFrame>
        <p:nvGraphicFramePr>
          <p:cNvPr id="3" name="Object 8"/>
          <p:cNvGraphicFramePr>
            <a:graphicFrameLocks noChangeAspect="1"/>
          </p:cNvGraphicFramePr>
          <p:nvPr/>
        </p:nvGraphicFramePr>
        <p:xfrm>
          <a:off x="2358416" y="4509120"/>
          <a:ext cx="4427167" cy="1602068"/>
        </p:xfrm>
        <a:graphic>
          <a:graphicData uri="http://schemas.openxmlformats.org/presentationml/2006/ole">
            <mc:AlternateContent xmlns:mc="http://schemas.openxmlformats.org/markup-compatibility/2006">
              <mc:Choice xmlns:v="urn:schemas-microsoft-com:vml" Requires="v">
                <p:oleObj spid="_x0000_s10243" name="Visio" r:id="rId1" imgW="4152900" imgH="1511300" progId="Visio.Drawing.11">
                  <p:embed/>
                </p:oleObj>
              </mc:Choice>
              <mc:Fallback>
                <p:oleObj name="Visio" r:id="rId1" imgW="4152900" imgH="1511300" progId="Visio.Drawing.11">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416" y="4509120"/>
                        <a:ext cx="4427167" cy="1602068"/>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4355">
                                            <p:txEl>
                                              <p:pRg st="1" end="1"/>
                                            </p:txEl>
                                          </p:spTgt>
                                        </p:tgtEl>
                                        <p:attrNameLst>
                                          <p:attrName>style.visibility</p:attrName>
                                        </p:attrNameLst>
                                      </p:cBhvr>
                                      <p:to>
                                        <p:strVal val="visible"/>
                                      </p:to>
                                    </p:set>
                                    <p:animEffect transition="in" filter="wipe(down)">
                                      <p:cBhvr>
                                        <p:cTn id="7" dur="500"/>
                                        <p:tgtEl>
                                          <p:spTgt spid="4843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84355">
                                            <p:txEl>
                                              <p:pRg st="2" end="2"/>
                                            </p:txEl>
                                          </p:spTgt>
                                        </p:tgtEl>
                                        <p:attrNameLst>
                                          <p:attrName>style.visibility</p:attrName>
                                        </p:attrNameLst>
                                      </p:cBhvr>
                                      <p:to>
                                        <p:strVal val="visible"/>
                                      </p:to>
                                    </p:set>
                                    <p:animEffect transition="in" filter="wipe(down)">
                                      <p:cBhvr>
                                        <p:cTn id="12" dur="500"/>
                                        <p:tgtEl>
                                          <p:spTgt spid="4843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4355">
                                            <p:txEl>
                                              <p:pRg st="3" end="3"/>
                                            </p:txEl>
                                          </p:spTgt>
                                        </p:tgtEl>
                                        <p:attrNameLst>
                                          <p:attrName>style.visibility</p:attrName>
                                        </p:attrNameLst>
                                      </p:cBhvr>
                                      <p:to>
                                        <p:strVal val="visible"/>
                                      </p:to>
                                    </p:set>
                                    <p:animEffect transition="in" filter="wipe(down)">
                                      <p:cBhvr>
                                        <p:cTn id="17" dur="500"/>
                                        <p:tgtEl>
                                          <p:spTgt spid="484355">
                                            <p:txEl>
                                              <p:pRg st="3" end="3"/>
                                            </p:txEl>
                                          </p:spTgt>
                                        </p:tgtEl>
                                      </p:cBhvr>
                                    </p:animEffect>
                                  </p:childTnLst>
                                </p:cTn>
                              </p:par>
                            </p:childTnLst>
                          </p:cTn>
                        </p:par>
                        <p:par>
                          <p:cTn id="18" fill="hold">
                            <p:stCondLst>
                              <p:cond delay="500"/>
                            </p:stCondLst>
                            <p:childTnLst>
                              <p:par>
                                <p:cTn id="19" presetID="8"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amond(in)">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84355">
                                            <p:txEl>
                                              <p:pRg st="4" end="4"/>
                                            </p:txEl>
                                          </p:spTgt>
                                        </p:tgtEl>
                                        <p:attrNameLst>
                                          <p:attrName>style.visibility</p:attrName>
                                        </p:attrNameLst>
                                      </p:cBhvr>
                                      <p:to>
                                        <p:strVal val="visible"/>
                                      </p:to>
                                    </p:set>
                                    <p:animEffect transition="in" filter="wipe(down)">
                                      <p:cBhvr>
                                        <p:cTn id="26" dur="500"/>
                                        <p:tgtEl>
                                          <p:spTgt spid="484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idx="1"/>
          </p:nvPr>
        </p:nvSpPr>
        <p:spPr/>
        <p:txBody>
          <a:bodyPr/>
          <a:lstStyle/>
          <a:p>
            <a:r>
              <a:rPr lang="en-US" altLang="zh-CN" sz="2800" dirty="0"/>
              <a:t>3-DES</a:t>
            </a:r>
            <a:r>
              <a:rPr lang="zh-CN" altLang="en-US" sz="2800" dirty="0"/>
              <a:t>：三个密钥</a:t>
            </a:r>
            <a:endParaRPr lang="en-US" altLang="zh-CN" sz="2800" dirty="0"/>
          </a:p>
          <a:p>
            <a:pPr indent="12700">
              <a:buNone/>
            </a:pPr>
            <a:endParaRPr lang="en-US" altLang="zh-CN" sz="2800" dirty="0"/>
          </a:p>
          <a:p>
            <a:pPr indent="12700">
              <a:buNone/>
            </a:pPr>
            <a:endParaRPr lang="en-US" altLang="zh-CN" sz="2400" dirty="0"/>
          </a:p>
          <a:p>
            <a:pPr indent="12700">
              <a:buNone/>
            </a:pPr>
            <a:r>
              <a:rPr lang="zh-CN" altLang="en-US" sz="2400" dirty="0"/>
              <a:t>加密</a:t>
            </a:r>
            <a:endParaRPr lang="zh-CN" altLang="en-US" sz="2400" dirty="0"/>
          </a:p>
          <a:p>
            <a:pPr marL="0" indent="0">
              <a:lnSpc>
                <a:spcPct val="100000"/>
              </a:lnSpc>
              <a:buNone/>
            </a:pPr>
            <a:endParaRPr lang="zh-CN" altLang="en-US" dirty="0"/>
          </a:p>
          <a:p>
            <a:pPr indent="12700">
              <a:lnSpc>
                <a:spcPct val="100000"/>
              </a:lnSpc>
              <a:buNone/>
            </a:pPr>
            <a:endParaRPr lang="en-US" altLang="zh-CN" sz="2400" dirty="0"/>
          </a:p>
          <a:p>
            <a:pPr indent="12700">
              <a:spcBef>
                <a:spcPts val="0"/>
              </a:spcBef>
              <a:buNone/>
            </a:pPr>
            <a:endParaRPr lang="en-US" altLang="zh-CN" sz="2400" dirty="0"/>
          </a:p>
          <a:p>
            <a:pPr indent="12700">
              <a:spcBef>
                <a:spcPts val="0"/>
              </a:spcBef>
              <a:buNone/>
            </a:pPr>
            <a:r>
              <a:rPr lang="zh-CN" altLang="en-US" sz="2400" dirty="0"/>
              <a:t>解密</a:t>
            </a:r>
            <a:endParaRPr lang="zh-CN" altLang="en-US" sz="2400" dirty="0"/>
          </a:p>
        </p:txBody>
      </p:sp>
      <p:graphicFrame>
        <p:nvGraphicFramePr>
          <p:cNvPr id="268298" name="Object 10"/>
          <p:cNvGraphicFramePr>
            <a:graphicFrameLocks noChangeAspect="1"/>
          </p:cNvGraphicFramePr>
          <p:nvPr/>
        </p:nvGraphicFramePr>
        <p:xfrm>
          <a:off x="1907704" y="2583534"/>
          <a:ext cx="6723347" cy="1174530"/>
        </p:xfrm>
        <a:graphic>
          <a:graphicData uri="http://schemas.openxmlformats.org/presentationml/2006/ole">
            <mc:AlternateContent xmlns:mc="http://schemas.openxmlformats.org/markup-compatibility/2006">
              <mc:Choice xmlns:v="urn:schemas-microsoft-com:vml" Requires="v">
                <p:oleObj spid="_x0000_s11268" name="Visio" r:id="rId1" imgW="5829300" imgH="1028700" progId="Visio.Drawing.11">
                  <p:embed/>
                </p:oleObj>
              </mc:Choice>
              <mc:Fallback>
                <p:oleObj name="Visio" r:id="rId1" imgW="5829300" imgH="1028700"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583534"/>
                        <a:ext cx="6723347" cy="1174530"/>
                      </a:xfrm>
                      <a:prstGeom prst="rect">
                        <a:avLst/>
                      </a:prstGeom>
                      <a:solidFill>
                        <a:schemeClr val="tx1"/>
                      </a:solidFill>
                    </p:spPr>
                  </p:pic>
                </p:oleObj>
              </mc:Fallback>
            </mc:AlternateContent>
          </a:graphicData>
        </a:graphic>
      </p:graphicFrame>
      <p:sp>
        <p:nvSpPr>
          <p:cNvPr id="6" name="矩形 5"/>
          <p:cNvSpPr/>
          <p:nvPr/>
        </p:nvSpPr>
        <p:spPr>
          <a:xfrm>
            <a:off x="3817697" y="2121869"/>
            <a:ext cx="2903359" cy="461665"/>
          </a:xfrm>
          <a:prstGeom prst="rect">
            <a:avLst/>
          </a:prstGeom>
          <a:solidFill>
            <a:srgbClr val="FFFF66"/>
          </a:solidFill>
        </p:spPr>
        <p:txBody>
          <a:bodyPr wrap="none">
            <a:spAutoFit/>
          </a:bodyPr>
          <a:lstStyle/>
          <a:p>
            <a:r>
              <a:rPr lang="en-US" altLang="zh-CN" sz="2400" u="none" dirty="0">
                <a:solidFill>
                  <a:schemeClr val="accent4">
                    <a:lumMod val="10000"/>
                  </a:schemeClr>
                </a:solidFill>
              </a:rPr>
              <a:t>C</a:t>
            </a:r>
            <a:r>
              <a:rPr lang="zh-CN" altLang="en-US" sz="2400" u="none" dirty="0">
                <a:solidFill>
                  <a:schemeClr val="accent4">
                    <a:lumMod val="10000"/>
                  </a:schemeClr>
                </a:solidFill>
              </a:rPr>
              <a:t>＝</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k3</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(M)))</a:t>
            </a:r>
            <a:endParaRPr lang="zh-CN" altLang="en-US" sz="2400" u="none" dirty="0"/>
          </a:p>
        </p:txBody>
      </p:sp>
      <p:sp>
        <p:nvSpPr>
          <p:cNvPr id="7" name="矩形 6"/>
          <p:cNvSpPr/>
          <p:nvPr/>
        </p:nvSpPr>
        <p:spPr>
          <a:xfrm>
            <a:off x="3923928" y="3938620"/>
            <a:ext cx="2934140" cy="461665"/>
          </a:xfrm>
          <a:prstGeom prst="rect">
            <a:avLst/>
          </a:prstGeom>
          <a:solidFill>
            <a:srgbClr val="FFFF66"/>
          </a:solidFill>
        </p:spPr>
        <p:txBody>
          <a:bodyPr wrap="square">
            <a:spAutoFit/>
          </a:bodyPr>
          <a:lstStyle/>
          <a:p>
            <a:r>
              <a:rPr lang="en-US" altLang="zh-CN" sz="2400" u="none" dirty="0">
                <a:solidFill>
                  <a:schemeClr val="accent4">
                    <a:lumMod val="10000"/>
                  </a:schemeClr>
                </a:solidFill>
              </a:rPr>
              <a:t>M</a:t>
            </a:r>
            <a:r>
              <a:rPr lang="zh-CN" altLang="en-US" sz="2400" u="none" dirty="0">
                <a:solidFill>
                  <a:schemeClr val="accent4">
                    <a:lumMod val="10000"/>
                  </a:schemeClr>
                </a:solidFill>
              </a:rPr>
              <a:t>＝</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k3</a:t>
            </a:r>
            <a:r>
              <a:rPr lang="en-US" altLang="zh-CN" sz="2400" u="none" dirty="0">
                <a:solidFill>
                  <a:schemeClr val="accent4">
                    <a:lumMod val="10000"/>
                  </a:schemeClr>
                </a:solidFill>
              </a:rPr>
              <a:t>(C)))</a:t>
            </a:r>
            <a:endParaRPr lang="zh-CN" altLang="en-US" sz="2400" u="none" dirty="0"/>
          </a:p>
        </p:txBody>
      </p:sp>
      <p:graphicFrame>
        <p:nvGraphicFramePr>
          <p:cNvPr id="2" name="Object 12"/>
          <p:cNvGraphicFramePr>
            <a:graphicFrameLocks noChangeAspect="1"/>
          </p:cNvGraphicFramePr>
          <p:nvPr/>
        </p:nvGraphicFramePr>
        <p:xfrm>
          <a:off x="1727684" y="4447913"/>
          <a:ext cx="7357675" cy="1285343"/>
        </p:xfrm>
        <a:graphic>
          <a:graphicData uri="http://schemas.openxmlformats.org/presentationml/2006/ole">
            <mc:AlternateContent xmlns:mc="http://schemas.openxmlformats.org/markup-compatibility/2006">
              <mc:Choice xmlns:v="urn:schemas-microsoft-com:vml" Requires="v">
                <p:oleObj spid="_x0000_s11269" name="Visio" r:id="rId3" imgW="5829300" imgH="1028700" progId="Visio.Drawing.11">
                  <p:embed/>
                </p:oleObj>
              </mc:Choice>
              <mc:Fallback>
                <p:oleObj name="Visio" r:id="rId3" imgW="5829300" imgH="1028700" progId="Visio.Drawing.11">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684" y="4447913"/>
                        <a:ext cx="7357675" cy="1285343"/>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Effect transition="in" filter="wipe(down)">
                                      <p:cBhvr>
                                        <p:cTn id="7" dur="1000"/>
                                        <p:tgtEl>
                                          <p:spTgt spid="268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8291">
                                            <p:txEl>
                                              <p:pRg st="3" end="3"/>
                                            </p:txEl>
                                          </p:spTgt>
                                        </p:tgtEl>
                                        <p:attrNameLst>
                                          <p:attrName>style.visibility</p:attrName>
                                        </p:attrNameLst>
                                      </p:cBhvr>
                                      <p:to>
                                        <p:strVal val="visible"/>
                                      </p:to>
                                    </p:set>
                                    <p:animEffect transition="in" filter="wipe(down)">
                                      <p:cBhvr>
                                        <p:cTn id="12" dur="500"/>
                                        <p:tgtEl>
                                          <p:spTgt spid="268291">
                                            <p:txEl>
                                              <p:pRg st="3" end="3"/>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68298"/>
                                        </p:tgtEl>
                                        <p:attrNameLst>
                                          <p:attrName>style.visibility</p:attrName>
                                        </p:attrNameLst>
                                      </p:cBhvr>
                                      <p:to>
                                        <p:strVal val="visible"/>
                                      </p:to>
                                    </p:set>
                                    <p:animEffect transition="in" filter="blinds(horizontal)">
                                      <p:cBhvr>
                                        <p:cTn id="16" dur="1000"/>
                                        <p:tgtEl>
                                          <p:spTgt spid="268298"/>
                                        </p:tgtEl>
                                      </p:cBhvr>
                                    </p:animEffect>
                                  </p:childTnLst>
                                </p:cTn>
                              </p:par>
                            </p:childTnLst>
                          </p:cTn>
                        </p:par>
                        <p:par>
                          <p:cTn id="17" fill="hold">
                            <p:stCondLst>
                              <p:cond delay="1500"/>
                            </p:stCondLst>
                            <p:childTnLst>
                              <p:par>
                                <p:cTn id="18" presetID="55"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000" fill="hold"/>
                                        <p:tgtEl>
                                          <p:spTgt spid="6"/>
                                        </p:tgtEl>
                                        <p:attrNameLst>
                                          <p:attrName>ppt_w</p:attrName>
                                        </p:attrNameLst>
                                      </p:cBhvr>
                                      <p:tavLst>
                                        <p:tav tm="0">
                                          <p:val>
                                            <p:strVal val="#ppt_w*0.70"/>
                                          </p:val>
                                        </p:tav>
                                        <p:tav tm="100000">
                                          <p:val>
                                            <p:strVal val="#ppt_w"/>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animEffect transition="in" filter="fad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8291">
                                            <p:txEl>
                                              <p:pRg st="7" end="7"/>
                                            </p:txEl>
                                          </p:spTgt>
                                        </p:tgtEl>
                                        <p:attrNameLst>
                                          <p:attrName>style.visibility</p:attrName>
                                        </p:attrNameLst>
                                      </p:cBhvr>
                                      <p:to>
                                        <p:strVal val="visible"/>
                                      </p:to>
                                    </p:set>
                                    <p:animEffect transition="in" filter="wipe(down)">
                                      <p:cBhvr>
                                        <p:cTn id="27" dur="500"/>
                                        <p:tgtEl>
                                          <p:spTgt spid="26829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1000"/>
                                        <p:tgtEl>
                                          <p:spTgt spid="2"/>
                                        </p:tgtEl>
                                      </p:cBhvr>
                                    </p:animEffect>
                                  </p:childTnLst>
                                </p:cTn>
                              </p:par>
                            </p:childTnLst>
                          </p:cTn>
                        </p:par>
                        <p:par>
                          <p:cTn id="33" fill="hold">
                            <p:stCondLst>
                              <p:cond delay="1000"/>
                            </p:stCondLst>
                            <p:childTnLst>
                              <p:par>
                                <p:cTn id="34" presetID="55"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2000" fill="hold"/>
                                        <p:tgtEl>
                                          <p:spTgt spid="7"/>
                                        </p:tgtEl>
                                        <p:attrNameLst>
                                          <p:attrName>ppt_w</p:attrName>
                                        </p:attrNameLst>
                                      </p:cBhvr>
                                      <p:tavLst>
                                        <p:tav tm="0">
                                          <p:val>
                                            <p:strVal val="#ppt_w*0.70"/>
                                          </p:val>
                                        </p:tav>
                                        <p:tav tm="100000">
                                          <p:val>
                                            <p:strVal val="#ppt_w"/>
                                          </p:val>
                                        </p:tav>
                                      </p:tavLst>
                                    </p:anim>
                                    <p:anim calcmode="lin" valueType="num">
                                      <p:cBhvr>
                                        <p:cTn id="37" dur="2000" fill="hold"/>
                                        <p:tgtEl>
                                          <p:spTgt spid="7"/>
                                        </p:tgtEl>
                                        <p:attrNameLst>
                                          <p:attrName>ppt_h</p:attrName>
                                        </p:attrNameLst>
                                      </p:cBhvr>
                                      <p:tavLst>
                                        <p:tav tm="0">
                                          <p:val>
                                            <p:strVal val="#ppt_h"/>
                                          </p:val>
                                        </p:tav>
                                        <p:tav tm="100000">
                                          <p:val>
                                            <p:strVal val="#ppt_h"/>
                                          </p:val>
                                        </p:tav>
                                      </p:tavLst>
                                    </p:anim>
                                    <p:animEffect transition="in" filter="fade">
                                      <p:cBhvr>
                                        <p:cTn id="3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3"/>
          <p:cNvSpPr>
            <a:spLocks noGrp="1" noChangeArrowheads="1"/>
          </p:cNvSpPr>
          <p:nvPr>
            <p:ph idx="1"/>
          </p:nvPr>
        </p:nvSpPr>
        <p:spPr/>
        <p:txBody>
          <a:bodyPr/>
          <a:lstStyle/>
          <a:p>
            <a:r>
              <a:rPr lang="en-US" altLang="zh-CN" sz="2800" dirty="0"/>
              <a:t>3-DES</a:t>
            </a:r>
            <a:r>
              <a:rPr lang="zh-CN" altLang="en-US" sz="2800" dirty="0"/>
              <a:t>：三个密钥</a:t>
            </a:r>
            <a:endParaRPr lang="en-US" altLang="zh-CN" sz="2800" dirty="0"/>
          </a:p>
          <a:p>
            <a:pPr lvl="1"/>
            <a:r>
              <a:rPr lang="zh-CN" altLang="en-US" sz="2400" dirty="0"/>
              <a:t>密钥长度：</a:t>
            </a:r>
            <a:r>
              <a:rPr lang="en-US" altLang="zh-CN" sz="2400" dirty="0"/>
              <a:t>168</a:t>
            </a:r>
            <a:r>
              <a:rPr lang="zh-CN" altLang="en-US" sz="2400" dirty="0"/>
              <a:t>比特</a:t>
            </a:r>
            <a:endParaRPr lang="zh-CN" altLang="en-US" sz="2400" dirty="0"/>
          </a:p>
          <a:p>
            <a:pPr lvl="1"/>
            <a:r>
              <a:rPr lang="zh-CN" altLang="en-US" sz="2400" dirty="0"/>
              <a:t>应用：因特网邮件加密</a:t>
            </a:r>
            <a:endParaRPr lang="zh-CN" altLang="en-US" sz="2400" dirty="0"/>
          </a:p>
          <a:p>
            <a:pPr lvl="2"/>
            <a:r>
              <a:rPr lang="zh-CN" altLang="en-US" sz="2400" dirty="0"/>
              <a:t>邮件加密软件</a:t>
            </a:r>
            <a:r>
              <a:rPr lang="en-US" altLang="zh-CN" sz="2400" dirty="0"/>
              <a:t>PGP</a:t>
            </a:r>
            <a:endParaRPr lang="zh-CN" altLang="en-US" sz="2400" dirty="0"/>
          </a:p>
          <a:p>
            <a:pPr lvl="2"/>
            <a:r>
              <a:rPr lang="zh-CN" altLang="en-US" sz="2400" dirty="0"/>
              <a:t>多用途网际邮件扩充协议</a:t>
            </a:r>
            <a:r>
              <a:rPr lang="en-US" altLang="zh-CN" sz="2400" dirty="0"/>
              <a:t>S/MIME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Effect transition="in" filter="wipe(down)">
                                      <p:cBhvr>
                                        <p:cTn id="7" dur="500"/>
                                        <p:tgtEl>
                                          <p:spTgt spid="488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88451">
                                            <p:txEl>
                                              <p:pRg st="1" end="1"/>
                                            </p:txEl>
                                          </p:spTgt>
                                        </p:tgtEl>
                                        <p:attrNameLst>
                                          <p:attrName>style.visibility</p:attrName>
                                        </p:attrNameLst>
                                      </p:cBhvr>
                                      <p:to>
                                        <p:strVal val="visible"/>
                                      </p:to>
                                    </p:set>
                                    <p:animEffect transition="in" filter="wipe(down)">
                                      <p:cBhvr>
                                        <p:cTn id="12" dur="500"/>
                                        <p:tgtEl>
                                          <p:spTgt spid="488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8451">
                                            <p:txEl>
                                              <p:pRg st="2" end="2"/>
                                            </p:txEl>
                                          </p:spTgt>
                                        </p:tgtEl>
                                        <p:attrNameLst>
                                          <p:attrName>style.visibility</p:attrName>
                                        </p:attrNameLst>
                                      </p:cBhvr>
                                      <p:to>
                                        <p:strVal val="visible"/>
                                      </p:to>
                                    </p:set>
                                    <p:animEffect transition="in" filter="wipe(down)">
                                      <p:cBhvr>
                                        <p:cTn id="17" dur="500"/>
                                        <p:tgtEl>
                                          <p:spTgt spid="4884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88451">
                                            <p:txEl>
                                              <p:pRg st="3" end="3"/>
                                            </p:txEl>
                                          </p:spTgt>
                                        </p:tgtEl>
                                        <p:attrNameLst>
                                          <p:attrName>style.visibility</p:attrName>
                                        </p:attrNameLst>
                                      </p:cBhvr>
                                      <p:to>
                                        <p:strVal val="visible"/>
                                      </p:to>
                                    </p:set>
                                    <p:animEffect transition="in" filter="wipe(down)">
                                      <p:cBhvr>
                                        <p:cTn id="22" dur="500"/>
                                        <p:tgtEl>
                                          <p:spTgt spid="4884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88451">
                                            <p:txEl>
                                              <p:pRg st="4" end="4"/>
                                            </p:txEl>
                                          </p:spTgt>
                                        </p:tgtEl>
                                        <p:attrNameLst>
                                          <p:attrName>style.visibility</p:attrName>
                                        </p:attrNameLst>
                                      </p:cBhvr>
                                      <p:to>
                                        <p:strVal val="visible"/>
                                      </p:to>
                                    </p:set>
                                    <p:animEffect transition="in" filter="wipe(down)">
                                      <p:cBhvr>
                                        <p:cTn id="27" dur="500"/>
                                        <p:tgtEl>
                                          <p:spTgt spid="4884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idx="1"/>
          </p:nvPr>
        </p:nvSpPr>
        <p:spPr/>
        <p:txBody>
          <a:bodyPr/>
          <a:lstStyle/>
          <a:p>
            <a:r>
              <a:rPr lang="en-US" altLang="zh-CN" sz="2800" dirty="0"/>
              <a:t>3-DES</a:t>
            </a:r>
            <a:r>
              <a:rPr lang="zh-CN" altLang="en-US" sz="2800" dirty="0"/>
              <a:t>：两个密钥</a:t>
            </a:r>
            <a:endParaRPr lang="en-US" altLang="zh-CN" sz="2800" dirty="0"/>
          </a:p>
          <a:p>
            <a:pPr indent="12700">
              <a:buNone/>
            </a:pPr>
            <a:endParaRPr lang="en-US" altLang="zh-CN" sz="2800" dirty="0"/>
          </a:p>
          <a:p>
            <a:pPr indent="12700">
              <a:buNone/>
            </a:pPr>
            <a:r>
              <a:rPr lang="zh-CN" altLang="en-US" sz="2400" dirty="0"/>
              <a:t>加密</a:t>
            </a:r>
            <a:endParaRPr lang="zh-CN" altLang="en-US" sz="2400" dirty="0"/>
          </a:p>
          <a:p>
            <a:pPr>
              <a:lnSpc>
                <a:spcPct val="100000"/>
              </a:lnSpc>
            </a:pPr>
            <a:endParaRPr lang="en-US" altLang="zh-CN" dirty="0"/>
          </a:p>
          <a:p>
            <a:pPr>
              <a:lnSpc>
                <a:spcPct val="150000"/>
              </a:lnSpc>
            </a:pPr>
            <a:endParaRPr lang="zh-CN" altLang="en-US" dirty="0"/>
          </a:p>
          <a:p>
            <a:pPr indent="12700">
              <a:spcBef>
                <a:spcPts val="1200"/>
              </a:spcBef>
              <a:buNone/>
            </a:pPr>
            <a:r>
              <a:rPr lang="zh-CN" altLang="en-US" sz="2400" dirty="0"/>
              <a:t>解密</a:t>
            </a:r>
            <a:endParaRPr lang="zh-CN" altLang="en-US" sz="2400" dirty="0"/>
          </a:p>
        </p:txBody>
      </p:sp>
      <p:graphicFrame>
        <p:nvGraphicFramePr>
          <p:cNvPr id="486409" name="Object 9"/>
          <p:cNvGraphicFramePr>
            <a:graphicFrameLocks noChangeAspect="1"/>
          </p:cNvGraphicFramePr>
          <p:nvPr>
            <p:custDataLst>
              <p:tags r:id="rId1"/>
            </p:custDataLst>
          </p:nvPr>
        </p:nvGraphicFramePr>
        <p:xfrm>
          <a:off x="2123728" y="2176779"/>
          <a:ext cx="6264188" cy="1094318"/>
        </p:xfrm>
        <a:graphic>
          <a:graphicData uri="http://schemas.openxmlformats.org/presentationml/2006/ole">
            <mc:AlternateContent xmlns:mc="http://schemas.openxmlformats.org/markup-compatibility/2006">
              <mc:Choice xmlns:v="urn:schemas-microsoft-com:vml" Requires="v">
                <p:oleObj spid="_x0000_s12292" name="Visio" r:id="rId2" imgW="5829300" imgH="1028700" progId="Visio.Drawing.11">
                  <p:embed/>
                </p:oleObj>
              </mc:Choice>
              <mc:Fallback>
                <p:oleObj name="Visio" r:id="rId2" imgW="5829300" imgH="1028700" progId="Visio.Drawing.11">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176779"/>
                        <a:ext cx="6264188" cy="1094318"/>
                      </a:xfrm>
                      <a:prstGeom prst="rect">
                        <a:avLst/>
                      </a:prstGeom>
                      <a:solidFill>
                        <a:schemeClr val="tx1"/>
                      </a:solidFill>
                    </p:spPr>
                  </p:pic>
                </p:oleObj>
              </mc:Fallback>
            </mc:AlternateContent>
          </a:graphicData>
        </a:graphic>
      </p:graphicFrame>
      <p:graphicFrame>
        <p:nvGraphicFramePr>
          <p:cNvPr id="486410" name="Object 10"/>
          <p:cNvGraphicFramePr>
            <a:graphicFrameLocks noChangeAspect="1"/>
          </p:cNvGraphicFramePr>
          <p:nvPr>
            <p:custDataLst>
              <p:tags r:id="rId4"/>
            </p:custDataLst>
          </p:nvPr>
        </p:nvGraphicFramePr>
        <p:xfrm>
          <a:off x="2447764" y="4171197"/>
          <a:ext cx="5750146" cy="1004517"/>
        </p:xfrm>
        <a:graphic>
          <a:graphicData uri="http://schemas.openxmlformats.org/presentationml/2006/ole">
            <mc:AlternateContent xmlns:mc="http://schemas.openxmlformats.org/markup-compatibility/2006">
              <mc:Choice xmlns:v="urn:schemas-microsoft-com:vml" Requires="v">
                <p:oleObj spid="_x0000_s12293" name="Visio" r:id="rId5" imgW="5829300" imgH="1028700" progId="Visio.Drawing.11">
                  <p:embed/>
                </p:oleObj>
              </mc:Choice>
              <mc:Fallback>
                <p:oleObj name="Visio" r:id="rId5" imgW="5829300" imgH="1028700"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764" y="4171197"/>
                        <a:ext cx="5750146" cy="1004517"/>
                      </a:xfrm>
                      <a:prstGeom prst="rect">
                        <a:avLst/>
                      </a:prstGeom>
                      <a:solidFill>
                        <a:schemeClr val="tx1"/>
                      </a:solidFill>
                    </p:spPr>
                  </p:pic>
                </p:oleObj>
              </mc:Fallback>
            </mc:AlternateContent>
          </a:graphicData>
        </a:graphic>
      </p:graphicFrame>
      <p:sp>
        <p:nvSpPr>
          <p:cNvPr id="6" name="矩形 5"/>
          <p:cNvSpPr/>
          <p:nvPr>
            <p:custDataLst>
              <p:tags r:id="rId7"/>
            </p:custDataLst>
          </p:nvPr>
        </p:nvSpPr>
        <p:spPr>
          <a:xfrm>
            <a:off x="3828881" y="3456535"/>
            <a:ext cx="2903359" cy="461665"/>
          </a:xfrm>
          <a:prstGeom prst="rect">
            <a:avLst/>
          </a:prstGeom>
          <a:solidFill>
            <a:srgbClr val="FFFF66"/>
          </a:solidFill>
        </p:spPr>
        <p:txBody>
          <a:bodyPr wrap="none">
            <a:spAutoFit/>
          </a:bodyPr>
          <a:lstStyle/>
          <a:p>
            <a:r>
              <a:rPr lang="en-US" altLang="zh-CN" sz="2400" u="none" dirty="0">
                <a:solidFill>
                  <a:schemeClr val="accent4">
                    <a:lumMod val="10000"/>
                  </a:schemeClr>
                </a:solidFill>
              </a:rPr>
              <a:t>C</a:t>
            </a:r>
            <a:r>
              <a:rPr lang="zh-CN" altLang="en-US" sz="2400" u="none" dirty="0">
                <a:solidFill>
                  <a:schemeClr val="accent4">
                    <a:lumMod val="10000"/>
                  </a:schemeClr>
                </a:solidFill>
              </a:rPr>
              <a:t>＝</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(M)))</a:t>
            </a:r>
            <a:endParaRPr lang="zh-CN" altLang="en-US" sz="2400" u="none" dirty="0"/>
          </a:p>
        </p:txBody>
      </p:sp>
      <p:sp>
        <p:nvSpPr>
          <p:cNvPr id="7" name="矩形 6"/>
          <p:cNvSpPr/>
          <p:nvPr>
            <p:custDataLst>
              <p:tags r:id="rId8"/>
            </p:custDataLst>
          </p:nvPr>
        </p:nvSpPr>
        <p:spPr>
          <a:xfrm>
            <a:off x="3847252" y="5511416"/>
            <a:ext cx="2920992" cy="461665"/>
          </a:xfrm>
          <a:prstGeom prst="rect">
            <a:avLst/>
          </a:prstGeom>
          <a:solidFill>
            <a:srgbClr val="FFFF66"/>
          </a:solidFill>
        </p:spPr>
        <p:txBody>
          <a:bodyPr wrap="none">
            <a:spAutoFit/>
          </a:bodyPr>
          <a:lstStyle/>
          <a:p>
            <a:r>
              <a:rPr lang="en-US" altLang="zh-CN" sz="2400" u="none" dirty="0">
                <a:solidFill>
                  <a:schemeClr val="accent4">
                    <a:lumMod val="10000"/>
                  </a:schemeClr>
                </a:solidFill>
              </a:rPr>
              <a:t>M</a:t>
            </a:r>
            <a:r>
              <a:rPr lang="zh-CN" altLang="en-US" sz="2400" u="none" dirty="0">
                <a:solidFill>
                  <a:schemeClr val="accent4">
                    <a:lumMod val="10000"/>
                  </a:schemeClr>
                </a:solidFill>
              </a:rPr>
              <a:t>＝</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(E</a:t>
            </a:r>
            <a:r>
              <a:rPr lang="en-US" altLang="zh-CN" sz="2400" u="none" baseline="-30000" dirty="0">
                <a:solidFill>
                  <a:schemeClr val="accent4">
                    <a:lumMod val="10000"/>
                  </a:schemeClr>
                </a:solidFill>
              </a:rPr>
              <a:t>k2</a:t>
            </a:r>
            <a:r>
              <a:rPr lang="en-US" altLang="zh-CN" sz="2400" u="none" dirty="0">
                <a:solidFill>
                  <a:schemeClr val="accent4">
                    <a:lumMod val="10000"/>
                  </a:schemeClr>
                </a:solidFill>
              </a:rPr>
              <a:t>(D</a:t>
            </a:r>
            <a:r>
              <a:rPr lang="en-US" altLang="zh-CN" sz="2400" u="none" baseline="-30000" dirty="0">
                <a:solidFill>
                  <a:schemeClr val="accent4">
                    <a:lumMod val="10000"/>
                  </a:schemeClr>
                </a:solidFill>
              </a:rPr>
              <a:t>k1</a:t>
            </a:r>
            <a:r>
              <a:rPr lang="en-US" altLang="zh-CN" sz="2400" u="none" dirty="0">
                <a:solidFill>
                  <a:schemeClr val="accent4">
                    <a:lumMod val="10000"/>
                  </a:schemeClr>
                </a:solidFill>
              </a:rPr>
              <a:t>(C)))</a:t>
            </a:r>
            <a:endParaRPr lang="zh-CN" altLang="en-US" sz="2400" u="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6403">
                                            <p:txEl>
                                              <p:pRg st="2" end="2"/>
                                            </p:txEl>
                                          </p:spTgt>
                                        </p:tgtEl>
                                        <p:attrNameLst>
                                          <p:attrName>style.visibility</p:attrName>
                                        </p:attrNameLst>
                                      </p:cBhvr>
                                      <p:to>
                                        <p:strVal val="visible"/>
                                      </p:to>
                                    </p:set>
                                    <p:anim calcmode="lin" valueType="num">
                                      <p:cBhvr additive="base">
                                        <p:cTn id="7" dur="1000" fill="hold"/>
                                        <p:tgtEl>
                                          <p:spTgt spid="486403">
                                            <p:txEl>
                                              <p:pRg st="2" end="2"/>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8640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6403">
                                            <p:txEl>
                                              <p:pRg st="5" end="5"/>
                                            </p:txEl>
                                          </p:spTgt>
                                        </p:tgtEl>
                                        <p:attrNameLst>
                                          <p:attrName>style.visibility</p:attrName>
                                        </p:attrNameLst>
                                      </p:cBhvr>
                                      <p:to>
                                        <p:strVal val="visible"/>
                                      </p:to>
                                    </p:set>
                                    <p:anim calcmode="lin" valueType="num">
                                      <p:cBhvr additive="base">
                                        <p:cTn id="11" dur="1000" fill="hold"/>
                                        <p:tgtEl>
                                          <p:spTgt spid="486403">
                                            <p:txEl>
                                              <p:pRg st="5" end="5"/>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86403">
                                            <p:txEl>
                                              <p:pRg st="5" end="5"/>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86409"/>
                                        </p:tgtEl>
                                        <p:attrNameLst>
                                          <p:attrName>style.visibility</p:attrName>
                                        </p:attrNameLst>
                                      </p:cBhvr>
                                      <p:to>
                                        <p:strVal val="visible"/>
                                      </p:to>
                                    </p:set>
                                    <p:animEffect transition="in" filter="wipe(down)">
                                      <p:cBhvr>
                                        <p:cTn id="16" dur="2000"/>
                                        <p:tgtEl>
                                          <p:spTgt spid="486409"/>
                                        </p:tgtEl>
                                      </p:cBhvr>
                                    </p:animEffect>
                                  </p:childTnLst>
                                </p:cTn>
                              </p:par>
                            </p:childTnLst>
                          </p:cTn>
                        </p:par>
                        <p:par>
                          <p:cTn id="17" fill="hold">
                            <p:stCondLst>
                              <p:cond delay="3000"/>
                            </p:stCondLst>
                            <p:childTnLst>
                              <p:par>
                                <p:cTn id="18" presetID="55"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strVal val="#ppt_w*0.70"/>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Effect transition="in" filter="fade">
                                      <p:cBhvr>
                                        <p:cTn id="22" dur="1000"/>
                                        <p:tgtEl>
                                          <p:spTgt spid="6"/>
                                        </p:tgtEl>
                                      </p:cBhvr>
                                    </p:animEffect>
                                  </p:childTnLst>
                                </p:cTn>
                              </p:par>
                            </p:childTnLst>
                          </p:cTn>
                        </p:par>
                        <p:par>
                          <p:cTn id="23" fill="hold">
                            <p:stCondLst>
                              <p:cond delay="4000"/>
                            </p:stCondLst>
                            <p:childTnLst>
                              <p:par>
                                <p:cTn id="24" presetID="22" presetClass="entr" presetSubtype="4" fill="hold" nodeType="afterEffect">
                                  <p:stCondLst>
                                    <p:cond delay="0"/>
                                  </p:stCondLst>
                                  <p:childTnLst>
                                    <p:set>
                                      <p:cBhvr>
                                        <p:cTn id="25" dur="1" fill="hold">
                                          <p:stCondLst>
                                            <p:cond delay="0"/>
                                          </p:stCondLst>
                                        </p:cTn>
                                        <p:tgtEl>
                                          <p:spTgt spid="486410"/>
                                        </p:tgtEl>
                                        <p:attrNameLst>
                                          <p:attrName>style.visibility</p:attrName>
                                        </p:attrNameLst>
                                      </p:cBhvr>
                                      <p:to>
                                        <p:strVal val="visible"/>
                                      </p:to>
                                    </p:set>
                                    <p:animEffect transition="in" filter="wipe(down)">
                                      <p:cBhvr>
                                        <p:cTn id="26" dur="2000"/>
                                        <p:tgtEl>
                                          <p:spTgt spid="486410"/>
                                        </p:tgtEl>
                                      </p:cBhvr>
                                    </p:animEffect>
                                  </p:childTnLst>
                                </p:cTn>
                              </p:par>
                            </p:childTnLst>
                          </p:cTn>
                        </p:par>
                        <p:par>
                          <p:cTn id="27" fill="hold">
                            <p:stCondLst>
                              <p:cond delay="6000"/>
                            </p:stCondLst>
                            <p:childTnLst>
                              <p:par>
                                <p:cTn id="28" presetID="55"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strVal val="#ppt_w*0.70"/>
                                          </p:val>
                                        </p:tav>
                                        <p:tav tm="100000">
                                          <p:val>
                                            <p:strVal val="#ppt_w"/>
                                          </p:val>
                                        </p:tav>
                                      </p:tavLst>
                                    </p:anim>
                                    <p:anim calcmode="lin" valueType="num">
                                      <p:cBhvr>
                                        <p:cTn id="31" dur="1000" fill="hold"/>
                                        <p:tgtEl>
                                          <p:spTgt spid="7"/>
                                        </p:tgtEl>
                                        <p:attrNameLst>
                                          <p:attrName>ppt_h</p:attrName>
                                        </p:attrNameLst>
                                      </p:cBhvr>
                                      <p:tavLst>
                                        <p:tav tm="0">
                                          <p:val>
                                            <p:strVal val="#ppt_h"/>
                                          </p:val>
                                        </p:tav>
                                        <p:tav tm="100000">
                                          <p:val>
                                            <p:strVal val="#ppt_h"/>
                                          </p:val>
                                        </p:tav>
                                      </p:tavLst>
                                    </p:anim>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idx="1"/>
          </p:nvPr>
        </p:nvSpPr>
        <p:spPr>
          <a:xfrm>
            <a:off x="410852" y="1232756"/>
            <a:ext cx="8229600" cy="4824000"/>
          </a:xfrm>
        </p:spPr>
        <p:txBody>
          <a:bodyPr/>
          <a:lstStyle/>
          <a:p>
            <a:pPr marL="457200" lvl="1" indent="0">
              <a:spcAft>
                <a:spcPts val="1800"/>
              </a:spcAft>
              <a:buNone/>
            </a:pPr>
            <a:r>
              <a:rPr lang="en-US" altLang="zh-CN" sz="3200" dirty="0">
                <a:solidFill>
                  <a:srgbClr val="FF0000"/>
                </a:solidFill>
              </a:rPr>
              <a:t>1. </a:t>
            </a:r>
            <a:r>
              <a:rPr lang="zh-CN" altLang="en-US" sz="3200" dirty="0">
                <a:solidFill>
                  <a:srgbClr val="FF0000"/>
                </a:solidFill>
              </a:rPr>
              <a:t>序列密码 </a:t>
            </a:r>
            <a:r>
              <a:rPr lang="en-US" altLang="zh-CN" sz="3200" dirty="0">
                <a:solidFill>
                  <a:srgbClr val="FF0000"/>
                </a:solidFill>
              </a:rPr>
              <a:t>/ </a:t>
            </a:r>
            <a:r>
              <a:rPr lang="zh-CN" altLang="en-US" sz="3200" dirty="0">
                <a:solidFill>
                  <a:srgbClr val="FF0000"/>
                </a:solidFill>
              </a:rPr>
              <a:t>流密码（</a:t>
            </a:r>
            <a:r>
              <a:rPr lang="en-US" altLang="zh-CN" sz="3200" dirty="0">
                <a:solidFill>
                  <a:srgbClr val="FF0000"/>
                </a:solidFill>
              </a:rPr>
              <a:t>Stream Cipher</a:t>
            </a:r>
            <a:r>
              <a:rPr lang="zh-CN" altLang="en-US" sz="3200" dirty="0">
                <a:solidFill>
                  <a:srgbClr val="FF0000"/>
                </a:solidFill>
              </a:rPr>
              <a:t>）</a:t>
            </a:r>
            <a:endParaRPr lang="en-US" altLang="zh-CN" sz="3200" dirty="0">
              <a:solidFill>
                <a:srgbClr val="FF0000"/>
              </a:solidFill>
            </a:endParaRPr>
          </a:p>
          <a:p>
            <a:pPr lvl="2"/>
            <a:r>
              <a:rPr lang="zh-CN" altLang="en-US" dirty="0"/>
              <a:t>明、密文序列的</a:t>
            </a:r>
            <a:r>
              <a:rPr lang="en-US" altLang="zh-CN" dirty="0"/>
              <a:t>1</a:t>
            </a:r>
            <a:r>
              <a:rPr lang="zh-CN" altLang="en-US" dirty="0"/>
              <a:t>位（</a:t>
            </a:r>
            <a:r>
              <a:rPr lang="en-US" altLang="zh-CN" dirty="0"/>
              <a:t>1 bit</a:t>
            </a:r>
            <a:r>
              <a:rPr lang="zh-CN" altLang="en-US" dirty="0"/>
              <a:t>或</a:t>
            </a:r>
            <a:r>
              <a:rPr lang="en-US" altLang="zh-CN" dirty="0"/>
              <a:t>1 byte</a:t>
            </a:r>
            <a:r>
              <a:rPr lang="zh-CN" altLang="en-US" dirty="0"/>
              <a:t>）进行加解密</a:t>
            </a:r>
            <a:endParaRPr lang="en-US" altLang="zh-CN" dirty="0"/>
          </a:p>
          <a:p>
            <a:pPr marL="810260" lvl="2" indent="0">
              <a:buNone/>
            </a:pPr>
            <a:endParaRPr lang="en-US" altLang="zh-CN" dirty="0"/>
          </a:p>
          <a:p>
            <a:pPr marL="457200" lvl="1" indent="0">
              <a:spcAft>
                <a:spcPts val="1800"/>
              </a:spcAft>
              <a:buNone/>
            </a:pPr>
            <a:r>
              <a:rPr lang="en-US" altLang="zh-CN" sz="3200" dirty="0">
                <a:solidFill>
                  <a:srgbClr val="FF0000"/>
                </a:solidFill>
              </a:rPr>
              <a:t>2. </a:t>
            </a:r>
            <a:r>
              <a:rPr lang="zh-CN" altLang="en-US" sz="3200" dirty="0">
                <a:solidFill>
                  <a:srgbClr val="FF0000"/>
                </a:solidFill>
              </a:rPr>
              <a:t>分组密码 </a:t>
            </a:r>
            <a:r>
              <a:rPr lang="en-US" altLang="zh-CN" sz="3200" dirty="0">
                <a:solidFill>
                  <a:srgbClr val="FF0000"/>
                </a:solidFill>
              </a:rPr>
              <a:t>/ </a:t>
            </a:r>
            <a:r>
              <a:rPr lang="zh-CN" altLang="en-US" sz="3200" dirty="0">
                <a:solidFill>
                  <a:srgbClr val="FF0000"/>
                </a:solidFill>
              </a:rPr>
              <a:t>块密码（</a:t>
            </a:r>
            <a:r>
              <a:rPr lang="en-US" altLang="zh-CN" sz="3200" dirty="0">
                <a:solidFill>
                  <a:srgbClr val="FF0000"/>
                </a:solidFill>
              </a:rPr>
              <a:t>Block Cipher</a:t>
            </a:r>
            <a:r>
              <a:rPr lang="zh-CN" altLang="en-US" sz="3200" dirty="0">
                <a:solidFill>
                  <a:srgbClr val="FF0000"/>
                </a:solidFill>
              </a:rPr>
              <a:t>）</a:t>
            </a:r>
            <a:endParaRPr lang="en-US" altLang="zh-CN" sz="3200" dirty="0">
              <a:solidFill>
                <a:srgbClr val="FF0000"/>
              </a:solidFill>
            </a:endParaRPr>
          </a:p>
          <a:p>
            <a:pPr lvl="2"/>
            <a:r>
              <a:rPr lang="zh-CN" altLang="en-US" sz="2800" dirty="0"/>
              <a:t>明、密文分组（分组长度</a:t>
            </a:r>
            <a:r>
              <a:rPr lang="en-US" altLang="zh-CN" sz="2800" dirty="0"/>
              <a:t>64 bits</a:t>
            </a:r>
            <a:r>
              <a:rPr lang="zh-CN" altLang="en-US" sz="2800" dirty="0"/>
              <a:t>或更长）进行加解密</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9" name="Rectangle 3"/>
          <p:cNvSpPr>
            <a:spLocks noGrp="1" noChangeArrowheads="1"/>
          </p:cNvSpPr>
          <p:nvPr>
            <p:ph idx="1"/>
          </p:nvPr>
        </p:nvSpPr>
        <p:spPr/>
        <p:txBody>
          <a:bodyPr/>
          <a:lstStyle/>
          <a:p>
            <a:r>
              <a:rPr lang="en-US" altLang="zh-CN" sz="2800" dirty="0"/>
              <a:t>3-DES</a:t>
            </a:r>
            <a:r>
              <a:rPr lang="zh-CN" altLang="en-US" sz="2800" dirty="0"/>
              <a:t>：两个密钥</a:t>
            </a:r>
            <a:endParaRPr lang="en-US" altLang="zh-CN" sz="2800" dirty="0"/>
          </a:p>
          <a:p>
            <a:pPr lvl="1"/>
            <a:r>
              <a:rPr lang="zh-CN" altLang="en-US" sz="2400" dirty="0"/>
              <a:t>密钥长度：</a:t>
            </a:r>
            <a:r>
              <a:rPr lang="en-US" altLang="zh-CN" sz="2400" dirty="0"/>
              <a:t>112</a:t>
            </a:r>
            <a:r>
              <a:rPr lang="zh-CN" altLang="en-US" sz="2400" dirty="0"/>
              <a:t>比特</a:t>
            </a:r>
            <a:endParaRPr lang="zh-CN" altLang="en-US" sz="2400" dirty="0"/>
          </a:p>
          <a:p>
            <a:pPr lvl="1"/>
            <a:r>
              <a:rPr lang="zh-CN" altLang="en-US" sz="2400" dirty="0"/>
              <a:t>应用：密钥管理标准</a:t>
            </a:r>
            <a:endParaRPr lang="zh-CN" altLang="en-US" sz="2400" dirty="0"/>
          </a:p>
          <a:p>
            <a:pPr lvl="2"/>
            <a:r>
              <a:rPr lang="zh-CN" altLang="en-US" sz="2400" dirty="0"/>
              <a:t>财政协会密钥管理标准</a:t>
            </a:r>
            <a:r>
              <a:rPr lang="en-US" altLang="zh-CN" sz="2400" dirty="0"/>
              <a:t>ANSI X.917</a:t>
            </a:r>
            <a:endParaRPr lang="en-US" altLang="zh-CN" sz="2400" dirty="0"/>
          </a:p>
          <a:p>
            <a:pPr lvl="2"/>
            <a:r>
              <a:rPr lang="zh-CN" altLang="en-US" sz="2400" dirty="0"/>
              <a:t>银行业务密钥管理标准</a:t>
            </a:r>
            <a:r>
              <a:rPr lang="en-US" altLang="zh-CN" sz="2400" dirty="0"/>
              <a:t>ISO 8732</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0499">
                                            <p:txEl>
                                              <p:pRg st="1" end="1"/>
                                            </p:txEl>
                                          </p:spTgt>
                                        </p:tgtEl>
                                        <p:attrNameLst>
                                          <p:attrName>style.visibility</p:attrName>
                                        </p:attrNameLst>
                                      </p:cBhvr>
                                      <p:to>
                                        <p:strVal val="visible"/>
                                      </p:to>
                                    </p:set>
                                    <p:animEffect transition="in" filter="wipe(down)">
                                      <p:cBhvr>
                                        <p:cTn id="7" dur="500"/>
                                        <p:tgtEl>
                                          <p:spTgt spid="4904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0499">
                                            <p:txEl>
                                              <p:pRg st="2" end="2"/>
                                            </p:txEl>
                                          </p:spTgt>
                                        </p:tgtEl>
                                        <p:attrNameLst>
                                          <p:attrName>style.visibility</p:attrName>
                                        </p:attrNameLst>
                                      </p:cBhvr>
                                      <p:to>
                                        <p:strVal val="visible"/>
                                      </p:to>
                                    </p:set>
                                    <p:animEffect transition="in" filter="wipe(down)">
                                      <p:cBhvr>
                                        <p:cTn id="12" dur="500"/>
                                        <p:tgtEl>
                                          <p:spTgt spid="490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0499">
                                            <p:txEl>
                                              <p:pRg st="3" end="3"/>
                                            </p:txEl>
                                          </p:spTgt>
                                        </p:tgtEl>
                                        <p:attrNameLst>
                                          <p:attrName>style.visibility</p:attrName>
                                        </p:attrNameLst>
                                      </p:cBhvr>
                                      <p:to>
                                        <p:strVal val="visible"/>
                                      </p:to>
                                    </p:set>
                                    <p:animEffect transition="in" filter="wipe(down)">
                                      <p:cBhvr>
                                        <p:cTn id="17" dur="500"/>
                                        <p:tgtEl>
                                          <p:spTgt spid="4904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0499">
                                            <p:txEl>
                                              <p:pRg st="4" end="4"/>
                                            </p:txEl>
                                          </p:spTgt>
                                        </p:tgtEl>
                                        <p:attrNameLst>
                                          <p:attrName>style.visibility</p:attrName>
                                        </p:attrNameLst>
                                      </p:cBhvr>
                                      <p:to>
                                        <p:strVal val="visible"/>
                                      </p:to>
                                    </p:set>
                                    <p:animEffect transition="in" filter="wipe(down)">
                                      <p:cBhvr>
                                        <p:cTn id="22" dur="500"/>
                                        <p:tgtEl>
                                          <p:spTgt spid="490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5" name="Rectangle 3"/>
          <p:cNvSpPr>
            <a:spLocks noGrp="1" noChangeArrowheads="1"/>
          </p:cNvSpPr>
          <p:nvPr>
            <p:ph idx="1"/>
          </p:nvPr>
        </p:nvSpPr>
        <p:spPr/>
        <p:txBody>
          <a:bodyPr/>
          <a:lstStyle/>
          <a:p>
            <a:r>
              <a:rPr lang="en-US" altLang="zh-CN" sz="2800" dirty="0"/>
              <a:t>3-DES</a:t>
            </a:r>
            <a:endParaRPr lang="en-US" altLang="zh-CN" sz="2800" dirty="0"/>
          </a:p>
          <a:p>
            <a:pPr lvl="1"/>
            <a:r>
              <a:rPr lang="zh-CN" altLang="en-US" sz="2400" dirty="0"/>
              <a:t>密钥长度：</a:t>
            </a:r>
            <a:r>
              <a:rPr lang="en-US" altLang="zh-CN" sz="2400" dirty="0"/>
              <a:t>112</a:t>
            </a:r>
            <a:r>
              <a:rPr lang="zh-CN" altLang="en-US" sz="2400" dirty="0"/>
              <a:t>比特或</a:t>
            </a:r>
            <a:r>
              <a:rPr lang="en-US" altLang="zh-CN" sz="2400" dirty="0"/>
              <a:t>168</a:t>
            </a:r>
            <a:r>
              <a:rPr lang="zh-CN" altLang="en-US" sz="2400" dirty="0"/>
              <a:t>比特</a:t>
            </a:r>
            <a:endParaRPr lang="en-US" altLang="zh-CN" sz="2400" dirty="0"/>
          </a:p>
          <a:p>
            <a:pPr lvl="1">
              <a:lnSpc>
                <a:spcPct val="100000"/>
              </a:lnSpc>
            </a:pPr>
            <a:r>
              <a:rPr lang="zh-CN" altLang="en-US" sz="2400" dirty="0"/>
              <a:t>优点</a:t>
            </a:r>
            <a:endParaRPr lang="zh-CN" altLang="en-US" sz="2400" dirty="0"/>
          </a:p>
          <a:p>
            <a:pPr lvl="2">
              <a:lnSpc>
                <a:spcPct val="100000"/>
              </a:lnSpc>
            </a:pPr>
            <a:r>
              <a:rPr lang="zh-CN" altLang="en-US" sz="2400" dirty="0"/>
              <a:t>有效抗穷举攻击</a:t>
            </a:r>
            <a:endParaRPr lang="zh-CN" altLang="en-US" sz="2400" dirty="0"/>
          </a:p>
          <a:p>
            <a:pPr lvl="2">
              <a:lnSpc>
                <a:spcPct val="100000"/>
              </a:lnSpc>
            </a:pPr>
            <a:r>
              <a:rPr lang="zh-CN" altLang="en-US" sz="2400" dirty="0"/>
              <a:t>增强了差分分析、线性分析能力</a:t>
            </a:r>
            <a:endParaRPr lang="zh-CN" altLang="en-US" sz="2400" dirty="0"/>
          </a:p>
          <a:p>
            <a:pPr lvl="2">
              <a:lnSpc>
                <a:spcPct val="100000"/>
              </a:lnSpc>
            </a:pPr>
            <a:r>
              <a:rPr lang="zh-CN" altLang="en-US" sz="2400" dirty="0"/>
              <a:t>可继续使用现有</a:t>
            </a:r>
            <a:r>
              <a:rPr lang="en-US" altLang="zh-CN" sz="2400" dirty="0"/>
              <a:t>DES</a:t>
            </a:r>
            <a:r>
              <a:rPr lang="zh-CN" altLang="en-US" sz="2400" dirty="0"/>
              <a:t>实现</a:t>
            </a:r>
            <a:endParaRPr lang="zh-CN" altLang="en-US" sz="2400" dirty="0"/>
          </a:p>
          <a:p>
            <a:pPr lvl="1">
              <a:lnSpc>
                <a:spcPct val="100000"/>
              </a:lnSpc>
            </a:pPr>
            <a:r>
              <a:rPr lang="zh-CN" altLang="en-US" sz="2400" dirty="0"/>
              <a:t>缺点</a:t>
            </a:r>
            <a:endParaRPr lang="zh-CN" altLang="en-US" sz="2400" dirty="0"/>
          </a:p>
          <a:p>
            <a:pPr lvl="2">
              <a:lnSpc>
                <a:spcPct val="100000"/>
              </a:lnSpc>
            </a:pPr>
            <a:r>
              <a:rPr lang="zh-CN" altLang="en-US" sz="2400" dirty="0"/>
              <a:t>处理速度较慢，特别是软件</a:t>
            </a:r>
            <a:endParaRPr lang="zh-CN" altLang="en-US" sz="2400" dirty="0"/>
          </a:p>
          <a:p>
            <a:pPr lvl="2">
              <a:lnSpc>
                <a:spcPct val="100000"/>
              </a:lnSpc>
            </a:pPr>
            <a:r>
              <a:rPr lang="zh-CN" altLang="en-US" sz="2400" dirty="0"/>
              <a:t>密钥长度与明文分组长度不匹配，影响效率和安全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4595">
                                            <p:txEl>
                                              <p:pRg st="1" end="1"/>
                                            </p:txEl>
                                          </p:spTgt>
                                        </p:tgtEl>
                                        <p:attrNameLst>
                                          <p:attrName>style.visibility</p:attrName>
                                        </p:attrNameLst>
                                      </p:cBhvr>
                                      <p:to>
                                        <p:strVal val="visible"/>
                                      </p:to>
                                    </p:set>
                                    <p:animEffect transition="in" filter="wipe(down)">
                                      <p:cBhvr>
                                        <p:cTn id="7" dur="500"/>
                                        <p:tgtEl>
                                          <p:spTgt spid="4945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4595">
                                            <p:txEl>
                                              <p:pRg st="2" end="2"/>
                                            </p:txEl>
                                          </p:spTgt>
                                        </p:tgtEl>
                                        <p:attrNameLst>
                                          <p:attrName>style.visibility</p:attrName>
                                        </p:attrNameLst>
                                      </p:cBhvr>
                                      <p:to>
                                        <p:strVal val="visible"/>
                                      </p:to>
                                    </p:set>
                                    <p:animEffect transition="in" filter="wipe(down)">
                                      <p:cBhvr>
                                        <p:cTn id="12" dur="500"/>
                                        <p:tgtEl>
                                          <p:spTgt spid="4945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4595">
                                            <p:txEl>
                                              <p:pRg st="3" end="3"/>
                                            </p:txEl>
                                          </p:spTgt>
                                        </p:tgtEl>
                                        <p:attrNameLst>
                                          <p:attrName>style.visibility</p:attrName>
                                        </p:attrNameLst>
                                      </p:cBhvr>
                                      <p:to>
                                        <p:strVal val="visible"/>
                                      </p:to>
                                    </p:set>
                                    <p:animEffect transition="in" filter="wipe(down)">
                                      <p:cBhvr>
                                        <p:cTn id="17" dur="500"/>
                                        <p:tgtEl>
                                          <p:spTgt spid="494595">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94595">
                                            <p:txEl>
                                              <p:pRg st="4" end="4"/>
                                            </p:txEl>
                                          </p:spTgt>
                                        </p:tgtEl>
                                        <p:attrNameLst>
                                          <p:attrName>style.visibility</p:attrName>
                                        </p:attrNameLst>
                                      </p:cBhvr>
                                      <p:to>
                                        <p:strVal val="visible"/>
                                      </p:to>
                                    </p:set>
                                    <p:animEffect transition="in" filter="wipe(down)">
                                      <p:cBhvr>
                                        <p:cTn id="20" dur="500"/>
                                        <p:tgtEl>
                                          <p:spTgt spid="494595">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94595">
                                            <p:txEl>
                                              <p:pRg st="5" end="5"/>
                                            </p:txEl>
                                          </p:spTgt>
                                        </p:tgtEl>
                                        <p:attrNameLst>
                                          <p:attrName>style.visibility</p:attrName>
                                        </p:attrNameLst>
                                      </p:cBhvr>
                                      <p:to>
                                        <p:strVal val="visible"/>
                                      </p:to>
                                    </p:set>
                                    <p:animEffect transition="in" filter="wipe(down)">
                                      <p:cBhvr>
                                        <p:cTn id="23" dur="500"/>
                                        <p:tgtEl>
                                          <p:spTgt spid="49459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94595">
                                            <p:txEl>
                                              <p:pRg st="6" end="6"/>
                                            </p:txEl>
                                          </p:spTgt>
                                        </p:tgtEl>
                                        <p:attrNameLst>
                                          <p:attrName>style.visibility</p:attrName>
                                        </p:attrNameLst>
                                      </p:cBhvr>
                                      <p:to>
                                        <p:strVal val="visible"/>
                                      </p:to>
                                    </p:set>
                                    <p:animEffect transition="in" filter="wipe(down)">
                                      <p:cBhvr>
                                        <p:cTn id="28" dur="500"/>
                                        <p:tgtEl>
                                          <p:spTgt spid="49459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94595">
                                            <p:txEl>
                                              <p:pRg st="7" end="7"/>
                                            </p:txEl>
                                          </p:spTgt>
                                        </p:tgtEl>
                                        <p:attrNameLst>
                                          <p:attrName>style.visibility</p:attrName>
                                        </p:attrNameLst>
                                      </p:cBhvr>
                                      <p:to>
                                        <p:strVal val="visible"/>
                                      </p:to>
                                    </p:set>
                                    <p:animEffect transition="in" filter="wipe(down)">
                                      <p:cBhvr>
                                        <p:cTn id="33" dur="500"/>
                                        <p:tgtEl>
                                          <p:spTgt spid="494595">
                                            <p:txEl>
                                              <p:pRg st="7" end="7"/>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94595">
                                            <p:txEl>
                                              <p:pRg st="8" end="8"/>
                                            </p:txEl>
                                          </p:spTgt>
                                        </p:tgtEl>
                                        <p:attrNameLst>
                                          <p:attrName>style.visibility</p:attrName>
                                        </p:attrNameLst>
                                      </p:cBhvr>
                                      <p:to>
                                        <p:strVal val="visible"/>
                                      </p:to>
                                    </p:set>
                                    <p:animEffect transition="in" filter="wipe(down)">
                                      <p:cBhvr>
                                        <p:cTn id="36" dur="500"/>
                                        <p:tgtEl>
                                          <p:spTgt spid="4945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63688" y="2636912"/>
            <a:ext cx="5580619"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一</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noProof="0" dirty="0">
                <a:solidFill>
                  <a:srgbClr val="FFFFFF"/>
                </a:solidFill>
                <a:ea typeface="黑体" panose="02010609060101010101" pitchFamily="49" charset="-122"/>
              </a:rPr>
              <a:t>数据加密标准（</a:t>
            </a:r>
            <a:r>
              <a:rPr lang="en-US" altLang="zh-CN" b="0" u="none" noProof="0" dirty="0">
                <a:solidFill>
                  <a:srgbClr val="FFFFFF"/>
                </a:solidFill>
                <a:ea typeface="黑体" panose="02010609060101010101" pitchFamily="49" charset="-122"/>
              </a:rPr>
              <a:t>DES</a:t>
            </a:r>
            <a:r>
              <a:rPr lang="zh-CN" altLang="en-US" b="0" u="none" noProof="0" dirty="0">
                <a:solidFill>
                  <a:srgbClr val="FFFFFF"/>
                </a:solidFill>
                <a:ea typeface="黑体" panose="02010609060101010101" pitchFamily="49" charset="-122"/>
              </a:rPr>
              <a:t>）</a:t>
            </a:r>
            <a:endParaRPr lang="zh-CN" altLang="en-US" b="0" u="none" kern="0" dirty="0">
              <a:solidFill>
                <a:srgbClr val="FFFFFF"/>
              </a:solidFill>
              <a:ea typeface="黑体" panose="02010609060101010101" pitchFamily="49" charset="-122"/>
            </a:endParaRPr>
          </a:p>
        </p:txBody>
      </p:sp>
      <p:sp>
        <p:nvSpPr>
          <p:cNvPr id="4" name="文本框 3"/>
          <p:cNvSpPr txBox="1"/>
          <p:nvPr/>
        </p:nvSpPr>
        <p:spPr>
          <a:xfrm>
            <a:off x="1763689" y="3582347"/>
            <a:ext cx="5580618" cy="559897"/>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noProof="0" dirty="0">
                <a:solidFill>
                  <a:srgbClr val="FFFFFF"/>
                </a:solidFill>
                <a:ea typeface="黑体" panose="02010609060101010101" pitchFamily="49" charset="-122"/>
              </a:rPr>
              <a:t>二</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）高级加密标准（</a:t>
            </a:r>
            <a:r>
              <a:rPr kumimoji="0" lang="en-US" altLang="zh-CN"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AES</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endParaRPr lang="zh-CN" altLang="en-US" b="0" u="none" kern="0" dirty="0">
              <a:solidFill>
                <a:srgbClr val="FFFFFF"/>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FF000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496" y="1484784"/>
            <a:ext cx="8651304" cy="4824000"/>
          </a:xfrm>
        </p:spPr>
        <p:txBody>
          <a:bodyPr/>
          <a:lstStyle/>
          <a:p>
            <a:pPr marL="808355" lvl="1" indent="-358775">
              <a:lnSpc>
                <a:spcPct val="150000"/>
              </a:lnSpc>
              <a:buNone/>
            </a:pPr>
            <a:r>
              <a:rPr lang="en-US" altLang="zh-CN" sz="3200" dirty="0"/>
              <a:t>1.  AES</a:t>
            </a:r>
            <a:r>
              <a:rPr lang="zh-CN" altLang="en-US" sz="3200" dirty="0"/>
              <a:t>（</a:t>
            </a:r>
            <a:r>
              <a:rPr lang="en-US" altLang="zh-CN" sz="3200" dirty="0">
                <a:solidFill>
                  <a:srgbClr val="FF0000"/>
                </a:solidFill>
              </a:rPr>
              <a:t>A</a:t>
            </a:r>
            <a:r>
              <a:rPr lang="en-US" altLang="zh-CN" sz="3200" dirty="0"/>
              <a:t>dvanced </a:t>
            </a:r>
            <a:r>
              <a:rPr lang="en-US" altLang="zh-CN" sz="3200" dirty="0">
                <a:solidFill>
                  <a:srgbClr val="FF0000"/>
                </a:solidFill>
              </a:rPr>
              <a:t>E</a:t>
            </a:r>
            <a:r>
              <a:rPr lang="en-US" altLang="zh-CN" sz="3200" dirty="0"/>
              <a:t>ncryption </a:t>
            </a:r>
            <a:r>
              <a:rPr lang="en-US" altLang="zh-CN" sz="3200" dirty="0">
                <a:solidFill>
                  <a:srgbClr val="FF0000"/>
                </a:solidFill>
              </a:rPr>
              <a:t>S</a:t>
            </a:r>
            <a:r>
              <a:rPr lang="en-US" altLang="zh-CN" sz="3200" dirty="0"/>
              <a:t>tandard</a:t>
            </a:r>
            <a:r>
              <a:rPr lang="zh-CN" altLang="en-US" sz="3200" dirty="0"/>
              <a:t>）算法概况</a:t>
            </a:r>
            <a:endParaRPr lang="en-US" altLang="zh-CN" sz="3200" dirty="0"/>
          </a:p>
          <a:p>
            <a:pPr marL="963930" lvl="1" indent="-514350">
              <a:lnSpc>
                <a:spcPct val="150000"/>
              </a:lnSpc>
              <a:buClrTx/>
              <a:buAutoNum type="arabicPeriod" startAt="2"/>
            </a:pPr>
            <a:r>
              <a:rPr lang="en-US" altLang="zh-CN" sz="3200" dirty="0"/>
              <a:t>AES</a:t>
            </a:r>
            <a:r>
              <a:rPr lang="zh-CN" altLang="en-US" sz="3200" dirty="0"/>
              <a:t>加密算法</a:t>
            </a:r>
            <a:endParaRPr lang="en-US" altLang="zh-CN" sz="3200" dirty="0"/>
          </a:p>
          <a:p>
            <a:pPr marL="963930" lvl="1" indent="-514350">
              <a:lnSpc>
                <a:spcPct val="150000"/>
              </a:lnSpc>
              <a:buClrTx/>
              <a:buFont typeface="Wingdings" panose="05000000000000000000" pitchFamily="2" charset="2"/>
              <a:buAutoNum type="arabicPeriod" startAt="2"/>
            </a:pPr>
            <a:r>
              <a:rPr lang="en-US" altLang="zh-CN" sz="3200" dirty="0"/>
              <a:t>AES</a:t>
            </a:r>
            <a:r>
              <a:rPr lang="zh-CN" altLang="en-US" sz="3200" dirty="0"/>
              <a:t>密钥扩展算法</a:t>
            </a:r>
            <a:endParaRPr lang="en-US" altLang="zh-CN" sz="3200" dirty="0"/>
          </a:p>
          <a:p>
            <a:pPr marL="963930" lvl="1" indent="-514350">
              <a:lnSpc>
                <a:spcPct val="150000"/>
              </a:lnSpc>
              <a:buClrTx/>
              <a:buFont typeface="Wingdings" panose="05000000000000000000" pitchFamily="2" charset="2"/>
              <a:buAutoNum type="arabicPeriod" startAt="2"/>
            </a:pPr>
            <a:r>
              <a:rPr lang="en-US" altLang="zh-CN" sz="3200" dirty="0"/>
              <a:t>AES</a:t>
            </a:r>
            <a:r>
              <a:rPr lang="zh-CN" altLang="en-US" sz="3200" dirty="0"/>
              <a:t>解密算法</a:t>
            </a:r>
            <a:endParaRPr lang="zh-CN" altLang="en-US" sz="3200" dirty="0"/>
          </a:p>
          <a:p>
            <a:pPr marL="963930" lvl="1" indent="-514350">
              <a:lnSpc>
                <a:spcPct val="150000"/>
              </a:lnSpc>
              <a:buClrTx/>
              <a:buAutoNum type="arabicPeriod" startAt="5"/>
            </a:pPr>
            <a:r>
              <a:rPr lang="en-US" altLang="zh-CN" sz="3200" dirty="0"/>
              <a:t>AES</a:t>
            </a:r>
            <a:r>
              <a:rPr lang="zh-CN" altLang="en-US" sz="3200" dirty="0"/>
              <a:t>算法安全性</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588854" y="2024844"/>
          <a:ext cx="5986979" cy="40492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内容占位符 1"/>
          <p:cNvSpPr>
            <a:spLocks noGrp="1"/>
          </p:cNvSpPr>
          <p:nvPr>
            <p:ph idx="1"/>
          </p:nvPr>
        </p:nvSpPr>
        <p:spPr/>
        <p:txBody>
          <a:bodyPr/>
          <a:lstStyle/>
          <a:p>
            <a:pPr marL="0" indent="0">
              <a:spcAft>
                <a:spcPts val="1800"/>
              </a:spcAft>
              <a:buNone/>
            </a:pPr>
            <a:r>
              <a:rPr lang="en-US" altLang="zh-CN" dirty="0">
                <a:solidFill>
                  <a:srgbClr val="FF0000"/>
                </a:solidFill>
              </a:rPr>
              <a:t>1. AES</a:t>
            </a:r>
            <a:r>
              <a:rPr lang="zh-CN" altLang="en-US" dirty="0">
                <a:solidFill>
                  <a:srgbClr val="FF0000"/>
                </a:solidFill>
              </a:rPr>
              <a:t>算法概况</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1. AES</a:t>
            </a:r>
            <a:r>
              <a:rPr lang="zh-CN" altLang="en-US" dirty="0">
                <a:solidFill>
                  <a:srgbClr val="FF0000"/>
                </a:solidFill>
              </a:rPr>
              <a:t>算法概况</a:t>
            </a:r>
            <a:endParaRPr lang="en-US" altLang="zh-CN" dirty="0"/>
          </a:p>
          <a:p>
            <a:r>
              <a:rPr lang="en-US" altLang="zh-CN" sz="2800" dirty="0"/>
              <a:t>AES</a:t>
            </a:r>
            <a:r>
              <a:rPr lang="zh-CN" altLang="en-US" sz="2800" dirty="0"/>
              <a:t>算法参数</a:t>
            </a:r>
            <a:endParaRPr lang="zh-CN" altLang="en-US" sz="2800" dirty="0"/>
          </a:p>
          <a:p>
            <a:pPr lvl="1">
              <a:spcBef>
                <a:spcPts val="0"/>
              </a:spcBef>
            </a:pPr>
            <a:r>
              <a:rPr lang="en-US" altLang="zh-CN" sz="2400" dirty="0" err="1"/>
              <a:t>Rijndael</a:t>
            </a:r>
            <a:r>
              <a:rPr lang="zh-CN" altLang="en-US" sz="2400" dirty="0"/>
              <a:t>算法由比利时密码学家</a:t>
            </a:r>
            <a:r>
              <a:rPr lang="en-US" altLang="zh-CN" sz="2400" dirty="0"/>
              <a:t>Joan </a:t>
            </a:r>
            <a:r>
              <a:rPr lang="en-US" altLang="zh-CN" sz="2400" dirty="0" err="1"/>
              <a:t>Daemen</a:t>
            </a:r>
            <a:r>
              <a:rPr lang="zh-CN" altLang="en-US" sz="2400" dirty="0"/>
              <a:t>和</a:t>
            </a:r>
            <a:r>
              <a:rPr lang="en-US" altLang="zh-CN" sz="2400" dirty="0"/>
              <a:t>Vincent </a:t>
            </a:r>
            <a:r>
              <a:rPr lang="en-US" altLang="zh-CN" sz="2400" dirty="0" err="1"/>
              <a:t>Rijmen</a:t>
            </a:r>
            <a:r>
              <a:rPr lang="zh-CN" altLang="en-US" sz="2400" dirty="0"/>
              <a:t>设计，结合两位作者的名字命名</a:t>
            </a:r>
            <a:endParaRPr lang="zh-CN" altLang="en-US" sz="2400" dirty="0"/>
          </a:p>
        </p:txBody>
      </p:sp>
      <p:graphicFrame>
        <p:nvGraphicFramePr>
          <p:cNvPr id="12" name="Group 213"/>
          <p:cNvGraphicFramePr/>
          <p:nvPr/>
        </p:nvGraphicFramePr>
        <p:xfrm>
          <a:off x="477798" y="4254338"/>
          <a:ext cx="8229713" cy="1658938"/>
        </p:xfrm>
        <a:graphic>
          <a:graphicData uri="http://schemas.openxmlformats.org/drawingml/2006/table">
            <a:tbl>
              <a:tblPr/>
              <a:tblGrid>
                <a:gridCol w="2866620"/>
                <a:gridCol w="1710724"/>
                <a:gridCol w="1803195"/>
                <a:gridCol w="1849174"/>
              </a:tblGrid>
              <a:tr h="5397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密钥长度</a:t>
                      </a: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t>
                      </a:r>
                      <a:r>
                        <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比特</a:t>
                      </a: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t>
                      </a:r>
                      <a:endPar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128</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192</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a:ln>
                            <a:noFill/>
                          </a:ln>
                          <a:solidFill>
                            <a:schemeClr val="accent4">
                              <a:lumMod val="10000"/>
                            </a:schemeClr>
                          </a:solidFill>
                          <a:effectLst/>
                          <a:latin typeface="Times New Roman" panose="02020603050405020304" pitchFamily="18" charset="0"/>
                          <a:ea typeface="华文中宋" panose="02010600040101010101" pitchFamily="2" charset="-122"/>
                        </a:rPr>
                        <a:t>256</a:t>
                      </a:r>
                      <a:endParaRPr kumimoji="0" lang="en-US" altLang="zh-CN" sz="2400" b="1" i="0" u="none" strike="noStrike" cap="none" normalizeH="0" baseline="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r>
              <a:tr h="604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分组长度 </a:t>
                      </a: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t>
                      </a:r>
                      <a:r>
                        <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比特</a:t>
                      </a: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t>
                      </a:r>
                      <a:endPar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128</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128</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128</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hlink"/>
                    </a:solidFill>
                  </a:tcPr>
                </a:tc>
              </a:tr>
              <a:tr h="5143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轮数</a:t>
                      </a: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Nr</a:t>
                      </a:r>
                      <a:endParaRPr kumimoji="0" lang="zh-CN" altLang="en-US"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10</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12</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14</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114606" marR="114606" marT="46800" marB="46800" anchor="ctr" anchorCtr="1" horzOverflow="overflow">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13" name="表格 12"/>
          <p:cNvGraphicFramePr>
            <a:graphicFrameLocks noGrp="1"/>
          </p:cNvGraphicFramePr>
          <p:nvPr/>
        </p:nvGraphicFramePr>
        <p:xfrm>
          <a:off x="492085" y="3722496"/>
          <a:ext cx="8196165" cy="531811"/>
        </p:xfrm>
        <a:graphic>
          <a:graphicData uri="http://schemas.openxmlformats.org/drawingml/2006/table">
            <a:tbl>
              <a:tblPr/>
              <a:tblGrid>
                <a:gridCol w="2860553"/>
                <a:gridCol w="1703573"/>
                <a:gridCol w="1789137"/>
                <a:gridCol w="1842902"/>
              </a:tblGrid>
              <a:tr h="531811">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90000" marR="90000" marT="46800" marB="46800" anchor="ctr" anchorCtr="1" horzOverflow="overflow">
                    <a:lnL w="28575" cap="flat" cmpd="sng" algn="ctr">
                      <a:no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AES-128</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90000" marR="90000" marT="46800" marB="46800" anchor="ctr" anchorCtr="1" horzOverflow="overflow">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AES-192</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90000" marR="90000" marT="46800" marB="46800" anchor="ctr" anchorCtr="1" horzOverflow="overflow">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rPr>
                        <a:t>AES-256</a:t>
                      </a:r>
                      <a:endParaRPr kumimoji="0" lang="en-US" altLang="zh-CN" sz="2400" b="1" i="0" u="none" strike="noStrike" cap="none" normalizeH="0" baseline="0" dirty="0">
                        <a:ln>
                          <a:noFill/>
                        </a:ln>
                        <a:solidFill>
                          <a:schemeClr val="accent4">
                            <a:lumMod val="10000"/>
                          </a:schemeClr>
                        </a:solidFill>
                        <a:effectLst/>
                        <a:latin typeface="Times New Roman" panose="02020603050405020304" pitchFamily="18" charset="0"/>
                        <a:ea typeface="华文中宋" panose="02010600040101010101" pitchFamily="2" charset="-122"/>
                      </a:endParaRPr>
                    </a:p>
                  </a:txBody>
                  <a:tcPr marL="90000" marR="90000" marT="46800" marB="46800" anchor="ctr" anchorCtr="1" horzOverflow="overflow">
                    <a:lnL w="1905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FFF66"/>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2019">
                                            <p:txEl>
                                              <p:pRg st="1" end="1"/>
                                            </p:txEl>
                                          </p:spTgt>
                                        </p:tgtEl>
                                        <p:attrNameLst>
                                          <p:attrName>style.visibility</p:attrName>
                                        </p:attrNameLst>
                                      </p:cBhvr>
                                      <p:to>
                                        <p:strVal val="visible"/>
                                      </p:to>
                                    </p:set>
                                    <p:animEffect transition="in" filter="wipe(down)">
                                      <p:cBhvr>
                                        <p:cTn id="7" dur="500"/>
                                        <p:tgtEl>
                                          <p:spTgt spid="3420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2019">
                                            <p:txEl>
                                              <p:pRg st="2" end="2"/>
                                            </p:txEl>
                                          </p:spTgt>
                                        </p:tgtEl>
                                        <p:attrNameLst>
                                          <p:attrName>style.visibility</p:attrName>
                                        </p:attrNameLst>
                                      </p:cBhvr>
                                      <p:to>
                                        <p:strVal val="visible"/>
                                      </p:to>
                                    </p:set>
                                    <p:animEffect transition="in" filter="wipe(down)">
                                      <p:cBhvr>
                                        <p:cTn id="12" dur="500"/>
                                        <p:tgtEl>
                                          <p:spTgt spid="3420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1. AES</a:t>
            </a:r>
            <a:r>
              <a:rPr lang="zh-CN" altLang="en-US" dirty="0">
                <a:solidFill>
                  <a:srgbClr val="FF0000"/>
                </a:solidFill>
              </a:rPr>
              <a:t>算法概况</a:t>
            </a:r>
            <a:endParaRPr lang="en-US" altLang="zh-CN" dirty="0"/>
          </a:p>
          <a:p>
            <a:r>
              <a:rPr lang="en-US" altLang="zh-CN" sz="2800" dirty="0"/>
              <a:t>AES</a:t>
            </a:r>
            <a:r>
              <a:rPr lang="zh-CN" altLang="en-US" sz="2800" dirty="0"/>
              <a:t>算法特点</a:t>
            </a:r>
            <a:endParaRPr lang="zh-CN" altLang="en-US" sz="2800" dirty="0"/>
          </a:p>
          <a:p>
            <a:pPr lvl="1">
              <a:spcBef>
                <a:spcPts val="0"/>
              </a:spcBef>
            </a:pPr>
            <a:r>
              <a:rPr lang="zh-CN" altLang="en-US" sz="2400" dirty="0"/>
              <a:t>安全性</a:t>
            </a:r>
            <a:endParaRPr lang="en-US" altLang="zh-CN" sz="2400" dirty="0"/>
          </a:p>
          <a:p>
            <a:pPr lvl="2">
              <a:lnSpc>
                <a:spcPct val="100000"/>
              </a:lnSpc>
            </a:pPr>
            <a:r>
              <a:rPr lang="zh-CN" altLang="en-US" sz="2400" dirty="0"/>
              <a:t>抗穷举攻击：比</a:t>
            </a:r>
            <a:r>
              <a:rPr lang="en-US" altLang="zh-CN" sz="2400" dirty="0"/>
              <a:t>DES</a:t>
            </a:r>
            <a:r>
              <a:rPr lang="zh-CN" altLang="en-US" sz="2400" dirty="0"/>
              <a:t>的密钥长。</a:t>
            </a:r>
            <a:endParaRPr lang="en-US" altLang="zh-CN" sz="2400" dirty="0"/>
          </a:p>
          <a:p>
            <a:pPr lvl="2"/>
            <a:r>
              <a:rPr lang="zh-CN" altLang="en-US" sz="2400" dirty="0"/>
              <a:t>抗密码分析攻击：算法有可靠的数学基础，</a:t>
            </a:r>
            <a:r>
              <a:rPr lang="en-US" sz="2400" dirty="0"/>
              <a:t>AES</a:t>
            </a:r>
            <a:r>
              <a:rPr lang="zh-CN" altLang="en-US" sz="2400" dirty="0"/>
              <a:t>的代数结构能够抗击差分密码分析及线性密码分析。</a:t>
            </a:r>
            <a:endParaRPr lang="zh-CN" altLang="en-US" sz="2400" dirty="0"/>
          </a:p>
          <a:p>
            <a:pPr lvl="1">
              <a:lnSpc>
                <a:spcPct val="100000"/>
              </a:lnSpc>
            </a:pPr>
            <a:r>
              <a:rPr lang="zh-CN" altLang="en-US" sz="2400" dirty="0"/>
              <a:t>实现性：即使是纯粹的软件实现，</a:t>
            </a:r>
            <a:r>
              <a:rPr lang="en-US" altLang="zh-CN" sz="2400" dirty="0"/>
              <a:t>AES</a:t>
            </a:r>
            <a:r>
              <a:rPr lang="zh-CN" altLang="en-US" sz="2400" dirty="0"/>
              <a:t>也很快。</a:t>
            </a:r>
            <a:endParaRPr lang="en-US" altLang="zh-CN" sz="2400" dirty="0"/>
          </a:p>
          <a:p>
            <a:pPr lvl="1">
              <a:lnSpc>
                <a:spcPct val="100000"/>
              </a:lnSpc>
            </a:pPr>
            <a:r>
              <a:rPr lang="zh-CN" altLang="en-US" sz="2400" dirty="0"/>
              <a:t>成本：算法在各种平台上的内存需求不大。</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2019">
                                            <p:txEl>
                                              <p:pRg st="1" end="1"/>
                                            </p:txEl>
                                          </p:spTgt>
                                        </p:tgtEl>
                                        <p:attrNameLst>
                                          <p:attrName>style.visibility</p:attrName>
                                        </p:attrNameLst>
                                      </p:cBhvr>
                                      <p:to>
                                        <p:strVal val="visible"/>
                                      </p:to>
                                    </p:set>
                                    <p:animEffect transition="in" filter="wipe(down)">
                                      <p:cBhvr>
                                        <p:cTn id="7" dur="500"/>
                                        <p:tgtEl>
                                          <p:spTgt spid="3420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2019">
                                            <p:txEl>
                                              <p:pRg st="2" end="2"/>
                                            </p:txEl>
                                          </p:spTgt>
                                        </p:tgtEl>
                                        <p:attrNameLst>
                                          <p:attrName>style.visibility</p:attrName>
                                        </p:attrNameLst>
                                      </p:cBhvr>
                                      <p:to>
                                        <p:strVal val="visible"/>
                                      </p:to>
                                    </p:set>
                                    <p:animEffect transition="in" filter="wipe(down)">
                                      <p:cBhvr>
                                        <p:cTn id="12" dur="500"/>
                                        <p:tgtEl>
                                          <p:spTgt spid="3420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2019">
                                            <p:txEl>
                                              <p:pRg st="3" end="3"/>
                                            </p:txEl>
                                          </p:spTgt>
                                        </p:tgtEl>
                                        <p:attrNameLst>
                                          <p:attrName>style.visibility</p:attrName>
                                        </p:attrNameLst>
                                      </p:cBhvr>
                                      <p:to>
                                        <p:strVal val="visible"/>
                                      </p:to>
                                    </p:set>
                                    <p:animEffect transition="in" filter="wipe(down)">
                                      <p:cBhvr>
                                        <p:cTn id="17" dur="500"/>
                                        <p:tgtEl>
                                          <p:spTgt spid="3420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2019">
                                            <p:txEl>
                                              <p:pRg st="4" end="4"/>
                                            </p:txEl>
                                          </p:spTgt>
                                        </p:tgtEl>
                                        <p:attrNameLst>
                                          <p:attrName>style.visibility</p:attrName>
                                        </p:attrNameLst>
                                      </p:cBhvr>
                                      <p:to>
                                        <p:strVal val="visible"/>
                                      </p:to>
                                    </p:set>
                                    <p:animEffect transition="in" filter="wipe(down)">
                                      <p:cBhvr>
                                        <p:cTn id="22" dur="500"/>
                                        <p:tgtEl>
                                          <p:spTgt spid="3420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2019">
                                            <p:txEl>
                                              <p:pRg st="5" end="5"/>
                                            </p:txEl>
                                          </p:spTgt>
                                        </p:tgtEl>
                                        <p:attrNameLst>
                                          <p:attrName>style.visibility</p:attrName>
                                        </p:attrNameLst>
                                      </p:cBhvr>
                                      <p:to>
                                        <p:strVal val="visible"/>
                                      </p:to>
                                    </p:set>
                                    <p:animEffect transition="in" filter="wipe(down)">
                                      <p:cBhvr>
                                        <p:cTn id="27" dur="500"/>
                                        <p:tgtEl>
                                          <p:spTgt spid="3420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42019">
                                            <p:txEl>
                                              <p:pRg st="6" end="6"/>
                                            </p:txEl>
                                          </p:spTgt>
                                        </p:tgtEl>
                                        <p:attrNameLst>
                                          <p:attrName>style.visibility</p:attrName>
                                        </p:attrNameLst>
                                      </p:cBhvr>
                                      <p:to>
                                        <p:strVal val="visible"/>
                                      </p:to>
                                    </p:set>
                                    <p:animEffect transition="in" filter="wipe(down)">
                                      <p:cBhvr>
                                        <p:cTn id="32" dur="500"/>
                                        <p:tgtEl>
                                          <p:spTgt spid="342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5"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1. AES</a:t>
            </a:r>
            <a:r>
              <a:rPr lang="zh-CN" altLang="en-US" dirty="0">
                <a:solidFill>
                  <a:srgbClr val="FF0000"/>
                </a:solidFill>
              </a:rPr>
              <a:t>算法概况</a:t>
            </a:r>
            <a:endParaRPr lang="en-US" altLang="zh-CN" dirty="0"/>
          </a:p>
          <a:p>
            <a:r>
              <a:rPr lang="en-US" altLang="zh-CN" sz="2800" dirty="0"/>
              <a:t>AES-128</a:t>
            </a:r>
            <a:endParaRPr lang="en-US" altLang="zh-CN" sz="2800" dirty="0"/>
          </a:p>
        </p:txBody>
      </p:sp>
      <p:sp>
        <p:nvSpPr>
          <p:cNvPr id="13" name="剪去同侧角的矩形 12"/>
          <p:cNvSpPr/>
          <p:nvPr/>
        </p:nvSpPr>
        <p:spPr bwMode="auto">
          <a:xfrm>
            <a:off x="492889" y="2600909"/>
            <a:ext cx="2628936" cy="648000"/>
          </a:xfrm>
          <a:prstGeom prst="snip2SameRect">
            <a:avLst/>
          </a:prstGeom>
          <a:solidFill>
            <a:srgbClr val="FF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200" u="none" dirty="0">
                <a:solidFill>
                  <a:srgbClr val="9900FF"/>
                </a:solidFill>
                <a:ea typeface="黑体" panose="02010609060101010101" pitchFamily="49" charset="-122"/>
              </a:rPr>
              <a:t>对称密码</a:t>
            </a:r>
            <a:endParaRPr kumimoji="0" lang="zh-CN" altLang="en-US" sz="32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14" name="折角形 13"/>
          <p:cNvSpPr/>
          <p:nvPr/>
        </p:nvSpPr>
        <p:spPr bwMode="auto">
          <a:xfrm>
            <a:off x="492888" y="3258144"/>
            <a:ext cx="2628000" cy="2331098"/>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108000" tIns="45720" rIns="108000" bIns="45720" numCol="1" rtlCol="0" anchor="t" anchorCtr="0" compatLnSpc="1"/>
          <a:lstStyle/>
          <a:p>
            <a:pPr algn="just"/>
            <a:r>
              <a:rPr lang="zh-CN" altLang="en-US" sz="2400" u="none" dirty="0">
                <a:solidFill>
                  <a:srgbClr val="FFFF66"/>
                </a:solidFill>
                <a:latin typeface="黑体" panose="02010609060101010101" pitchFamily="49" charset="-122"/>
                <a:ea typeface="黑体" panose="02010609060101010101" pitchFamily="49" charset="-122"/>
              </a:rPr>
              <a:t>    </a:t>
            </a:r>
            <a:r>
              <a:rPr lang="zh-CN" altLang="en-US" sz="2400" u="none" dirty="0">
                <a:latin typeface="黑体" panose="02010609060101010101" pitchFamily="49" charset="-122"/>
                <a:ea typeface="黑体" panose="02010609060101010101" pitchFamily="49" charset="-122"/>
              </a:rPr>
              <a:t>加密算法和解密算法使用同一初始密钥。加密和解密算法结构相似，轮密钥使用次序不同。</a:t>
            </a:r>
            <a:endParaRPr kumimoji="0" lang="zh-CN" altLang="en-US" sz="2400" b="0" i="0" u="none" strike="noStrike" cap="none" normalizeH="0" baseline="0" dirty="0">
              <a:ln>
                <a:noFill/>
              </a:ln>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剪去同侧角的矩形 14"/>
          <p:cNvSpPr/>
          <p:nvPr/>
        </p:nvSpPr>
        <p:spPr bwMode="auto">
          <a:xfrm>
            <a:off x="3304391" y="3258144"/>
            <a:ext cx="2628936" cy="648000"/>
          </a:xfrm>
          <a:prstGeom prst="snip2SameRect">
            <a:avLst/>
          </a:prstGeom>
          <a:solidFill>
            <a:srgbClr val="00FF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lang="zh-CN" altLang="en-US" sz="3200" u="none" dirty="0">
                <a:solidFill>
                  <a:srgbClr val="9900FF"/>
                </a:solidFill>
                <a:ea typeface="黑体" panose="02010609060101010101" pitchFamily="49" charset="-122"/>
              </a:rPr>
              <a:t>分组密码</a:t>
            </a:r>
            <a:endParaRPr kumimoji="0" lang="zh-CN" altLang="en-US" sz="3200" b="0" i="0" u="none" strike="noStrike" cap="none" normalizeH="0" baseline="0" dirty="0">
              <a:ln>
                <a:noFill/>
              </a:ln>
              <a:solidFill>
                <a:srgbClr val="9900FF"/>
              </a:solidFill>
              <a:effectLst>
                <a:outerShdw blurRad="38100" dist="38100" dir="2700000" algn="tl">
                  <a:srgbClr val="000000">
                    <a:alpha val="43137"/>
                  </a:srgbClr>
                </a:outerShdw>
              </a:effectLst>
              <a:ea typeface="黑体" panose="02010609060101010101" pitchFamily="49" charset="-122"/>
            </a:endParaRPr>
          </a:p>
        </p:txBody>
      </p:sp>
      <p:sp>
        <p:nvSpPr>
          <p:cNvPr id="16" name="折角形 15"/>
          <p:cNvSpPr/>
          <p:nvPr/>
        </p:nvSpPr>
        <p:spPr bwMode="auto">
          <a:xfrm>
            <a:off x="3304390" y="3878866"/>
            <a:ext cx="2628000" cy="1767761"/>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72000" tIns="45720" rIns="72000" bIns="45720" numCol="1" rtlCol="0" anchor="t" anchorCtr="0" compatLnSpc="1"/>
          <a:lstStyle/>
          <a:p>
            <a:r>
              <a:rPr lang="zh-CN" altLang="en-US" u="none" dirty="0">
                <a:ea typeface="黑体" panose="02010609060101010101" pitchFamily="49" charset="-122"/>
              </a:rPr>
              <a:t>      </a:t>
            </a:r>
            <a:r>
              <a:rPr lang="zh-CN" altLang="en-US" sz="2400" u="none" dirty="0">
                <a:ea typeface="黑体" panose="02010609060101010101" pitchFamily="49" charset="-122"/>
              </a:rPr>
              <a:t>明文和密文</a:t>
            </a:r>
            <a:r>
              <a:rPr lang="en-US" altLang="zh-CN" sz="2400" u="none" dirty="0">
                <a:ea typeface="黑体" panose="02010609060101010101" pitchFamily="49" charset="-122"/>
              </a:rPr>
              <a:t>128 bits</a:t>
            </a:r>
            <a:r>
              <a:rPr lang="zh-CN" altLang="en-US" sz="2400" u="none" dirty="0">
                <a:ea typeface="黑体" panose="02010609060101010101" pitchFamily="49" charset="-122"/>
              </a:rPr>
              <a:t>，初始密钥</a:t>
            </a:r>
            <a:r>
              <a:rPr lang="en-US" altLang="zh-CN" sz="2400" u="none" dirty="0">
                <a:ea typeface="黑体" panose="02010609060101010101" pitchFamily="49" charset="-122"/>
              </a:rPr>
              <a:t>128 bits</a:t>
            </a:r>
            <a:r>
              <a:rPr lang="zh-CN" altLang="en-US" sz="2400" u="none" dirty="0">
                <a:ea typeface="黑体" panose="02010609060101010101" pitchFamily="49" charset="-122"/>
              </a:rPr>
              <a:t>。</a:t>
            </a:r>
            <a:endParaRPr lang="zh-CN" altLang="en-US" sz="2400" u="none" dirty="0">
              <a:ea typeface="黑体" panose="02010609060101010101" pitchFamily="49" charset="-122"/>
            </a:endParaRPr>
          </a:p>
        </p:txBody>
      </p:sp>
      <p:sp>
        <p:nvSpPr>
          <p:cNvPr id="17" name="剪去同侧角的矩形 16"/>
          <p:cNvSpPr/>
          <p:nvPr/>
        </p:nvSpPr>
        <p:spPr bwMode="auto">
          <a:xfrm>
            <a:off x="6115892" y="3878865"/>
            <a:ext cx="2628936" cy="648000"/>
          </a:xfrm>
          <a:prstGeom prst="snip2SameRect">
            <a:avLst/>
          </a:prstGeom>
          <a:solidFill>
            <a:srgbClr val="99FF66"/>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91440" tIns="45720" rIns="91440" bIns="45720" numCol="1" rtlCol="0" anchor="ctr" anchorCtr="1" compatLnSpc="1"/>
          <a:lstStyle/>
          <a:p>
            <a:r>
              <a:rPr kumimoji="0" lang="en-US" altLang="zh-CN" sz="3200" i="0" u="none" strike="noStrike" cap="none" normalizeH="0" baseline="0" dirty="0">
                <a:ln>
                  <a:noFill/>
                </a:ln>
                <a:solidFill>
                  <a:srgbClr val="9900FF"/>
                </a:solidFill>
                <a:ea typeface="黑体" panose="02010609060101010101" pitchFamily="49" charset="-122"/>
              </a:rPr>
              <a:t>SP</a:t>
            </a:r>
            <a:r>
              <a:rPr kumimoji="0" lang="zh-CN" altLang="en-US" sz="3200" i="0" u="none" strike="noStrike" cap="none" normalizeH="0" baseline="0" dirty="0">
                <a:ln>
                  <a:noFill/>
                </a:ln>
                <a:solidFill>
                  <a:srgbClr val="9900FF"/>
                </a:solidFill>
                <a:ea typeface="黑体" panose="02010609060101010101" pitchFamily="49" charset="-122"/>
              </a:rPr>
              <a:t>结构</a:t>
            </a:r>
            <a:endParaRPr kumimoji="0" lang="zh-CN" altLang="en-US" sz="3200" i="0" u="none" strike="noStrike" cap="none" normalizeH="0" baseline="0" dirty="0">
              <a:ln>
                <a:noFill/>
              </a:ln>
              <a:solidFill>
                <a:srgbClr val="9900FF"/>
              </a:solidFill>
              <a:ea typeface="黑体" panose="02010609060101010101" pitchFamily="49" charset="-122"/>
            </a:endParaRPr>
          </a:p>
        </p:txBody>
      </p:sp>
      <p:sp>
        <p:nvSpPr>
          <p:cNvPr id="18" name="折角形 17"/>
          <p:cNvSpPr/>
          <p:nvPr/>
        </p:nvSpPr>
        <p:spPr bwMode="auto">
          <a:xfrm>
            <a:off x="6115891" y="4499587"/>
            <a:ext cx="2628000" cy="1521701"/>
          </a:xfrm>
          <a:prstGeom prst="foldedCorner">
            <a:avLst/>
          </a:prstGeom>
          <a:solidFill>
            <a:srgbClr val="9900FF"/>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vert="horz" wrap="square" lIns="72000" tIns="45720" rIns="72000" bIns="45720" numCol="1" rtlCol="0" anchor="t" anchorCtr="0" compatLnSpc="1"/>
          <a:lstStyle/>
          <a:p>
            <a:pPr algn="just"/>
            <a:r>
              <a:rPr lang="en-US" altLang="zh-CN" u="none" dirty="0">
                <a:solidFill>
                  <a:srgbClr val="00FF00"/>
                </a:solidFill>
                <a:ea typeface="黑体" panose="02010609060101010101" pitchFamily="49" charset="-122"/>
              </a:rPr>
              <a:t>     </a:t>
            </a:r>
            <a:r>
              <a:rPr lang="zh-CN" altLang="en-US" sz="2400" u="none" dirty="0">
                <a:ea typeface="黑体" panose="02010609060101010101" pitchFamily="49" charset="-122"/>
              </a:rPr>
              <a:t>迭代</a:t>
            </a:r>
            <a:r>
              <a:rPr lang="en-US" altLang="zh-CN" sz="2400" u="none" dirty="0">
                <a:ea typeface="黑体" panose="02010609060101010101" pitchFamily="49" charset="-122"/>
              </a:rPr>
              <a:t>10</a:t>
            </a:r>
            <a:r>
              <a:rPr lang="zh-CN" altLang="en-US" sz="2400" u="none" dirty="0">
                <a:ea typeface="黑体" panose="02010609060101010101" pitchFamily="49" charset="-122"/>
              </a:rPr>
              <a:t>轮，软件及硬件都能快速地加解密。</a:t>
            </a:r>
            <a:endParaRPr lang="zh-CN" altLang="en-US" sz="2400" u="none" dirty="0">
              <a:ea typeface="黑体" panose="02010609060101010101" pitchFamily="49" charset="-122"/>
            </a:endParaRPr>
          </a:p>
        </p:txBody>
      </p:sp>
      <p:sp>
        <p:nvSpPr>
          <p:cNvPr id="19" name="圆角右箭头 18"/>
          <p:cNvSpPr/>
          <p:nvPr/>
        </p:nvSpPr>
        <p:spPr bwMode="auto">
          <a:xfrm rot="5400000">
            <a:off x="3779057" y="2199268"/>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0" name="圆角右箭头 19"/>
          <p:cNvSpPr/>
          <p:nvPr/>
        </p:nvSpPr>
        <p:spPr bwMode="auto">
          <a:xfrm rot="5400000">
            <a:off x="6590558" y="2819989"/>
            <a:ext cx="401644" cy="1716111"/>
          </a:xfrm>
          <a:prstGeom prst="bentArrow">
            <a:avLst>
              <a:gd name="adj1" fmla="val 27696"/>
              <a:gd name="adj2" fmla="val 39651"/>
              <a:gd name="adj3" fmla="val 25000"/>
              <a:gd name="adj4" fmla="val 25811"/>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par>
                          <p:cTn id="11" fill="hold">
                            <p:stCondLst>
                              <p:cond delay="1149"/>
                            </p:stCondLst>
                            <p:childTnLst>
                              <p:par>
                                <p:cTn id="12" presetID="22" presetClass="entr" presetSubtype="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strVal val="#ppt_w*0.70"/>
                                          </p:val>
                                        </p:tav>
                                        <p:tav tm="100000">
                                          <p:val>
                                            <p:strVal val="#ppt_w"/>
                                          </p:val>
                                        </p:tav>
                                      </p:tavLst>
                                    </p:anim>
                                    <p:anim calcmode="lin" valueType="num">
                                      <p:cBhvr>
                                        <p:cTn id="20" dur="1000" fill="hold"/>
                                        <p:tgtEl>
                                          <p:spTgt spid="19"/>
                                        </p:tgtEl>
                                        <p:attrNameLst>
                                          <p:attrName>ppt_h</p:attrName>
                                        </p:attrNameLst>
                                      </p:cBhvr>
                                      <p:tavLst>
                                        <p:tav tm="0">
                                          <p:val>
                                            <p:strVal val="#ppt_h"/>
                                          </p:val>
                                        </p:tav>
                                        <p:tav tm="100000">
                                          <p:val>
                                            <p:strVal val="#ppt_h"/>
                                          </p:val>
                                        </p:tav>
                                      </p:tavLst>
                                    </p:anim>
                                    <p:animEffect transition="in" filter="fade">
                                      <p:cBhvr>
                                        <p:cTn id="21" dur="1000"/>
                                        <p:tgtEl>
                                          <p:spTgt spid="19"/>
                                        </p:tgtEl>
                                      </p:cBhvr>
                                    </p:animEffect>
                                  </p:childTnLst>
                                </p:cTn>
                              </p:par>
                            </p:childTnLst>
                          </p:cTn>
                        </p:par>
                        <p:par>
                          <p:cTn id="22" fill="hold">
                            <p:stCondLst>
                              <p:cond delay="1000"/>
                            </p:stCondLst>
                            <p:childTnLst>
                              <p:par>
                                <p:cTn id="23" presetID="50" presetClass="entr" presetSubtype="0" decel="10000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strVal val="#ppt_w+.3"/>
                                          </p:val>
                                        </p:tav>
                                        <p:tav tm="100000">
                                          <p:val>
                                            <p:strVal val="#ppt_w"/>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animEffect transition="in" filter="fade">
                                      <p:cBhvr>
                                        <p:cTn id="27" dur="1000"/>
                                        <p:tgtEl>
                                          <p:spTgt spid="15"/>
                                        </p:tgtEl>
                                      </p:cBhvr>
                                    </p:animEffect>
                                  </p:childTnLst>
                                </p:cTn>
                              </p:par>
                            </p:childTnLst>
                          </p:cTn>
                        </p:par>
                        <p:par>
                          <p:cTn id="28" fill="hold">
                            <p:stCondLst>
                              <p:cond delay="2000"/>
                            </p:stCondLst>
                            <p:childTnLst>
                              <p:par>
                                <p:cTn id="29" presetID="1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Bottom)">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1000" fill="hold"/>
                                        <p:tgtEl>
                                          <p:spTgt spid="20"/>
                                        </p:tgtEl>
                                        <p:attrNameLst>
                                          <p:attrName>ppt_w</p:attrName>
                                        </p:attrNameLst>
                                      </p:cBhvr>
                                      <p:tavLst>
                                        <p:tav tm="0">
                                          <p:val>
                                            <p:strVal val="#ppt_w*0.70"/>
                                          </p:val>
                                        </p:tav>
                                        <p:tav tm="100000">
                                          <p:val>
                                            <p:strVal val="#ppt_w"/>
                                          </p:val>
                                        </p:tav>
                                      </p:tavLst>
                                    </p:anim>
                                    <p:anim calcmode="lin" valueType="num">
                                      <p:cBhvr>
                                        <p:cTn id="37" dur="1000" fill="hold"/>
                                        <p:tgtEl>
                                          <p:spTgt spid="20"/>
                                        </p:tgtEl>
                                        <p:attrNameLst>
                                          <p:attrName>ppt_h</p:attrName>
                                        </p:attrNameLst>
                                      </p:cBhvr>
                                      <p:tavLst>
                                        <p:tav tm="0">
                                          <p:val>
                                            <p:strVal val="#ppt_h"/>
                                          </p:val>
                                        </p:tav>
                                        <p:tav tm="100000">
                                          <p:val>
                                            <p:strVal val="#ppt_h"/>
                                          </p:val>
                                        </p:tav>
                                      </p:tavLst>
                                    </p:anim>
                                    <p:animEffect transition="in" filter="fade">
                                      <p:cBhvr>
                                        <p:cTn id="38" dur="1000"/>
                                        <p:tgtEl>
                                          <p:spTgt spid="20"/>
                                        </p:tgtEl>
                                      </p:cBhvr>
                                    </p:animEffect>
                                  </p:childTnLst>
                                </p:cTn>
                              </p:par>
                            </p:childTnLst>
                          </p:cTn>
                        </p:par>
                        <p:par>
                          <p:cTn id="39" fill="hold">
                            <p:stCondLst>
                              <p:cond delay="1000"/>
                            </p:stCondLst>
                            <p:childTnLst>
                              <p:par>
                                <p:cTn id="40" presetID="43"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
                                        <p:tgtEl>
                                          <p:spTgt spid="17"/>
                                        </p:tgtEl>
                                      </p:cBhvr>
                                    </p:animEffect>
                                    <p:anim calcmode="lin" valueType="num">
                                      <p:cBhvr>
                                        <p:cTn id="43" dur="400" fill="hold"/>
                                        <p:tgtEl>
                                          <p:spTgt spid="17"/>
                                        </p:tgtEl>
                                        <p:attrNameLst>
                                          <p:attrName>ppt_x</p:attrName>
                                        </p:attrNameLst>
                                      </p:cBhvr>
                                      <p:tavLst>
                                        <p:tav tm="0">
                                          <p:val>
                                            <p:strVal val="#ppt_x"/>
                                          </p:val>
                                        </p:tav>
                                        <p:tav tm="100000">
                                          <p:val>
                                            <p:strVal val="#ppt_x"/>
                                          </p:val>
                                        </p:tav>
                                      </p:tavLst>
                                    </p:anim>
                                    <p:anim calcmode="lin" valueType="num">
                                      <p:cBhvr>
                                        <p:cTn id="44" dur="400" fill="hold"/>
                                        <p:tgtEl>
                                          <p:spTgt spid="17"/>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7" fill="hold">
                            <p:stCondLst>
                              <p:cond delay="2000"/>
                            </p:stCondLst>
                            <p:childTnLst>
                              <p:par>
                                <p:cTn id="48" presetID="54" presetClass="entr" presetSubtype="0" accel="10000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2000" fill="hold"/>
                                        <p:tgtEl>
                                          <p:spTgt spid="18"/>
                                        </p:tgtEl>
                                        <p:attrNameLst>
                                          <p:attrName>ppt_w</p:attrName>
                                        </p:attrNameLst>
                                      </p:cBhvr>
                                      <p:tavLst>
                                        <p:tav tm="0">
                                          <p:val>
                                            <p:strVal val="#ppt_w*0.05"/>
                                          </p:val>
                                        </p:tav>
                                        <p:tav tm="100000">
                                          <p:val>
                                            <p:strVal val="#ppt_w"/>
                                          </p:val>
                                        </p:tav>
                                      </p:tavLst>
                                    </p:anim>
                                    <p:anim calcmode="lin" valueType="num">
                                      <p:cBhvr>
                                        <p:cTn id="51" dur="2000" fill="hold"/>
                                        <p:tgtEl>
                                          <p:spTgt spid="18"/>
                                        </p:tgtEl>
                                        <p:attrNameLst>
                                          <p:attrName>ppt_h</p:attrName>
                                        </p:attrNameLst>
                                      </p:cBhvr>
                                      <p:tavLst>
                                        <p:tav tm="0">
                                          <p:val>
                                            <p:strVal val="#ppt_h"/>
                                          </p:val>
                                        </p:tav>
                                        <p:tav tm="100000">
                                          <p:val>
                                            <p:strVal val="#ppt_h"/>
                                          </p:val>
                                        </p:tav>
                                      </p:tavLst>
                                    </p:anim>
                                    <p:anim calcmode="lin" valueType="num">
                                      <p:cBhvr>
                                        <p:cTn id="52" dur="2000" fill="hold"/>
                                        <p:tgtEl>
                                          <p:spTgt spid="18"/>
                                        </p:tgtEl>
                                        <p:attrNameLst>
                                          <p:attrName>ppt_x</p:attrName>
                                        </p:attrNameLst>
                                      </p:cBhvr>
                                      <p:tavLst>
                                        <p:tav tm="0">
                                          <p:val>
                                            <p:strVal val="#ppt_x-.2"/>
                                          </p:val>
                                        </p:tav>
                                        <p:tav tm="100000">
                                          <p:val>
                                            <p:strVal val="#ppt_x"/>
                                          </p:val>
                                        </p:tav>
                                      </p:tavLst>
                                    </p:anim>
                                    <p:anim calcmode="lin" valueType="num">
                                      <p:cBhvr>
                                        <p:cTn id="53" dur="2000" fill="hold"/>
                                        <p:tgtEl>
                                          <p:spTgt spid="18"/>
                                        </p:tgtEl>
                                        <p:attrNameLst>
                                          <p:attrName>ppt_y</p:attrName>
                                        </p:attrNameLst>
                                      </p:cBhvr>
                                      <p:tavLst>
                                        <p:tav tm="0">
                                          <p:val>
                                            <p:strVal val="#ppt_y"/>
                                          </p:val>
                                        </p:tav>
                                        <p:tav tm="100000">
                                          <p:val>
                                            <p:strVal val="#ppt_y"/>
                                          </p:val>
                                        </p:tav>
                                      </p:tavLst>
                                    </p:anim>
                                    <p:animEffect transition="in" filter="fade">
                                      <p:cBhvr>
                                        <p:cTn id="54"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35596" y="980728"/>
            <a:ext cx="7308812" cy="5472608"/>
            <a:chOff x="226953" y="0"/>
            <a:chExt cx="8544042" cy="6858000"/>
          </a:xfrm>
        </p:grpSpPr>
        <p:grpSp>
          <p:nvGrpSpPr>
            <p:cNvPr id="9" name="组合 8"/>
            <p:cNvGrpSpPr/>
            <p:nvPr/>
          </p:nvGrpSpPr>
          <p:grpSpPr>
            <a:xfrm>
              <a:off x="226953" y="0"/>
              <a:ext cx="8544042" cy="6858000"/>
              <a:chOff x="226953" y="0"/>
              <a:chExt cx="8544042" cy="6858000"/>
            </a:xfrm>
          </p:grpSpPr>
          <p:pic>
            <p:nvPicPr>
              <p:cNvPr id="5" name="Picture 5"/>
              <p:cNvPicPr>
                <a:picLocks noChangeAspect="1" noChangeArrowheads="1"/>
              </p:cNvPicPr>
              <p:nvPr/>
            </p:nvPicPr>
            <p:blipFill>
              <a:blip r:embed="rId1"/>
              <a:srcRect/>
              <a:stretch>
                <a:fillRect/>
              </a:stretch>
            </p:blipFill>
            <p:spPr bwMode="auto">
              <a:xfrm>
                <a:off x="1139778" y="0"/>
                <a:ext cx="6716715" cy="6858000"/>
              </a:xfrm>
              <a:prstGeom prst="rect">
                <a:avLst/>
              </a:prstGeom>
              <a:noFill/>
              <a:ln w="9525">
                <a:noFill/>
                <a:miter lim="800000"/>
                <a:headEnd/>
                <a:tailEnd/>
              </a:ln>
            </p:spPr>
          </p:pic>
          <p:sp>
            <p:nvSpPr>
              <p:cNvPr id="6" name="矩形 5"/>
              <p:cNvSpPr/>
              <p:nvPr/>
            </p:nvSpPr>
            <p:spPr bwMode="auto">
              <a:xfrm>
                <a:off x="226953" y="0"/>
                <a:ext cx="912825" cy="66786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8" name="矩形 7"/>
              <p:cNvSpPr/>
              <p:nvPr/>
            </p:nvSpPr>
            <p:spPr bwMode="auto">
              <a:xfrm>
                <a:off x="7858170" y="106317"/>
                <a:ext cx="912825" cy="66786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
          <p:nvSpPr>
            <p:cNvPr id="10" name="矩形 9"/>
            <p:cNvSpPr/>
            <p:nvPr/>
          </p:nvSpPr>
          <p:spPr bwMode="auto">
            <a:xfrm>
              <a:off x="1603584" y="46209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bwMode="auto">
            <a:xfrm>
              <a:off x="1609920" y="9050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bwMode="auto">
            <a:xfrm>
              <a:off x="1603584" y="1341783"/>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3" name="矩形 12"/>
            <p:cNvSpPr/>
            <p:nvPr/>
          </p:nvSpPr>
          <p:spPr bwMode="auto">
            <a:xfrm>
              <a:off x="1603584" y="177541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bwMode="auto">
            <a:xfrm>
              <a:off x="1603584" y="220904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bwMode="auto">
            <a:xfrm>
              <a:off x="3613311" y="904779"/>
              <a:ext cx="1116000" cy="216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密钥扩展</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7" name="矩形 16"/>
            <p:cNvSpPr/>
            <p:nvPr/>
          </p:nvSpPr>
          <p:spPr bwMode="auto">
            <a:xfrm>
              <a:off x="1608293" y="329652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8" name="矩形 17"/>
            <p:cNvSpPr/>
            <p:nvPr/>
          </p:nvSpPr>
          <p:spPr bwMode="auto">
            <a:xfrm>
              <a:off x="1601957" y="373323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bwMode="auto">
            <a:xfrm>
              <a:off x="1601957" y="416686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0" name="矩形 19"/>
            <p:cNvSpPr/>
            <p:nvPr/>
          </p:nvSpPr>
          <p:spPr bwMode="auto">
            <a:xfrm>
              <a:off x="1601957" y="4600494"/>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bwMode="auto">
            <a:xfrm>
              <a:off x="1611535" y="502854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2" name="矩形 21"/>
            <p:cNvSpPr/>
            <p:nvPr/>
          </p:nvSpPr>
          <p:spPr bwMode="auto">
            <a:xfrm>
              <a:off x="1605199" y="5465249"/>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4" name="矩形 23"/>
            <p:cNvSpPr/>
            <p:nvPr/>
          </p:nvSpPr>
          <p:spPr bwMode="auto">
            <a:xfrm>
              <a:off x="1605199"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bwMode="auto">
            <a:xfrm>
              <a:off x="5608651" y="177325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6" name="矩形 25"/>
            <p:cNvSpPr/>
            <p:nvPr/>
          </p:nvSpPr>
          <p:spPr bwMode="auto">
            <a:xfrm>
              <a:off x="5602315" y="2209962"/>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7" name="矩形 26"/>
            <p:cNvSpPr/>
            <p:nvPr/>
          </p:nvSpPr>
          <p:spPr bwMode="auto">
            <a:xfrm>
              <a:off x="5602315" y="264359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8" name="矩形 27"/>
            <p:cNvSpPr/>
            <p:nvPr/>
          </p:nvSpPr>
          <p:spPr bwMode="auto">
            <a:xfrm>
              <a:off x="5602315" y="3077220"/>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29" name="矩形 28"/>
            <p:cNvSpPr/>
            <p:nvPr/>
          </p:nvSpPr>
          <p:spPr bwMode="auto">
            <a:xfrm>
              <a:off x="5611893" y="41672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逆列混合</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0" name="矩形 29"/>
            <p:cNvSpPr/>
            <p:nvPr/>
          </p:nvSpPr>
          <p:spPr bwMode="auto">
            <a:xfrm>
              <a:off x="5605557" y="4603918"/>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bwMode="auto">
            <a:xfrm>
              <a:off x="5605557" y="503754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bwMode="auto">
            <a:xfrm>
              <a:off x="5605557" y="547117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4" name="矩形 33"/>
            <p:cNvSpPr/>
            <p:nvPr/>
          </p:nvSpPr>
          <p:spPr bwMode="auto">
            <a:xfrm>
              <a:off x="5605727" y="467677"/>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bwMode="auto">
            <a:xfrm>
              <a:off x="5605727" y="901306"/>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逆字节代换</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bwMode="auto">
            <a:xfrm>
              <a:off x="5605727" y="1334935"/>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100" u="none" dirty="0">
                  <a:latin typeface="黑体" panose="02010609060101010101" pitchFamily="49" charset="-122"/>
                  <a:ea typeface="黑体" panose="02010609060101010101" pitchFamily="49" charset="-122"/>
                </a:rPr>
                <a:t>逆行移位</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sp>
          <p:nvSpPr>
            <p:cNvPr id="37" name="矩形 36"/>
            <p:cNvSpPr/>
            <p:nvPr/>
          </p:nvSpPr>
          <p:spPr bwMode="auto">
            <a:xfrm>
              <a:off x="5604112" y="5907011"/>
              <a:ext cx="1800000" cy="216000"/>
            </a:xfrm>
            <a:prstGeom prst="rect">
              <a:avLst/>
            </a:prstGeom>
            <a:solidFill>
              <a:srgbClr val="9900FF"/>
            </a:solidFill>
            <a:ln w="9525" cap="flat" cmpd="sng" algn="ctr">
              <a:noFill/>
              <a:prstDash val="solid"/>
              <a:round/>
              <a:headEnd type="none" w="med" len="med"/>
              <a:tailEnd type="none" w="med" len="med"/>
            </a:ln>
            <a:effectLst/>
          </p:spPr>
          <p:txBody>
            <a:bodyPr vert="horz" wrap="square" lIns="91440" tIns="0" rIns="91440" bIns="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rPr>
                <a:t>轮密钥加</a:t>
              </a:r>
              <a:endParaRPr kumimoji="0" lang="zh-CN" altLang="en-US" sz="1100" i="0" u="none" strike="noStrike" cap="none" normalizeH="0" baseline="0" dirty="0">
                <a:ln>
                  <a:noFill/>
                </a:ln>
                <a:solidFill>
                  <a:schemeClr val="tx1"/>
                </a:solidFill>
                <a:latin typeface="黑体" panose="02010609060101010101" pitchFamily="49" charset="-122"/>
                <a:ea typeface="黑体" panose="02010609060101010101" pitchFamily="49" charset="-122"/>
              </a:endParaRPr>
            </a:p>
          </p:txBody>
        </p:sp>
      </p:gr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9"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endParaRPr lang="en-US" altLang="zh-CN" dirty="0">
              <a:solidFill>
                <a:srgbClr val="FF0000"/>
              </a:solidFill>
            </a:endParaRPr>
          </a:p>
          <a:p>
            <a:pPr marL="514350" indent="-514350">
              <a:buClr>
                <a:schemeClr val="bg1">
                  <a:lumMod val="60000"/>
                  <a:lumOff val="40000"/>
                </a:schemeClr>
              </a:buClr>
              <a:buFont typeface="+mj-ea"/>
              <a:buAutoNum type="circleNumDbPlain"/>
            </a:pPr>
            <a:r>
              <a:rPr lang="zh-CN" altLang="en-US" sz="2800" dirty="0"/>
              <a:t>明文分组</a:t>
            </a:r>
            <a:endParaRPr lang="en-US" altLang="zh-CN" sz="2800" dirty="0"/>
          </a:p>
          <a:p>
            <a:pPr lvl="1">
              <a:lnSpc>
                <a:spcPct val="100000"/>
              </a:lnSpc>
            </a:pPr>
            <a:r>
              <a:rPr lang="en-US" altLang="zh-CN" sz="2400" dirty="0"/>
              <a:t>128 bits(16</a:t>
            </a:r>
            <a:r>
              <a:rPr lang="zh-CN" altLang="en-US" sz="2400" dirty="0"/>
              <a:t>字节</a:t>
            </a:r>
            <a:r>
              <a:rPr lang="en-US" altLang="zh-CN" sz="2400" dirty="0"/>
              <a:t>)</a:t>
            </a:r>
            <a:r>
              <a:rPr lang="en-US" altLang="zh-CN" sz="2400" dirty="0">
                <a:sym typeface="Wingdings" panose="05000000000000000000" pitchFamily="2" charset="2"/>
              </a:rPr>
              <a:t></a:t>
            </a:r>
            <a:r>
              <a:rPr lang="en-US" altLang="zh-CN" sz="2400" dirty="0"/>
              <a:t>4×4 state</a:t>
            </a:r>
            <a:r>
              <a:rPr lang="zh-CN" altLang="en-US" sz="2400" dirty="0"/>
              <a:t>矩阵</a:t>
            </a:r>
            <a:endParaRPr lang="zh-CN" altLang="en-US" sz="2400" dirty="0"/>
          </a:p>
          <a:p>
            <a:pPr marL="514350" indent="-514350">
              <a:buClr>
                <a:schemeClr val="bg1">
                  <a:lumMod val="60000"/>
                  <a:lumOff val="40000"/>
                </a:schemeClr>
              </a:buClr>
              <a:buFont typeface="+mj-ea"/>
              <a:buAutoNum type="circleNumDbPlain"/>
            </a:pPr>
            <a:r>
              <a:rPr lang="zh-CN" altLang="en-US" sz="2800" dirty="0"/>
              <a:t>轮密钥加</a:t>
            </a:r>
            <a:endParaRPr lang="zh-CN" altLang="en-US" sz="2800" dirty="0"/>
          </a:p>
          <a:p>
            <a:pPr lvl="1">
              <a:lnSpc>
                <a:spcPct val="100000"/>
              </a:lnSpc>
            </a:pPr>
            <a:r>
              <a:rPr lang="en-US" altLang="zh-CN" sz="2400" dirty="0"/>
              <a:t>state</a:t>
            </a:r>
            <a:r>
              <a:rPr lang="zh-CN" altLang="en-US" sz="2400" dirty="0"/>
              <a:t>与初始</a:t>
            </a:r>
            <a:r>
              <a:rPr lang="zh-CN" altLang="en-US" sz="2400" dirty="0">
                <a:solidFill>
                  <a:srgbClr val="FF0000"/>
                </a:solidFill>
              </a:rPr>
              <a:t>轮密钥</a:t>
            </a:r>
            <a:r>
              <a:rPr lang="zh-CN" altLang="en-US" sz="2400" dirty="0"/>
              <a:t>相加</a:t>
            </a:r>
            <a:endParaRPr lang="zh-CN" altLang="en-US" sz="2400" dirty="0"/>
          </a:p>
          <a:p>
            <a:pPr marL="514350" indent="-514350">
              <a:buClr>
                <a:schemeClr val="bg1">
                  <a:lumMod val="60000"/>
                  <a:lumOff val="40000"/>
                </a:schemeClr>
              </a:buClr>
              <a:buFont typeface="+mj-ea"/>
              <a:buAutoNum type="circleNumDbPlain"/>
            </a:pPr>
            <a:r>
              <a:rPr lang="zh-CN" altLang="en-US" sz="2800" dirty="0"/>
              <a:t>轮迭代</a:t>
            </a:r>
            <a:endParaRPr lang="en-US" altLang="zh-CN" sz="2800" dirty="0"/>
          </a:p>
          <a:p>
            <a:pPr lvl="1">
              <a:lnSpc>
                <a:spcPct val="100000"/>
              </a:lnSpc>
            </a:pPr>
            <a:r>
              <a:rPr lang="en-US" altLang="zh-CN" sz="2400" dirty="0"/>
              <a:t>Nr-1</a:t>
            </a:r>
            <a:r>
              <a:rPr lang="zh-CN" altLang="en-US" sz="2400" dirty="0"/>
              <a:t>次，使用</a:t>
            </a:r>
            <a:r>
              <a:rPr lang="en-US" altLang="zh-CN" sz="2400" dirty="0"/>
              <a:t>Nr-1</a:t>
            </a:r>
            <a:r>
              <a:rPr lang="zh-CN" altLang="en-US" sz="2400" dirty="0"/>
              <a:t>个</a:t>
            </a:r>
            <a:r>
              <a:rPr lang="zh-CN" altLang="en-US" sz="2400" dirty="0">
                <a:solidFill>
                  <a:srgbClr val="FF0000"/>
                </a:solidFill>
              </a:rPr>
              <a:t>轮密钥</a:t>
            </a:r>
            <a:endParaRPr lang="zh-CN" altLang="en-US" sz="2400" dirty="0">
              <a:solidFill>
                <a:srgbClr val="FF0000"/>
              </a:solidFill>
            </a:endParaRPr>
          </a:p>
          <a:p>
            <a:pPr marL="514350" indent="-514350">
              <a:buClr>
                <a:schemeClr val="bg1">
                  <a:lumMod val="60000"/>
                  <a:lumOff val="40000"/>
                </a:schemeClr>
              </a:buClr>
              <a:buFont typeface="+mj-ea"/>
              <a:buAutoNum type="circleNumDbPlain"/>
            </a:pPr>
            <a:r>
              <a:rPr lang="zh-CN" altLang="en-US" sz="2800" dirty="0"/>
              <a:t>结尾轮变换</a:t>
            </a:r>
            <a:endParaRPr lang="en-US" altLang="zh-CN" sz="2800" dirty="0"/>
          </a:p>
          <a:p>
            <a:pPr lvl="1">
              <a:lnSpc>
                <a:spcPct val="100000"/>
              </a:lnSpc>
            </a:pPr>
            <a:r>
              <a:rPr lang="zh-CN" altLang="en-US" sz="2400" dirty="0"/>
              <a:t>使用最后</a:t>
            </a:r>
            <a:r>
              <a:rPr lang="en-US" altLang="zh-CN" sz="2400" dirty="0"/>
              <a:t>1</a:t>
            </a:r>
            <a:r>
              <a:rPr lang="zh-CN" altLang="en-US" sz="2400" dirty="0"/>
              <a:t>个</a:t>
            </a:r>
            <a:r>
              <a:rPr lang="zh-CN" altLang="en-US" sz="2400" dirty="0">
                <a:solidFill>
                  <a:srgbClr val="FF0000"/>
                </a:solidFill>
              </a:rPr>
              <a:t>轮密钥</a:t>
            </a:r>
            <a:endParaRPr lang="zh-CN" altLang="en-US" sz="2400" dirty="0">
              <a:solidFill>
                <a:srgbClr val="FF0000"/>
              </a:solidFill>
            </a:endParaRPr>
          </a:p>
        </p:txBody>
      </p:sp>
      <p:sp>
        <p:nvSpPr>
          <p:cNvPr id="5" name="右大括号 4"/>
          <p:cNvSpPr/>
          <p:nvPr/>
        </p:nvSpPr>
        <p:spPr bwMode="auto">
          <a:xfrm>
            <a:off x="5641221" y="3172765"/>
            <a:ext cx="438156" cy="2884527"/>
          </a:xfrm>
          <a:prstGeom prst="rightBrace">
            <a:avLst>
              <a:gd name="adj1" fmla="val 43041"/>
              <a:gd name="adj2" fmla="val 50008"/>
            </a:avLst>
          </a:prstGeom>
          <a:noFill/>
          <a:ln w="3810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 name="剪去对角的矩形 5"/>
          <p:cNvSpPr/>
          <p:nvPr/>
        </p:nvSpPr>
        <p:spPr>
          <a:xfrm>
            <a:off x="6152403" y="4268155"/>
            <a:ext cx="2524496" cy="624423"/>
          </a:xfrm>
          <a:prstGeom prst="snip2DiagRect">
            <a:avLst/>
          </a:prstGeom>
          <a:solidFill>
            <a:srgbClr val="99FF66"/>
          </a:solidFill>
        </p:spPr>
        <p:txBody>
          <a:bodyPr wrap="none">
            <a:spAutoFit/>
          </a:bodyPr>
          <a:lstStyle/>
          <a:p>
            <a:r>
              <a:rPr lang="en-US" altLang="zh-CN" u="none" dirty="0">
                <a:solidFill>
                  <a:schemeClr val="accent4">
                    <a:lumMod val="10000"/>
                  </a:schemeClr>
                </a:solidFill>
                <a:ea typeface="黑体" panose="02010609060101010101" pitchFamily="49" charset="-122"/>
              </a:rPr>
              <a:t>Nr+1</a:t>
            </a:r>
            <a:r>
              <a:rPr lang="zh-CN" altLang="en-US" u="none" dirty="0">
                <a:solidFill>
                  <a:schemeClr val="accent4">
                    <a:lumMod val="10000"/>
                  </a:schemeClr>
                </a:solidFill>
                <a:ea typeface="黑体" panose="02010609060101010101" pitchFamily="49" charset="-122"/>
              </a:rPr>
              <a:t>个轮密钥</a:t>
            </a:r>
            <a:endParaRPr lang="zh-CN" altLang="en-US" u="none" dirty="0">
              <a:ea typeface="黑体" panose="02010609060101010101" pitchFamily="49" charset="-122"/>
            </a:endParaRPr>
          </a:p>
        </p:txBody>
      </p:sp>
      <p:sp>
        <p:nvSpPr>
          <p:cNvPr id="8" name="剪去对角的矩形 7"/>
          <p:cNvSpPr/>
          <p:nvPr/>
        </p:nvSpPr>
        <p:spPr>
          <a:xfrm>
            <a:off x="6407994" y="1891108"/>
            <a:ext cx="2227293" cy="624423"/>
          </a:xfrm>
          <a:prstGeom prst="snip2DiagRect">
            <a:avLst/>
          </a:prstGeom>
          <a:solidFill>
            <a:srgbClr val="00FFFF"/>
          </a:solidFill>
        </p:spPr>
        <p:txBody>
          <a:bodyPr wrap="square">
            <a:spAutoFit/>
          </a:bodyPr>
          <a:lstStyle/>
          <a:p>
            <a:pPr algn="ctr"/>
            <a:r>
              <a:rPr lang="zh-CN" altLang="en-US" u="none" dirty="0">
                <a:solidFill>
                  <a:schemeClr val="accent4">
                    <a:lumMod val="10000"/>
                  </a:schemeClr>
                </a:solidFill>
                <a:latin typeface="黑体" panose="02010609060101010101" pitchFamily="49" charset="-122"/>
                <a:ea typeface="黑体" panose="02010609060101010101" pitchFamily="49" charset="-122"/>
              </a:rPr>
              <a:t>初始密钥</a:t>
            </a:r>
            <a:endParaRPr lang="zh-CN" altLang="en-US" u="none" dirty="0">
              <a:latin typeface="黑体" panose="02010609060101010101" pitchFamily="49" charset="-122"/>
              <a:ea typeface="黑体" panose="02010609060101010101" pitchFamily="49" charset="-122"/>
            </a:endParaRPr>
          </a:p>
        </p:txBody>
      </p:sp>
      <p:sp>
        <p:nvSpPr>
          <p:cNvPr id="14" name="剪去对角的矩形 13"/>
          <p:cNvSpPr/>
          <p:nvPr/>
        </p:nvSpPr>
        <p:spPr>
          <a:xfrm>
            <a:off x="6950000" y="3099739"/>
            <a:ext cx="1721800" cy="612000"/>
          </a:xfrm>
          <a:prstGeom prst="snip2DiagRect">
            <a:avLst/>
          </a:prstGeom>
          <a:solidFill>
            <a:srgbClr val="FF00FF"/>
          </a:solidFill>
        </p:spPr>
        <p:txBody>
          <a:bodyPr wrap="none">
            <a:spAutoFit/>
          </a:bodyPr>
          <a:lstStyle/>
          <a:p>
            <a:r>
              <a:rPr lang="zh-CN" altLang="en-US" u="none" dirty="0">
                <a:ea typeface="黑体" panose="02010609060101010101" pitchFamily="49" charset="-122"/>
              </a:rPr>
              <a:t>密钥扩展</a:t>
            </a:r>
            <a:endParaRPr lang="zh-CN" altLang="en-US" u="none" dirty="0">
              <a:ea typeface="黑体" panose="02010609060101010101" pitchFamily="49" charset="-122"/>
            </a:endParaRPr>
          </a:p>
        </p:txBody>
      </p:sp>
      <p:sp>
        <p:nvSpPr>
          <p:cNvPr id="15" name="下箭头 14"/>
          <p:cNvSpPr/>
          <p:nvPr/>
        </p:nvSpPr>
        <p:spPr bwMode="auto">
          <a:xfrm>
            <a:off x="7612923" y="2515531"/>
            <a:ext cx="365130" cy="58420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6" name="下箭头 15"/>
          <p:cNvSpPr/>
          <p:nvPr/>
        </p:nvSpPr>
        <p:spPr bwMode="auto">
          <a:xfrm>
            <a:off x="7612923" y="3720460"/>
            <a:ext cx="365130" cy="54769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 name="下箭头 9"/>
          <p:cNvSpPr/>
          <p:nvPr/>
        </p:nvSpPr>
        <p:spPr bwMode="auto">
          <a:xfrm>
            <a:off x="6554046" y="2515531"/>
            <a:ext cx="365130" cy="175262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 calcmode="lin" valueType="num">
                                      <p:cBhvr additive="base">
                                        <p:cTn id="7" dur="1000" fill="hold"/>
                                        <p:tgtEl>
                                          <p:spTgt spid="352259">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5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2259">
                                            <p:txEl>
                                              <p:pRg st="1" end="1"/>
                                            </p:txEl>
                                          </p:spTgt>
                                        </p:tgtEl>
                                        <p:attrNameLst>
                                          <p:attrName>style.visibility</p:attrName>
                                        </p:attrNameLst>
                                      </p:cBhvr>
                                      <p:to>
                                        <p:strVal val="visible"/>
                                      </p:to>
                                    </p:set>
                                    <p:anim calcmode="lin" valueType="num">
                                      <p:cBhvr additive="base">
                                        <p:cTn id="13" dur="1000" fill="hold"/>
                                        <p:tgtEl>
                                          <p:spTgt spid="352259">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52259">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352259">
                                            <p:txEl>
                                              <p:pRg st="2" end="2"/>
                                            </p:txEl>
                                          </p:spTgt>
                                        </p:tgtEl>
                                        <p:attrNameLst>
                                          <p:attrName>style.visibility</p:attrName>
                                        </p:attrNameLst>
                                      </p:cBhvr>
                                      <p:to>
                                        <p:strVal val="visible"/>
                                      </p:to>
                                    </p:set>
                                    <p:anim calcmode="lin" valueType="num">
                                      <p:cBhvr additive="base">
                                        <p:cTn id="18" dur="1000" fill="hold"/>
                                        <p:tgtEl>
                                          <p:spTgt spid="352259">
                                            <p:txEl>
                                              <p:pRg st="2" end="2"/>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35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52259">
                                            <p:txEl>
                                              <p:pRg st="3" end="3"/>
                                            </p:txEl>
                                          </p:spTgt>
                                        </p:tgtEl>
                                        <p:attrNameLst>
                                          <p:attrName>style.visibility</p:attrName>
                                        </p:attrNameLst>
                                      </p:cBhvr>
                                      <p:to>
                                        <p:strVal val="visible"/>
                                      </p:to>
                                    </p:set>
                                    <p:anim calcmode="lin" valueType="num">
                                      <p:cBhvr additive="base">
                                        <p:cTn id="24" dur="1000" fill="hold"/>
                                        <p:tgtEl>
                                          <p:spTgt spid="352259">
                                            <p:txEl>
                                              <p:pRg st="3" end="3"/>
                                            </p:txEl>
                                          </p:spTgt>
                                        </p:tgtEl>
                                        <p:attrNameLst>
                                          <p:attrName>ppt_x</p:attrName>
                                        </p:attrNameLst>
                                      </p:cBhvr>
                                      <p:tavLst>
                                        <p:tav tm="0">
                                          <p:val>
                                            <p:strVal val="0-#ppt_w/2"/>
                                          </p:val>
                                        </p:tav>
                                        <p:tav tm="100000">
                                          <p:val>
                                            <p:strVal val="#ppt_x"/>
                                          </p:val>
                                        </p:tav>
                                      </p:tavLst>
                                    </p:anim>
                                    <p:anim calcmode="lin" valueType="num">
                                      <p:cBhvr additive="base">
                                        <p:cTn id="25" dur="1000" fill="hold"/>
                                        <p:tgtEl>
                                          <p:spTgt spid="352259">
                                            <p:txEl>
                                              <p:pRg st="3" end="3"/>
                                            </p:txEl>
                                          </p:spTgt>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52259">
                                            <p:txEl>
                                              <p:pRg st="4" end="4"/>
                                            </p:txEl>
                                          </p:spTgt>
                                        </p:tgtEl>
                                        <p:attrNameLst>
                                          <p:attrName>style.visibility</p:attrName>
                                        </p:attrNameLst>
                                      </p:cBhvr>
                                      <p:to>
                                        <p:strVal val="visible"/>
                                      </p:to>
                                    </p:set>
                                    <p:anim calcmode="lin" valueType="num">
                                      <p:cBhvr additive="base">
                                        <p:cTn id="29" dur="1000" fill="hold"/>
                                        <p:tgtEl>
                                          <p:spTgt spid="352259">
                                            <p:txEl>
                                              <p:pRg st="4" end="4"/>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35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2259">
                                            <p:txEl>
                                              <p:pRg st="5" end="5"/>
                                            </p:txEl>
                                          </p:spTgt>
                                        </p:tgtEl>
                                        <p:attrNameLst>
                                          <p:attrName>style.visibility</p:attrName>
                                        </p:attrNameLst>
                                      </p:cBhvr>
                                      <p:to>
                                        <p:strVal val="visible"/>
                                      </p:to>
                                    </p:set>
                                    <p:anim calcmode="lin" valueType="num">
                                      <p:cBhvr additive="base">
                                        <p:cTn id="35" dur="1000" fill="hold"/>
                                        <p:tgtEl>
                                          <p:spTgt spid="352259">
                                            <p:txEl>
                                              <p:pRg st="5" end="5"/>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352259">
                                            <p:txEl>
                                              <p:pRg st="5" end="5"/>
                                            </p:txEl>
                                          </p:spTgt>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8" fill="hold" grpId="0" nodeType="afterEffect">
                                  <p:stCondLst>
                                    <p:cond delay="0"/>
                                  </p:stCondLst>
                                  <p:childTnLst>
                                    <p:set>
                                      <p:cBhvr>
                                        <p:cTn id="39" dur="1" fill="hold">
                                          <p:stCondLst>
                                            <p:cond delay="0"/>
                                          </p:stCondLst>
                                        </p:cTn>
                                        <p:tgtEl>
                                          <p:spTgt spid="352259">
                                            <p:txEl>
                                              <p:pRg st="6" end="6"/>
                                            </p:txEl>
                                          </p:spTgt>
                                        </p:tgtEl>
                                        <p:attrNameLst>
                                          <p:attrName>style.visibility</p:attrName>
                                        </p:attrNameLst>
                                      </p:cBhvr>
                                      <p:to>
                                        <p:strVal val="visible"/>
                                      </p:to>
                                    </p:set>
                                    <p:anim calcmode="lin" valueType="num">
                                      <p:cBhvr additive="base">
                                        <p:cTn id="40" dur="1000" fill="hold"/>
                                        <p:tgtEl>
                                          <p:spTgt spid="352259">
                                            <p:txEl>
                                              <p:pRg st="6" end="6"/>
                                            </p:txEl>
                                          </p:spTgt>
                                        </p:tgtEl>
                                        <p:attrNameLst>
                                          <p:attrName>ppt_x</p:attrName>
                                        </p:attrNameLst>
                                      </p:cBhvr>
                                      <p:tavLst>
                                        <p:tav tm="0">
                                          <p:val>
                                            <p:strVal val="0-#ppt_w/2"/>
                                          </p:val>
                                        </p:tav>
                                        <p:tav tm="100000">
                                          <p:val>
                                            <p:strVal val="#ppt_x"/>
                                          </p:val>
                                        </p:tav>
                                      </p:tavLst>
                                    </p:anim>
                                    <p:anim calcmode="lin" valueType="num">
                                      <p:cBhvr additive="base">
                                        <p:cTn id="41" dur="1000" fill="hold"/>
                                        <p:tgtEl>
                                          <p:spTgt spid="3522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2259">
                                            <p:txEl>
                                              <p:pRg st="7" end="7"/>
                                            </p:txEl>
                                          </p:spTgt>
                                        </p:tgtEl>
                                        <p:attrNameLst>
                                          <p:attrName>style.visibility</p:attrName>
                                        </p:attrNameLst>
                                      </p:cBhvr>
                                      <p:to>
                                        <p:strVal val="visible"/>
                                      </p:to>
                                    </p:set>
                                    <p:anim calcmode="lin" valueType="num">
                                      <p:cBhvr additive="base">
                                        <p:cTn id="46" dur="1000" fill="hold"/>
                                        <p:tgtEl>
                                          <p:spTgt spid="352259">
                                            <p:txEl>
                                              <p:pRg st="7" end="7"/>
                                            </p:txEl>
                                          </p:spTgt>
                                        </p:tgtEl>
                                        <p:attrNameLst>
                                          <p:attrName>ppt_x</p:attrName>
                                        </p:attrNameLst>
                                      </p:cBhvr>
                                      <p:tavLst>
                                        <p:tav tm="0">
                                          <p:val>
                                            <p:strVal val="#ppt_x"/>
                                          </p:val>
                                        </p:tav>
                                        <p:tav tm="100000">
                                          <p:val>
                                            <p:strVal val="#ppt_x"/>
                                          </p:val>
                                        </p:tav>
                                      </p:tavLst>
                                    </p:anim>
                                    <p:anim calcmode="lin" valueType="num">
                                      <p:cBhvr additive="base">
                                        <p:cTn id="47" dur="1000" fill="hold"/>
                                        <p:tgtEl>
                                          <p:spTgt spid="352259">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8" fill="hold" grpId="0" nodeType="afterEffect">
                                  <p:stCondLst>
                                    <p:cond delay="0"/>
                                  </p:stCondLst>
                                  <p:childTnLst>
                                    <p:set>
                                      <p:cBhvr>
                                        <p:cTn id="50" dur="1" fill="hold">
                                          <p:stCondLst>
                                            <p:cond delay="0"/>
                                          </p:stCondLst>
                                        </p:cTn>
                                        <p:tgtEl>
                                          <p:spTgt spid="352259">
                                            <p:txEl>
                                              <p:pRg st="8" end="8"/>
                                            </p:txEl>
                                          </p:spTgt>
                                        </p:tgtEl>
                                        <p:attrNameLst>
                                          <p:attrName>style.visibility</p:attrName>
                                        </p:attrNameLst>
                                      </p:cBhvr>
                                      <p:to>
                                        <p:strVal val="visible"/>
                                      </p:to>
                                    </p:set>
                                    <p:anim calcmode="lin" valueType="num">
                                      <p:cBhvr additive="base">
                                        <p:cTn id="51" dur="1000" fill="hold"/>
                                        <p:tgtEl>
                                          <p:spTgt spid="352259">
                                            <p:txEl>
                                              <p:pRg st="8" end="8"/>
                                            </p:txEl>
                                          </p:spTgt>
                                        </p:tgtEl>
                                        <p:attrNameLst>
                                          <p:attrName>ppt_x</p:attrName>
                                        </p:attrNameLst>
                                      </p:cBhvr>
                                      <p:tavLst>
                                        <p:tav tm="0">
                                          <p:val>
                                            <p:strVal val="0-#ppt_w/2"/>
                                          </p:val>
                                        </p:tav>
                                        <p:tav tm="100000">
                                          <p:val>
                                            <p:strVal val="#ppt_x"/>
                                          </p:val>
                                        </p:tav>
                                      </p:tavLst>
                                    </p:anim>
                                    <p:anim calcmode="lin" valueType="num">
                                      <p:cBhvr additive="base">
                                        <p:cTn id="52" dur="1000" fill="hold"/>
                                        <p:tgtEl>
                                          <p:spTgt spid="35225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1000" fill="hold"/>
                                        <p:tgtEl>
                                          <p:spTgt spid="5"/>
                                        </p:tgtEl>
                                        <p:attrNameLst>
                                          <p:attrName>ppt_w</p:attrName>
                                        </p:attrNameLst>
                                      </p:cBhvr>
                                      <p:tavLst>
                                        <p:tav tm="0">
                                          <p:val>
                                            <p:fltVal val="0"/>
                                          </p:val>
                                        </p:tav>
                                        <p:tav tm="100000">
                                          <p:val>
                                            <p:strVal val="#ppt_w"/>
                                          </p:val>
                                        </p:tav>
                                      </p:tavLst>
                                    </p:anim>
                                    <p:anim calcmode="lin" valueType="num">
                                      <p:cBhvr>
                                        <p:cTn id="58"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3000" fill="hold"/>
                                        <p:tgtEl>
                                          <p:spTgt spid="6"/>
                                        </p:tgtEl>
                                        <p:attrNameLst>
                                          <p:attrName>ppt_x</p:attrName>
                                        </p:attrNameLst>
                                      </p:cBhvr>
                                      <p:tavLst>
                                        <p:tav tm="0">
                                          <p:val>
                                            <p:strVal val="1+#ppt_w/2"/>
                                          </p:val>
                                        </p:tav>
                                        <p:tav tm="100000">
                                          <p:val>
                                            <p:strVal val="#ppt_x"/>
                                          </p:val>
                                        </p:tav>
                                      </p:tavLst>
                                    </p:anim>
                                    <p:anim calcmode="lin" valueType="num">
                                      <p:cBhvr additive="base">
                                        <p:cTn id="64" dur="3000" fill="hold"/>
                                        <p:tgtEl>
                                          <p:spTgt spid="6"/>
                                        </p:tgtEl>
                                        <p:attrNameLst>
                                          <p:attrName>ppt_y</p:attrName>
                                        </p:attrNameLst>
                                      </p:cBhvr>
                                      <p:tavLst>
                                        <p:tav tm="0">
                                          <p:val>
                                            <p:strVal val="#ppt_y"/>
                                          </p:val>
                                        </p:tav>
                                        <p:tav tm="100000">
                                          <p:val>
                                            <p:strVal val="#ppt_y"/>
                                          </p:val>
                                        </p:tav>
                                      </p:tavLst>
                                    </p:anim>
                                  </p:childTnLst>
                                </p:cTn>
                              </p:par>
                            </p:childTnLst>
                          </p:cTn>
                        </p:par>
                        <p:par>
                          <p:cTn id="65" fill="hold">
                            <p:stCondLst>
                              <p:cond delay="3000"/>
                            </p:stCondLst>
                            <p:childTnLst>
                              <p:par>
                                <p:cTn id="66" presetID="8" presetClass="entr" presetSubtype="16"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diamond(in)">
                                      <p:cBhvr>
                                        <p:cTn id="68" dur="1000"/>
                                        <p:tgtEl>
                                          <p:spTgt spid="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up)">
                                      <p:cBhvr>
                                        <p:cTn id="71" dur="1000"/>
                                        <p:tgtEl>
                                          <p:spTgt spid="15"/>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circle(in)">
                                      <p:cBhvr>
                                        <p:cTn id="74" dur="1000"/>
                                        <p:tgtEl>
                                          <p:spTgt spid="14"/>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up)">
                                      <p:cBhvr>
                                        <p:cTn id="77" dur="1000"/>
                                        <p:tgtEl>
                                          <p:spTgt spid="16"/>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up)">
                                      <p:cBhvr>
                                        <p:cTn id="8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uiExpand="1" build="p"/>
      <p:bldP spid="5" grpId="0" animBg="1"/>
      <p:bldP spid="6" grpId="0" animBg="1"/>
      <p:bldP spid="8" grpId="0" animBg="1"/>
      <p:bldP spid="14" grpId="0" animBg="1"/>
      <p:bldP spid="15" grpId="0" animBg="1"/>
      <p:bldP spid="1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413538" y="1124744"/>
            <a:ext cx="8316924" cy="4884178"/>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endParaRPr lang="en-US" altLang="zh-CN" dirty="0"/>
          </a:p>
          <a:p>
            <a:pPr marL="514350" indent="-514350">
              <a:buClr>
                <a:schemeClr val="bg1">
                  <a:lumMod val="60000"/>
                  <a:lumOff val="40000"/>
                </a:schemeClr>
              </a:buClr>
              <a:buFont typeface="+mj-ea"/>
              <a:buAutoNum type="circleNumDbPlain"/>
            </a:pPr>
            <a:r>
              <a:rPr lang="zh-CN" altLang="en-US" sz="2800" dirty="0"/>
              <a:t>明文分组</a:t>
            </a:r>
            <a:endParaRPr lang="zh-CN" altLang="en-US" sz="2400" dirty="0"/>
          </a:p>
          <a:p>
            <a:pPr lvl="1"/>
            <a:r>
              <a:rPr lang="en-US" altLang="zh-CN" sz="2400" dirty="0"/>
              <a:t>128</a:t>
            </a:r>
            <a:r>
              <a:rPr lang="zh-CN" altLang="en-US" sz="2400" dirty="0"/>
              <a:t> </a:t>
            </a:r>
            <a:r>
              <a:rPr lang="en-US" altLang="zh-CN" sz="2400" dirty="0"/>
              <a:t>bits</a:t>
            </a:r>
            <a:r>
              <a:rPr lang="zh-CN" altLang="en-US" sz="2400" dirty="0"/>
              <a:t>依字节按列分布到</a:t>
            </a:r>
            <a:r>
              <a:rPr lang="en-US" altLang="zh-CN" sz="2400" dirty="0"/>
              <a:t>4×4</a:t>
            </a:r>
            <a:r>
              <a:rPr lang="zh-CN" altLang="en-US" sz="2400" dirty="0"/>
              <a:t>状态矩阵</a:t>
            </a:r>
            <a:r>
              <a:rPr lang="en-US" altLang="zh-CN" sz="2400" dirty="0"/>
              <a:t>state</a:t>
            </a:r>
            <a:endParaRPr lang="en-US" altLang="zh-CN" sz="2400" dirty="0"/>
          </a:p>
        </p:txBody>
      </p:sp>
      <p:sp>
        <p:nvSpPr>
          <p:cNvPr id="358412" name="Rectangle 12"/>
          <p:cNvSpPr>
            <a:spLocks noChangeArrowheads="1"/>
          </p:cNvSpPr>
          <p:nvPr/>
        </p:nvSpPr>
        <p:spPr bwMode="auto">
          <a:xfrm>
            <a:off x="4329" y="2737798"/>
            <a:ext cx="9144000" cy="3352800"/>
          </a:xfrm>
          <a:prstGeom prst="rect">
            <a:avLst/>
          </a:prstGeom>
          <a:solidFill>
            <a:schemeClr val="tx1"/>
          </a:solidFill>
          <a:ln w="9525">
            <a:solidFill>
              <a:schemeClr val="tx1"/>
            </a:solidFill>
            <a:miter lim="800000"/>
          </a:ln>
        </p:spPr>
        <p:txBody>
          <a:bodyPr wrap="none" anchor="ctr"/>
          <a:lstStyle/>
          <a:p>
            <a:pPr algn="ctr"/>
            <a:endParaRPr lang="zh-CN" altLang="zh-CN" sz="1800" u="none" dirty="0">
              <a:solidFill>
                <a:schemeClr val="accent4">
                  <a:lumMod val="10000"/>
                </a:schemeClr>
              </a:solidFill>
              <a:latin typeface="Tahoma" panose="020B0604030504040204" pitchFamily="34" charset="0"/>
              <a:ea typeface="宋体" panose="02010600030101010101" pitchFamily="2" charset="-122"/>
            </a:endParaRPr>
          </a:p>
        </p:txBody>
      </p:sp>
      <p:sp>
        <p:nvSpPr>
          <p:cNvPr id="358413" name="Rectangle 13"/>
          <p:cNvSpPr>
            <a:spLocks noChangeArrowheads="1"/>
          </p:cNvSpPr>
          <p:nvPr/>
        </p:nvSpPr>
        <p:spPr bwMode="auto">
          <a:xfrm>
            <a:off x="1515629" y="3118798"/>
            <a:ext cx="360363" cy="358775"/>
          </a:xfrm>
          <a:prstGeom prst="rect">
            <a:avLst/>
          </a:prstGeom>
          <a:solidFill>
            <a:srgbClr val="00FFFF"/>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0</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4" name="Rectangle 14"/>
          <p:cNvSpPr>
            <a:spLocks noChangeArrowheads="1"/>
          </p:cNvSpPr>
          <p:nvPr/>
        </p:nvSpPr>
        <p:spPr bwMode="auto">
          <a:xfrm>
            <a:off x="1875992" y="3118798"/>
            <a:ext cx="360362" cy="358775"/>
          </a:xfrm>
          <a:prstGeom prst="rect">
            <a:avLst/>
          </a:prstGeom>
          <a:solidFill>
            <a:srgbClr val="FF000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5" name="Rectangle 15"/>
          <p:cNvSpPr>
            <a:spLocks noChangeArrowheads="1"/>
          </p:cNvSpPr>
          <p:nvPr/>
        </p:nvSpPr>
        <p:spPr bwMode="auto">
          <a:xfrm>
            <a:off x="2236354" y="3118798"/>
            <a:ext cx="360363" cy="358775"/>
          </a:xfrm>
          <a:prstGeom prst="rect">
            <a:avLst/>
          </a:prstGeom>
          <a:solidFill>
            <a:srgbClr val="0000FF"/>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2</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6" name="Rectangle 16"/>
          <p:cNvSpPr>
            <a:spLocks noChangeArrowheads="1"/>
          </p:cNvSpPr>
          <p:nvPr/>
        </p:nvSpPr>
        <p:spPr bwMode="auto">
          <a:xfrm>
            <a:off x="2596717" y="3118798"/>
            <a:ext cx="360362" cy="358775"/>
          </a:xfrm>
          <a:prstGeom prst="rect">
            <a:avLst/>
          </a:prstGeom>
          <a:solidFill>
            <a:srgbClr val="FFFF0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3</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7" name="Rectangle 17"/>
          <p:cNvSpPr>
            <a:spLocks noChangeArrowheads="1"/>
          </p:cNvSpPr>
          <p:nvPr/>
        </p:nvSpPr>
        <p:spPr bwMode="auto">
          <a:xfrm>
            <a:off x="2957079" y="3118798"/>
            <a:ext cx="360363" cy="358775"/>
          </a:xfrm>
          <a:prstGeom prst="rect">
            <a:avLst/>
          </a:prstGeom>
          <a:solidFill>
            <a:srgbClr val="CC00CC"/>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4</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8" name="Rectangle 18"/>
          <p:cNvSpPr>
            <a:spLocks noChangeArrowheads="1"/>
          </p:cNvSpPr>
          <p:nvPr/>
        </p:nvSpPr>
        <p:spPr bwMode="auto">
          <a:xfrm>
            <a:off x="3317442" y="3118798"/>
            <a:ext cx="360362" cy="358775"/>
          </a:xfrm>
          <a:prstGeom prst="rect">
            <a:avLst/>
          </a:prstGeom>
          <a:solidFill>
            <a:srgbClr val="00FF0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5</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19" name="Rectangle 19"/>
          <p:cNvSpPr>
            <a:spLocks noChangeArrowheads="1"/>
          </p:cNvSpPr>
          <p:nvPr/>
        </p:nvSpPr>
        <p:spPr bwMode="auto">
          <a:xfrm>
            <a:off x="3677804" y="3118798"/>
            <a:ext cx="360363" cy="358775"/>
          </a:xfrm>
          <a:prstGeom prst="rect">
            <a:avLst/>
          </a:prstGeom>
          <a:solidFill>
            <a:srgbClr val="CC66FF"/>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6</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0" name="Rectangle 20"/>
          <p:cNvSpPr>
            <a:spLocks noChangeArrowheads="1"/>
          </p:cNvSpPr>
          <p:nvPr/>
        </p:nvSpPr>
        <p:spPr bwMode="auto">
          <a:xfrm>
            <a:off x="4038167" y="3118798"/>
            <a:ext cx="360362" cy="358775"/>
          </a:xfrm>
          <a:prstGeom prst="rect">
            <a:avLst/>
          </a:prstGeom>
          <a:solidFill>
            <a:srgbClr val="FF7C8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7</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1" name="Rectangle 21"/>
          <p:cNvSpPr>
            <a:spLocks noChangeArrowheads="1"/>
          </p:cNvSpPr>
          <p:nvPr/>
        </p:nvSpPr>
        <p:spPr bwMode="auto">
          <a:xfrm>
            <a:off x="4396942" y="3118798"/>
            <a:ext cx="360362" cy="358775"/>
          </a:xfrm>
          <a:prstGeom prst="rect">
            <a:avLst/>
          </a:prstGeom>
          <a:solidFill>
            <a:srgbClr val="FFFF0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8</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2" name="Rectangle 22"/>
          <p:cNvSpPr>
            <a:spLocks noChangeArrowheads="1"/>
          </p:cNvSpPr>
          <p:nvPr/>
        </p:nvSpPr>
        <p:spPr bwMode="auto">
          <a:xfrm>
            <a:off x="4757304" y="3118798"/>
            <a:ext cx="360363" cy="358775"/>
          </a:xfrm>
          <a:prstGeom prst="rect">
            <a:avLst/>
          </a:prstGeom>
          <a:solidFill>
            <a:srgbClr val="009900"/>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9</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3" name="Rectangle 23"/>
          <p:cNvSpPr>
            <a:spLocks noChangeArrowheads="1"/>
          </p:cNvSpPr>
          <p:nvPr/>
        </p:nvSpPr>
        <p:spPr bwMode="auto">
          <a:xfrm>
            <a:off x="5117667" y="3118798"/>
            <a:ext cx="360362" cy="358775"/>
          </a:xfrm>
          <a:prstGeom prst="rect">
            <a:avLst/>
          </a:prstGeom>
          <a:solidFill>
            <a:srgbClr val="3333CC"/>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10</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4" name="Rectangle 24"/>
          <p:cNvSpPr>
            <a:spLocks noChangeArrowheads="1"/>
          </p:cNvSpPr>
          <p:nvPr/>
        </p:nvSpPr>
        <p:spPr bwMode="auto">
          <a:xfrm>
            <a:off x="5478029" y="3118798"/>
            <a:ext cx="360363" cy="358775"/>
          </a:xfrm>
          <a:prstGeom prst="rect">
            <a:avLst/>
          </a:prstGeom>
          <a:solidFill>
            <a:schemeClr val="accent2">
              <a:lumMod val="60000"/>
              <a:lumOff val="40000"/>
            </a:schemeClr>
          </a:solidFill>
          <a:ln w="12700">
            <a:solidFill>
              <a:srgbClr val="000000"/>
            </a:solidFill>
            <a:miter lim="800000"/>
          </a:ln>
        </p:spPr>
        <p:txBody>
          <a:bodyPr wrap="none" anchor="ctr"/>
          <a:lstStyle/>
          <a:p>
            <a:pPr algn="ctr"/>
            <a:r>
              <a:rPr lang="en-US" altLang="zh-CN" sz="1800" u="none" dirty="0">
                <a:solidFill>
                  <a:srgbClr val="000000"/>
                </a:solidFill>
                <a:latin typeface="Arial" panose="020B0604020202020204" pitchFamily="34" charset="0"/>
                <a:ea typeface="宋体" panose="02010600030101010101" pitchFamily="2" charset="-122"/>
              </a:rPr>
              <a:t>11</a:t>
            </a:r>
            <a:endParaRPr lang="en-US" altLang="zh-CN" sz="1800" u="none" dirty="0">
              <a:solidFill>
                <a:srgbClr val="000000"/>
              </a:solidFill>
              <a:latin typeface="Arial" panose="020B0604020202020204" pitchFamily="34" charset="0"/>
              <a:ea typeface="宋体" panose="02010600030101010101" pitchFamily="2" charset="-122"/>
            </a:endParaRPr>
          </a:p>
        </p:txBody>
      </p:sp>
      <p:sp>
        <p:nvSpPr>
          <p:cNvPr id="358425" name="Rectangle 25"/>
          <p:cNvSpPr>
            <a:spLocks noChangeArrowheads="1"/>
          </p:cNvSpPr>
          <p:nvPr/>
        </p:nvSpPr>
        <p:spPr bwMode="auto">
          <a:xfrm>
            <a:off x="5838392" y="3118798"/>
            <a:ext cx="360362" cy="358775"/>
          </a:xfrm>
          <a:prstGeom prst="rect">
            <a:avLst/>
          </a:prstGeom>
          <a:solidFill>
            <a:srgbClr val="A50021"/>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12</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6" name="Rectangle 26"/>
          <p:cNvSpPr>
            <a:spLocks noChangeArrowheads="1"/>
          </p:cNvSpPr>
          <p:nvPr/>
        </p:nvSpPr>
        <p:spPr bwMode="auto">
          <a:xfrm>
            <a:off x="6198754" y="3118798"/>
            <a:ext cx="360363" cy="358775"/>
          </a:xfrm>
          <a:prstGeom prst="rect">
            <a:avLst/>
          </a:prstGeom>
          <a:solidFill>
            <a:srgbClr val="99CC00"/>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13</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7" name="Rectangle 27"/>
          <p:cNvSpPr>
            <a:spLocks noChangeArrowheads="1"/>
          </p:cNvSpPr>
          <p:nvPr/>
        </p:nvSpPr>
        <p:spPr bwMode="auto">
          <a:xfrm>
            <a:off x="6559117" y="3118798"/>
            <a:ext cx="360362" cy="358775"/>
          </a:xfrm>
          <a:prstGeom prst="rect">
            <a:avLst/>
          </a:prstGeom>
          <a:solidFill>
            <a:srgbClr val="0066CC"/>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14</a:t>
            </a:r>
            <a:endParaRPr lang="en-US" altLang="zh-CN" sz="1800" u="none">
              <a:solidFill>
                <a:srgbClr val="000000"/>
              </a:solidFill>
              <a:latin typeface="Arial" panose="020B0604020202020204" pitchFamily="34" charset="0"/>
              <a:ea typeface="宋体" panose="02010600030101010101" pitchFamily="2" charset="-122"/>
            </a:endParaRPr>
          </a:p>
        </p:txBody>
      </p:sp>
      <p:sp>
        <p:nvSpPr>
          <p:cNvPr id="358428" name="Rectangle 28"/>
          <p:cNvSpPr>
            <a:spLocks noChangeArrowheads="1"/>
          </p:cNvSpPr>
          <p:nvPr/>
        </p:nvSpPr>
        <p:spPr bwMode="auto">
          <a:xfrm>
            <a:off x="6917892" y="3118798"/>
            <a:ext cx="360362" cy="358775"/>
          </a:xfrm>
          <a:prstGeom prst="rect">
            <a:avLst/>
          </a:prstGeom>
          <a:solidFill>
            <a:srgbClr val="BBE0E3"/>
          </a:solidFill>
          <a:ln w="12700">
            <a:solidFill>
              <a:srgbClr val="000000"/>
            </a:solidFill>
            <a:miter lim="800000"/>
          </a:ln>
        </p:spPr>
        <p:txBody>
          <a:bodyPr wrap="none" anchor="ctr"/>
          <a:lstStyle/>
          <a:p>
            <a:pPr algn="ctr"/>
            <a:r>
              <a:rPr lang="en-US" altLang="zh-CN" sz="1800" u="none">
                <a:solidFill>
                  <a:srgbClr val="000000"/>
                </a:solidFill>
                <a:latin typeface="Arial" panose="020B0604020202020204" pitchFamily="34" charset="0"/>
                <a:ea typeface="宋体" panose="02010600030101010101" pitchFamily="2" charset="-122"/>
              </a:rPr>
              <a:t>15</a:t>
            </a:r>
            <a:endParaRPr lang="en-US" altLang="zh-CN" sz="1800" u="none">
              <a:solidFill>
                <a:srgbClr val="000000"/>
              </a:solidFill>
              <a:latin typeface="Arial" panose="020B0604020202020204" pitchFamily="34" charset="0"/>
              <a:ea typeface="宋体" panose="02010600030101010101" pitchFamily="2" charset="-122"/>
            </a:endParaRPr>
          </a:p>
        </p:txBody>
      </p:sp>
      <p:grpSp>
        <p:nvGrpSpPr>
          <p:cNvPr id="2" name="Group 29"/>
          <p:cNvGrpSpPr/>
          <p:nvPr/>
        </p:nvGrpSpPr>
        <p:grpSpPr bwMode="auto">
          <a:xfrm>
            <a:off x="1510867" y="4258623"/>
            <a:ext cx="1441450" cy="1439862"/>
            <a:chOff x="1678" y="2727"/>
            <a:chExt cx="908" cy="907"/>
          </a:xfrm>
        </p:grpSpPr>
        <p:sp>
          <p:nvSpPr>
            <p:cNvPr id="123943" name="Rectangle 30"/>
            <p:cNvSpPr>
              <a:spLocks noChangeArrowheads="1"/>
            </p:cNvSpPr>
            <p:nvPr/>
          </p:nvSpPr>
          <p:spPr bwMode="auto">
            <a:xfrm>
              <a:off x="1678"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4" name="Rectangle 31"/>
            <p:cNvSpPr>
              <a:spLocks noChangeArrowheads="1"/>
            </p:cNvSpPr>
            <p:nvPr/>
          </p:nvSpPr>
          <p:spPr bwMode="auto">
            <a:xfrm>
              <a:off x="1905"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5" name="Rectangle 32"/>
            <p:cNvSpPr>
              <a:spLocks noChangeArrowheads="1"/>
            </p:cNvSpPr>
            <p:nvPr/>
          </p:nvSpPr>
          <p:spPr bwMode="auto">
            <a:xfrm>
              <a:off x="2132"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6" name="Rectangle 33"/>
            <p:cNvSpPr>
              <a:spLocks noChangeArrowheads="1"/>
            </p:cNvSpPr>
            <p:nvPr/>
          </p:nvSpPr>
          <p:spPr bwMode="auto">
            <a:xfrm>
              <a:off x="2359" y="2727"/>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7" name="Rectangle 34"/>
            <p:cNvSpPr>
              <a:spLocks noChangeArrowheads="1"/>
            </p:cNvSpPr>
            <p:nvPr/>
          </p:nvSpPr>
          <p:spPr bwMode="auto">
            <a:xfrm>
              <a:off x="1678"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8" name="Rectangle 35"/>
            <p:cNvSpPr>
              <a:spLocks noChangeArrowheads="1"/>
            </p:cNvSpPr>
            <p:nvPr/>
          </p:nvSpPr>
          <p:spPr bwMode="auto">
            <a:xfrm>
              <a:off x="1905"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49" name="Rectangle 36"/>
            <p:cNvSpPr>
              <a:spLocks noChangeArrowheads="1"/>
            </p:cNvSpPr>
            <p:nvPr/>
          </p:nvSpPr>
          <p:spPr bwMode="auto">
            <a:xfrm>
              <a:off x="2132"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0" name="Rectangle 37"/>
            <p:cNvSpPr>
              <a:spLocks noChangeArrowheads="1"/>
            </p:cNvSpPr>
            <p:nvPr/>
          </p:nvSpPr>
          <p:spPr bwMode="auto">
            <a:xfrm>
              <a:off x="2359" y="2954"/>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1" name="Rectangle 38"/>
            <p:cNvSpPr>
              <a:spLocks noChangeArrowheads="1"/>
            </p:cNvSpPr>
            <p:nvPr/>
          </p:nvSpPr>
          <p:spPr bwMode="auto">
            <a:xfrm>
              <a:off x="1678"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2" name="Rectangle 39"/>
            <p:cNvSpPr>
              <a:spLocks noChangeArrowheads="1"/>
            </p:cNvSpPr>
            <p:nvPr/>
          </p:nvSpPr>
          <p:spPr bwMode="auto">
            <a:xfrm>
              <a:off x="1905"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3" name="Rectangle 40"/>
            <p:cNvSpPr>
              <a:spLocks noChangeArrowheads="1"/>
            </p:cNvSpPr>
            <p:nvPr/>
          </p:nvSpPr>
          <p:spPr bwMode="auto">
            <a:xfrm>
              <a:off x="2132"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4" name="Rectangle 41"/>
            <p:cNvSpPr>
              <a:spLocks noChangeArrowheads="1"/>
            </p:cNvSpPr>
            <p:nvPr/>
          </p:nvSpPr>
          <p:spPr bwMode="auto">
            <a:xfrm>
              <a:off x="2359" y="3181"/>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5" name="Rectangle 42"/>
            <p:cNvSpPr>
              <a:spLocks noChangeArrowheads="1"/>
            </p:cNvSpPr>
            <p:nvPr/>
          </p:nvSpPr>
          <p:spPr bwMode="auto">
            <a:xfrm>
              <a:off x="1678"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6" name="Rectangle 43"/>
            <p:cNvSpPr>
              <a:spLocks noChangeArrowheads="1"/>
            </p:cNvSpPr>
            <p:nvPr/>
          </p:nvSpPr>
          <p:spPr bwMode="auto">
            <a:xfrm>
              <a:off x="1905"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7" name="Rectangle 44"/>
            <p:cNvSpPr>
              <a:spLocks noChangeArrowheads="1"/>
            </p:cNvSpPr>
            <p:nvPr/>
          </p:nvSpPr>
          <p:spPr bwMode="auto">
            <a:xfrm>
              <a:off x="2132"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sp>
          <p:nvSpPr>
            <p:cNvPr id="123958" name="Rectangle 45"/>
            <p:cNvSpPr>
              <a:spLocks noChangeArrowheads="1"/>
            </p:cNvSpPr>
            <p:nvPr/>
          </p:nvSpPr>
          <p:spPr bwMode="auto">
            <a:xfrm>
              <a:off x="2359" y="3408"/>
              <a:ext cx="227" cy="226"/>
            </a:xfrm>
            <a:prstGeom prst="rect">
              <a:avLst/>
            </a:prstGeom>
            <a:noFill/>
            <a:ln w="12700">
              <a:solidFill>
                <a:srgbClr val="000000"/>
              </a:solidFill>
              <a:miter lim="800000"/>
            </a:ln>
          </p:spPr>
          <p:txBody>
            <a:bodyPr wrap="none" anchor="ctr"/>
            <a:lstStyle/>
            <a:p>
              <a:pPr algn="ctr"/>
              <a:endParaRPr lang="zh-CN" altLang="zh-CN" sz="1800" b="0" u="none">
                <a:latin typeface="Arial" panose="020B0604020202020204" pitchFamily="34" charset="0"/>
                <a:ea typeface="宋体" panose="02010600030101010101" pitchFamily="2" charset="-122"/>
              </a:endParaRPr>
            </a:p>
          </p:txBody>
        </p:sp>
      </p:grpSp>
      <p:graphicFrame>
        <p:nvGraphicFramePr>
          <p:cNvPr id="358446" name="Group 46"/>
          <p:cNvGraphicFramePr>
            <a:graphicFrameLocks noGrp="1"/>
          </p:cNvGraphicFramePr>
          <p:nvPr/>
        </p:nvGraphicFramePr>
        <p:xfrm>
          <a:off x="4893865" y="3953823"/>
          <a:ext cx="2347913" cy="1908177"/>
        </p:xfrm>
        <a:graphic>
          <a:graphicData uri="http://schemas.openxmlformats.org/drawingml/2006/table">
            <a:tbl>
              <a:tblPr/>
              <a:tblGrid>
                <a:gridCol w="588963"/>
                <a:gridCol w="585787"/>
                <a:gridCol w="584200"/>
                <a:gridCol w="588963"/>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bl>
          </a:graphicData>
        </a:graphic>
      </p:graphicFrame>
      <p:sp>
        <p:nvSpPr>
          <p:cNvPr id="39" name="矩形 38"/>
          <p:cNvSpPr/>
          <p:nvPr/>
        </p:nvSpPr>
        <p:spPr>
          <a:xfrm>
            <a:off x="4068214" y="4636474"/>
            <a:ext cx="800219" cy="461665"/>
          </a:xfrm>
          <a:prstGeom prst="rect">
            <a:avLst/>
          </a:prstGeom>
        </p:spPr>
        <p:txBody>
          <a:bodyPr wrap="none">
            <a:spAutoFit/>
          </a:bodyPr>
          <a:lstStyle/>
          <a:p>
            <a:pPr marL="0" lvl="1"/>
            <a:r>
              <a:rPr lang="en-US" altLang="zh-CN" sz="2400" u="none" dirty="0">
                <a:solidFill>
                  <a:schemeClr val="bg1">
                    <a:lumMod val="60000"/>
                    <a:lumOff val="40000"/>
                  </a:schemeClr>
                </a:solidFill>
              </a:rPr>
              <a:t>state</a:t>
            </a:r>
            <a:endParaRPr lang="en-US" altLang="zh-CN" sz="2400" u="none" dirty="0">
              <a:solidFill>
                <a:schemeClr val="bg1">
                  <a:lumMod val="60000"/>
                  <a:lumOff val="40000"/>
                </a:schemeClr>
              </a:solidFill>
            </a:endParaRPr>
          </a:p>
        </p:txBody>
      </p:sp>
      <p:pic>
        <p:nvPicPr>
          <p:cNvPr id="4" name="图片 3"/>
          <p:cNvPicPr>
            <a:picLocks noChangeAspect="1"/>
          </p:cNvPicPr>
          <p:nvPr/>
        </p:nvPicPr>
        <p:blipFill>
          <a:blip r:embed="rId1"/>
          <a:stretch>
            <a:fillRect/>
          </a:stretch>
        </p:blipFill>
        <p:spPr>
          <a:xfrm>
            <a:off x="5065277" y="910829"/>
            <a:ext cx="2627316" cy="1826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12"/>
                                        </p:tgtEl>
                                        <p:attrNameLst>
                                          <p:attrName>style.visibility</p:attrName>
                                        </p:attrNameLst>
                                      </p:cBhvr>
                                      <p:to>
                                        <p:strVal val="visible"/>
                                      </p:to>
                                    </p:set>
                                    <p:animEffect transition="in" filter="wipe(left)">
                                      <p:cBhvr>
                                        <p:cTn id="7" dur="2000"/>
                                        <p:tgtEl>
                                          <p:spTgt spid="358412"/>
                                        </p:tgtEl>
                                      </p:cBhvr>
                                    </p:animEffect>
                                  </p:childTnLst>
                                </p:cTn>
                              </p:par>
                              <p:par>
                                <p:cTn id="8" presetID="2" presetClass="entr" presetSubtype="4" fill="hold" grpId="1" nodeType="withEffect">
                                  <p:stCondLst>
                                    <p:cond delay="0"/>
                                  </p:stCondLst>
                                  <p:childTnLst>
                                    <p:set>
                                      <p:cBhvr>
                                        <p:cTn id="9" dur="1" fill="hold">
                                          <p:stCondLst>
                                            <p:cond delay="0"/>
                                          </p:stCondLst>
                                        </p:cTn>
                                        <p:tgtEl>
                                          <p:spTgt spid="358413"/>
                                        </p:tgtEl>
                                        <p:attrNameLst>
                                          <p:attrName>style.visibility</p:attrName>
                                        </p:attrNameLst>
                                      </p:cBhvr>
                                      <p:to>
                                        <p:strVal val="visible"/>
                                      </p:to>
                                    </p:set>
                                    <p:anim calcmode="lin" valueType="num">
                                      <p:cBhvr additive="base">
                                        <p:cTn id="10" dur="500" fill="hold"/>
                                        <p:tgtEl>
                                          <p:spTgt spid="358413"/>
                                        </p:tgtEl>
                                        <p:attrNameLst>
                                          <p:attrName>ppt_x</p:attrName>
                                        </p:attrNameLst>
                                      </p:cBhvr>
                                      <p:tavLst>
                                        <p:tav tm="0">
                                          <p:val>
                                            <p:strVal val="#ppt_x"/>
                                          </p:val>
                                        </p:tav>
                                        <p:tav tm="100000">
                                          <p:val>
                                            <p:strVal val="#ppt_x"/>
                                          </p:val>
                                        </p:tav>
                                      </p:tavLst>
                                    </p:anim>
                                    <p:anim calcmode="lin" valueType="num">
                                      <p:cBhvr additive="base">
                                        <p:cTn id="11" dur="500" fill="hold"/>
                                        <p:tgtEl>
                                          <p:spTgt spid="358413"/>
                                        </p:tgtEl>
                                        <p:attrNameLst>
                                          <p:attrName>ppt_y</p:attrName>
                                        </p:attrNameLst>
                                      </p:cBhvr>
                                      <p:tavLst>
                                        <p:tav tm="0">
                                          <p:val>
                                            <p:strVal val="1+#ppt_h/2"/>
                                          </p:val>
                                        </p:tav>
                                        <p:tav tm="100000">
                                          <p:val>
                                            <p:strVal val="#ppt_y"/>
                                          </p:val>
                                        </p:tav>
                                      </p:tavLst>
                                    </p:anim>
                                  </p:childTnLst>
                                </p:cTn>
                              </p:par>
                              <p:par>
                                <p:cTn id="12" presetID="2" presetClass="entr" presetSubtype="4" fill="hold" grpId="1" nodeType="withEffect">
                                  <p:stCondLst>
                                    <p:cond delay="0"/>
                                  </p:stCondLst>
                                  <p:childTnLst>
                                    <p:set>
                                      <p:cBhvr>
                                        <p:cTn id="13" dur="1" fill="hold">
                                          <p:stCondLst>
                                            <p:cond delay="0"/>
                                          </p:stCondLst>
                                        </p:cTn>
                                        <p:tgtEl>
                                          <p:spTgt spid="358414"/>
                                        </p:tgtEl>
                                        <p:attrNameLst>
                                          <p:attrName>style.visibility</p:attrName>
                                        </p:attrNameLst>
                                      </p:cBhvr>
                                      <p:to>
                                        <p:strVal val="visible"/>
                                      </p:to>
                                    </p:set>
                                    <p:anim calcmode="lin" valueType="num">
                                      <p:cBhvr additive="base">
                                        <p:cTn id="14" dur="500" fill="hold"/>
                                        <p:tgtEl>
                                          <p:spTgt spid="358414"/>
                                        </p:tgtEl>
                                        <p:attrNameLst>
                                          <p:attrName>ppt_x</p:attrName>
                                        </p:attrNameLst>
                                      </p:cBhvr>
                                      <p:tavLst>
                                        <p:tav tm="0">
                                          <p:val>
                                            <p:strVal val="#ppt_x"/>
                                          </p:val>
                                        </p:tav>
                                        <p:tav tm="100000">
                                          <p:val>
                                            <p:strVal val="#ppt_x"/>
                                          </p:val>
                                        </p:tav>
                                      </p:tavLst>
                                    </p:anim>
                                    <p:anim calcmode="lin" valueType="num">
                                      <p:cBhvr additive="base">
                                        <p:cTn id="15" dur="500" fill="hold"/>
                                        <p:tgtEl>
                                          <p:spTgt spid="358414"/>
                                        </p:tgtEl>
                                        <p:attrNameLst>
                                          <p:attrName>ppt_y</p:attrName>
                                        </p:attrNameLst>
                                      </p:cBhvr>
                                      <p:tavLst>
                                        <p:tav tm="0">
                                          <p:val>
                                            <p:strVal val="1+#ppt_h/2"/>
                                          </p:val>
                                        </p:tav>
                                        <p:tav tm="100000">
                                          <p:val>
                                            <p:strVal val="#ppt_y"/>
                                          </p:val>
                                        </p:tav>
                                      </p:tavLst>
                                    </p:anim>
                                  </p:childTnLst>
                                </p:cTn>
                              </p:par>
                              <p:par>
                                <p:cTn id="16" presetID="2" presetClass="entr" presetSubtype="4" fill="hold" grpId="1" nodeType="withEffect">
                                  <p:stCondLst>
                                    <p:cond delay="0"/>
                                  </p:stCondLst>
                                  <p:childTnLst>
                                    <p:set>
                                      <p:cBhvr>
                                        <p:cTn id="17" dur="1" fill="hold">
                                          <p:stCondLst>
                                            <p:cond delay="0"/>
                                          </p:stCondLst>
                                        </p:cTn>
                                        <p:tgtEl>
                                          <p:spTgt spid="358415"/>
                                        </p:tgtEl>
                                        <p:attrNameLst>
                                          <p:attrName>style.visibility</p:attrName>
                                        </p:attrNameLst>
                                      </p:cBhvr>
                                      <p:to>
                                        <p:strVal val="visible"/>
                                      </p:to>
                                    </p:set>
                                    <p:anim calcmode="lin" valueType="num">
                                      <p:cBhvr additive="base">
                                        <p:cTn id="18" dur="500" fill="hold"/>
                                        <p:tgtEl>
                                          <p:spTgt spid="358415"/>
                                        </p:tgtEl>
                                        <p:attrNameLst>
                                          <p:attrName>ppt_x</p:attrName>
                                        </p:attrNameLst>
                                      </p:cBhvr>
                                      <p:tavLst>
                                        <p:tav tm="0">
                                          <p:val>
                                            <p:strVal val="#ppt_x"/>
                                          </p:val>
                                        </p:tav>
                                        <p:tav tm="100000">
                                          <p:val>
                                            <p:strVal val="#ppt_x"/>
                                          </p:val>
                                        </p:tav>
                                      </p:tavLst>
                                    </p:anim>
                                    <p:anim calcmode="lin" valueType="num">
                                      <p:cBhvr additive="base">
                                        <p:cTn id="19" dur="500" fill="hold"/>
                                        <p:tgtEl>
                                          <p:spTgt spid="358415"/>
                                        </p:tgtEl>
                                        <p:attrNameLst>
                                          <p:attrName>ppt_y</p:attrName>
                                        </p:attrNameLst>
                                      </p:cBhvr>
                                      <p:tavLst>
                                        <p:tav tm="0">
                                          <p:val>
                                            <p:strVal val="1+#ppt_h/2"/>
                                          </p:val>
                                        </p:tav>
                                        <p:tav tm="100000">
                                          <p:val>
                                            <p:strVal val="#ppt_y"/>
                                          </p:val>
                                        </p:tav>
                                      </p:tavLst>
                                    </p:anim>
                                  </p:childTnLst>
                                </p:cTn>
                              </p:par>
                              <p:par>
                                <p:cTn id="20" presetID="2" presetClass="entr" presetSubtype="4" fill="hold" grpId="1" nodeType="withEffect">
                                  <p:stCondLst>
                                    <p:cond delay="0"/>
                                  </p:stCondLst>
                                  <p:childTnLst>
                                    <p:set>
                                      <p:cBhvr>
                                        <p:cTn id="21" dur="1" fill="hold">
                                          <p:stCondLst>
                                            <p:cond delay="0"/>
                                          </p:stCondLst>
                                        </p:cTn>
                                        <p:tgtEl>
                                          <p:spTgt spid="358416"/>
                                        </p:tgtEl>
                                        <p:attrNameLst>
                                          <p:attrName>style.visibility</p:attrName>
                                        </p:attrNameLst>
                                      </p:cBhvr>
                                      <p:to>
                                        <p:strVal val="visible"/>
                                      </p:to>
                                    </p:set>
                                    <p:anim calcmode="lin" valueType="num">
                                      <p:cBhvr additive="base">
                                        <p:cTn id="22" dur="500" fill="hold"/>
                                        <p:tgtEl>
                                          <p:spTgt spid="358416"/>
                                        </p:tgtEl>
                                        <p:attrNameLst>
                                          <p:attrName>ppt_x</p:attrName>
                                        </p:attrNameLst>
                                      </p:cBhvr>
                                      <p:tavLst>
                                        <p:tav tm="0">
                                          <p:val>
                                            <p:strVal val="#ppt_x"/>
                                          </p:val>
                                        </p:tav>
                                        <p:tav tm="100000">
                                          <p:val>
                                            <p:strVal val="#ppt_x"/>
                                          </p:val>
                                        </p:tav>
                                      </p:tavLst>
                                    </p:anim>
                                    <p:anim calcmode="lin" valueType="num">
                                      <p:cBhvr additive="base">
                                        <p:cTn id="23" dur="500" fill="hold"/>
                                        <p:tgtEl>
                                          <p:spTgt spid="358416"/>
                                        </p:tgtEl>
                                        <p:attrNameLst>
                                          <p:attrName>ppt_y</p:attrName>
                                        </p:attrNameLst>
                                      </p:cBhvr>
                                      <p:tavLst>
                                        <p:tav tm="0">
                                          <p:val>
                                            <p:strVal val="1+#ppt_h/2"/>
                                          </p:val>
                                        </p:tav>
                                        <p:tav tm="100000">
                                          <p:val>
                                            <p:strVal val="#ppt_y"/>
                                          </p:val>
                                        </p:tav>
                                      </p:tavLst>
                                    </p:anim>
                                  </p:childTnLst>
                                </p:cTn>
                              </p:par>
                              <p:par>
                                <p:cTn id="24" presetID="2" presetClass="entr" presetSubtype="4" fill="hold" grpId="1" nodeType="withEffect">
                                  <p:stCondLst>
                                    <p:cond delay="0"/>
                                  </p:stCondLst>
                                  <p:childTnLst>
                                    <p:set>
                                      <p:cBhvr>
                                        <p:cTn id="25" dur="1" fill="hold">
                                          <p:stCondLst>
                                            <p:cond delay="0"/>
                                          </p:stCondLst>
                                        </p:cTn>
                                        <p:tgtEl>
                                          <p:spTgt spid="358417"/>
                                        </p:tgtEl>
                                        <p:attrNameLst>
                                          <p:attrName>style.visibility</p:attrName>
                                        </p:attrNameLst>
                                      </p:cBhvr>
                                      <p:to>
                                        <p:strVal val="visible"/>
                                      </p:to>
                                    </p:set>
                                    <p:anim calcmode="lin" valueType="num">
                                      <p:cBhvr additive="base">
                                        <p:cTn id="26" dur="500" fill="hold"/>
                                        <p:tgtEl>
                                          <p:spTgt spid="358417"/>
                                        </p:tgtEl>
                                        <p:attrNameLst>
                                          <p:attrName>ppt_x</p:attrName>
                                        </p:attrNameLst>
                                      </p:cBhvr>
                                      <p:tavLst>
                                        <p:tav tm="0">
                                          <p:val>
                                            <p:strVal val="#ppt_x"/>
                                          </p:val>
                                        </p:tav>
                                        <p:tav tm="100000">
                                          <p:val>
                                            <p:strVal val="#ppt_x"/>
                                          </p:val>
                                        </p:tav>
                                      </p:tavLst>
                                    </p:anim>
                                    <p:anim calcmode="lin" valueType="num">
                                      <p:cBhvr additive="base">
                                        <p:cTn id="27" dur="500" fill="hold"/>
                                        <p:tgtEl>
                                          <p:spTgt spid="358417"/>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358418"/>
                                        </p:tgtEl>
                                        <p:attrNameLst>
                                          <p:attrName>style.visibility</p:attrName>
                                        </p:attrNameLst>
                                      </p:cBhvr>
                                      <p:to>
                                        <p:strVal val="visible"/>
                                      </p:to>
                                    </p:set>
                                    <p:anim calcmode="lin" valueType="num">
                                      <p:cBhvr additive="base">
                                        <p:cTn id="30" dur="500" fill="hold"/>
                                        <p:tgtEl>
                                          <p:spTgt spid="358418"/>
                                        </p:tgtEl>
                                        <p:attrNameLst>
                                          <p:attrName>ppt_x</p:attrName>
                                        </p:attrNameLst>
                                      </p:cBhvr>
                                      <p:tavLst>
                                        <p:tav tm="0">
                                          <p:val>
                                            <p:strVal val="#ppt_x"/>
                                          </p:val>
                                        </p:tav>
                                        <p:tav tm="100000">
                                          <p:val>
                                            <p:strVal val="#ppt_x"/>
                                          </p:val>
                                        </p:tav>
                                      </p:tavLst>
                                    </p:anim>
                                    <p:anim calcmode="lin" valueType="num">
                                      <p:cBhvr additive="base">
                                        <p:cTn id="31" dur="500" fill="hold"/>
                                        <p:tgtEl>
                                          <p:spTgt spid="358418"/>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358419"/>
                                        </p:tgtEl>
                                        <p:attrNameLst>
                                          <p:attrName>style.visibility</p:attrName>
                                        </p:attrNameLst>
                                      </p:cBhvr>
                                      <p:to>
                                        <p:strVal val="visible"/>
                                      </p:to>
                                    </p:set>
                                    <p:anim calcmode="lin" valueType="num">
                                      <p:cBhvr additive="base">
                                        <p:cTn id="34" dur="500" fill="hold"/>
                                        <p:tgtEl>
                                          <p:spTgt spid="358419"/>
                                        </p:tgtEl>
                                        <p:attrNameLst>
                                          <p:attrName>ppt_x</p:attrName>
                                        </p:attrNameLst>
                                      </p:cBhvr>
                                      <p:tavLst>
                                        <p:tav tm="0">
                                          <p:val>
                                            <p:strVal val="#ppt_x"/>
                                          </p:val>
                                        </p:tav>
                                        <p:tav tm="100000">
                                          <p:val>
                                            <p:strVal val="#ppt_x"/>
                                          </p:val>
                                        </p:tav>
                                      </p:tavLst>
                                    </p:anim>
                                    <p:anim calcmode="lin" valueType="num">
                                      <p:cBhvr additive="base">
                                        <p:cTn id="35" dur="500" fill="hold"/>
                                        <p:tgtEl>
                                          <p:spTgt spid="358419"/>
                                        </p:tgtEl>
                                        <p:attrNameLst>
                                          <p:attrName>ppt_y</p:attrName>
                                        </p:attrNameLst>
                                      </p:cBhvr>
                                      <p:tavLst>
                                        <p:tav tm="0">
                                          <p:val>
                                            <p:strVal val="1+#ppt_h/2"/>
                                          </p:val>
                                        </p:tav>
                                        <p:tav tm="100000">
                                          <p:val>
                                            <p:strVal val="#ppt_y"/>
                                          </p:val>
                                        </p:tav>
                                      </p:tavLst>
                                    </p:anim>
                                  </p:childTnLst>
                                </p:cTn>
                              </p:par>
                              <p:par>
                                <p:cTn id="36" presetID="2" presetClass="entr" presetSubtype="4" fill="hold" grpId="1" nodeType="withEffect">
                                  <p:stCondLst>
                                    <p:cond delay="0"/>
                                  </p:stCondLst>
                                  <p:childTnLst>
                                    <p:set>
                                      <p:cBhvr>
                                        <p:cTn id="37" dur="1" fill="hold">
                                          <p:stCondLst>
                                            <p:cond delay="0"/>
                                          </p:stCondLst>
                                        </p:cTn>
                                        <p:tgtEl>
                                          <p:spTgt spid="358420"/>
                                        </p:tgtEl>
                                        <p:attrNameLst>
                                          <p:attrName>style.visibility</p:attrName>
                                        </p:attrNameLst>
                                      </p:cBhvr>
                                      <p:to>
                                        <p:strVal val="visible"/>
                                      </p:to>
                                    </p:set>
                                    <p:anim calcmode="lin" valueType="num">
                                      <p:cBhvr additive="base">
                                        <p:cTn id="38" dur="500" fill="hold"/>
                                        <p:tgtEl>
                                          <p:spTgt spid="358420"/>
                                        </p:tgtEl>
                                        <p:attrNameLst>
                                          <p:attrName>ppt_x</p:attrName>
                                        </p:attrNameLst>
                                      </p:cBhvr>
                                      <p:tavLst>
                                        <p:tav tm="0">
                                          <p:val>
                                            <p:strVal val="#ppt_x"/>
                                          </p:val>
                                        </p:tav>
                                        <p:tav tm="100000">
                                          <p:val>
                                            <p:strVal val="#ppt_x"/>
                                          </p:val>
                                        </p:tav>
                                      </p:tavLst>
                                    </p:anim>
                                    <p:anim calcmode="lin" valueType="num">
                                      <p:cBhvr additive="base">
                                        <p:cTn id="39" dur="500" fill="hold"/>
                                        <p:tgtEl>
                                          <p:spTgt spid="358420"/>
                                        </p:tgtEl>
                                        <p:attrNameLst>
                                          <p:attrName>ppt_y</p:attrName>
                                        </p:attrNameLst>
                                      </p:cBhvr>
                                      <p:tavLst>
                                        <p:tav tm="0">
                                          <p:val>
                                            <p:strVal val="1+#ppt_h/2"/>
                                          </p:val>
                                        </p:tav>
                                        <p:tav tm="100000">
                                          <p:val>
                                            <p:strVal val="#ppt_y"/>
                                          </p:val>
                                        </p:tav>
                                      </p:tavLst>
                                    </p:anim>
                                  </p:childTnLst>
                                </p:cTn>
                              </p:par>
                              <p:par>
                                <p:cTn id="40" presetID="2" presetClass="entr" presetSubtype="4" fill="hold" grpId="1" nodeType="withEffect">
                                  <p:stCondLst>
                                    <p:cond delay="0"/>
                                  </p:stCondLst>
                                  <p:childTnLst>
                                    <p:set>
                                      <p:cBhvr>
                                        <p:cTn id="41" dur="1" fill="hold">
                                          <p:stCondLst>
                                            <p:cond delay="0"/>
                                          </p:stCondLst>
                                        </p:cTn>
                                        <p:tgtEl>
                                          <p:spTgt spid="358421"/>
                                        </p:tgtEl>
                                        <p:attrNameLst>
                                          <p:attrName>style.visibility</p:attrName>
                                        </p:attrNameLst>
                                      </p:cBhvr>
                                      <p:to>
                                        <p:strVal val="visible"/>
                                      </p:to>
                                    </p:set>
                                    <p:anim calcmode="lin" valueType="num">
                                      <p:cBhvr additive="base">
                                        <p:cTn id="42" dur="500" fill="hold"/>
                                        <p:tgtEl>
                                          <p:spTgt spid="358421"/>
                                        </p:tgtEl>
                                        <p:attrNameLst>
                                          <p:attrName>ppt_x</p:attrName>
                                        </p:attrNameLst>
                                      </p:cBhvr>
                                      <p:tavLst>
                                        <p:tav tm="0">
                                          <p:val>
                                            <p:strVal val="#ppt_x"/>
                                          </p:val>
                                        </p:tav>
                                        <p:tav tm="100000">
                                          <p:val>
                                            <p:strVal val="#ppt_x"/>
                                          </p:val>
                                        </p:tav>
                                      </p:tavLst>
                                    </p:anim>
                                    <p:anim calcmode="lin" valueType="num">
                                      <p:cBhvr additive="base">
                                        <p:cTn id="43" dur="500" fill="hold"/>
                                        <p:tgtEl>
                                          <p:spTgt spid="358421"/>
                                        </p:tgtEl>
                                        <p:attrNameLst>
                                          <p:attrName>ppt_y</p:attrName>
                                        </p:attrNameLst>
                                      </p:cBhvr>
                                      <p:tavLst>
                                        <p:tav tm="0">
                                          <p:val>
                                            <p:strVal val="1+#ppt_h/2"/>
                                          </p:val>
                                        </p:tav>
                                        <p:tav tm="100000">
                                          <p:val>
                                            <p:strVal val="#ppt_y"/>
                                          </p:val>
                                        </p:tav>
                                      </p:tavLst>
                                    </p:anim>
                                  </p:childTnLst>
                                </p:cTn>
                              </p:par>
                              <p:par>
                                <p:cTn id="44" presetID="2" presetClass="entr" presetSubtype="4" fill="hold" grpId="1" nodeType="withEffect">
                                  <p:stCondLst>
                                    <p:cond delay="0"/>
                                  </p:stCondLst>
                                  <p:childTnLst>
                                    <p:set>
                                      <p:cBhvr>
                                        <p:cTn id="45" dur="1" fill="hold">
                                          <p:stCondLst>
                                            <p:cond delay="0"/>
                                          </p:stCondLst>
                                        </p:cTn>
                                        <p:tgtEl>
                                          <p:spTgt spid="358422"/>
                                        </p:tgtEl>
                                        <p:attrNameLst>
                                          <p:attrName>style.visibility</p:attrName>
                                        </p:attrNameLst>
                                      </p:cBhvr>
                                      <p:to>
                                        <p:strVal val="visible"/>
                                      </p:to>
                                    </p:set>
                                    <p:anim calcmode="lin" valueType="num">
                                      <p:cBhvr additive="base">
                                        <p:cTn id="46" dur="500" fill="hold"/>
                                        <p:tgtEl>
                                          <p:spTgt spid="358422"/>
                                        </p:tgtEl>
                                        <p:attrNameLst>
                                          <p:attrName>ppt_x</p:attrName>
                                        </p:attrNameLst>
                                      </p:cBhvr>
                                      <p:tavLst>
                                        <p:tav tm="0">
                                          <p:val>
                                            <p:strVal val="#ppt_x"/>
                                          </p:val>
                                        </p:tav>
                                        <p:tav tm="100000">
                                          <p:val>
                                            <p:strVal val="#ppt_x"/>
                                          </p:val>
                                        </p:tav>
                                      </p:tavLst>
                                    </p:anim>
                                    <p:anim calcmode="lin" valueType="num">
                                      <p:cBhvr additive="base">
                                        <p:cTn id="47" dur="500" fill="hold"/>
                                        <p:tgtEl>
                                          <p:spTgt spid="358422"/>
                                        </p:tgtEl>
                                        <p:attrNameLst>
                                          <p:attrName>ppt_y</p:attrName>
                                        </p:attrNameLst>
                                      </p:cBhvr>
                                      <p:tavLst>
                                        <p:tav tm="0">
                                          <p:val>
                                            <p:strVal val="1+#ppt_h/2"/>
                                          </p:val>
                                        </p:tav>
                                        <p:tav tm="100000">
                                          <p:val>
                                            <p:strVal val="#ppt_y"/>
                                          </p:val>
                                        </p:tav>
                                      </p:tavLst>
                                    </p:anim>
                                  </p:childTnLst>
                                </p:cTn>
                              </p:par>
                              <p:par>
                                <p:cTn id="48" presetID="2" presetClass="entr" presetSubtype="4" fill="hold" grpId="1" nodeType="withEffect">
                                  <p:stCondLst>
                                    <p:cond delay="0"/>
                                  </p:stCondLst>
                                  <p:childTnLst>
                                    <p:set>
                                      <p:cBhvr>
                                        <p:cTn id="49" dur="1" fill="hold">
                                          <p:stCondLst>
                                            <p:cond delay="0"/>
                                          </p:stCondLst>
                                        </p:cTn>
                                        <p:tgtEl>
                                          <p:spTgt spid="358423"/>
                                        </p:tgtEl>
                                        <p:attrNameLst>
                                          <p:attrName>style.visibility</p:attrName>
                                        </p:attrNameLst>
                                      </p:cBhvr>
                                      <p:to>
                                        <p:strVal val="visible"/>
                                      </p:to>
                                    </p:set>
                                    <p:anim calcmode="lin" valueType="num">
                                      <p:cBhvr additive="base">
                                        <p:cTn id="50" dur="500" fill="hold"/>
                                        <p:tgtEl>
                                          <p:spTgt spid="358423"/>
                                        </p:tgtEl>
                                        <p:attrNameLst>
                                          <p:attrName>ppt_x</p:attrName>
                                        </p:attrNameLst>
                                      </p:cBhvr>
                                      <p:tavLst>
                                        <p:tav tm="0">
                                          <p:val>
                                            <p:strVal val="#ppt_x"/>
                                          </p:val>
                                        </p:tav>
                                        <p:tav tm="100000">
                                          <p:val>
                                            <p:strVal val="#ppt_x"/>
                                          </p:val>
                                        </p:tav>
                                      </p:tavLst>
                                    </p:anim>
                                    <p:anim calcmode="lin" valueType="num">
                                      <p:cBhvr additive="base">
                                        <p:cTn id="51" dur="500" fill="hold"/>
                                        <p:tgtEl>
                                          <p:spTgt spid="358423"/>
                                        </p:tgtEl>
                                        <p:attrNameLst>
                                          <p:attrName>ppt_y</p:attrName>
                                        </p:attrNameLst>
                                      </p:cBhvr>
                                      <p:tavLst>
                                        <p:tav tm="0">
                                          <p:val>
                                            <p:strVal val="1+#ppt_h/2"/>
                                          </p:val>
                                        </p:tav>
                                        <p:tav tm="100000">
                                          <p:val>
                                            <p:strVal val="#ppt_y"/>
                                          </p:val>
                                        </p:tav>
                                      </p:tavLst>
                                    </p:anim>
                                  </p:childTnLst>
                                </p:cTn>
                              </p:par>
                              <p:par>
                                <p:cTn id="52" presetID="2" presetClass="entr" presetSubtype="4" fill="hold" grpId="1" nodeType="withEffect">
                                  <p:stCondLst>
                                    <p:cond delay="0"/>
                                  </p:stCondLst>
                                  <p:childTnLst>
                                    <p:set>
                                      <p:cBhvr>
                                        <p:cTn id="53" dur="1" fill="hold">
                                          <p:stCondLst>
                                            <p:cond delay="0"/>
                                          </p:stCondLst>
                                        </p:cTn>
                                        <p:tgtEl>
                                          <p:spTgt spid="358424"/>
                                        </p:tgtEl>
                                        <p:attrNameLst>
                                          <p:attrName>style.visibility</p:attrName>
                                        </p:attrNameLst>
                                      </p:cBhvr>
                                      <p:to>
                                        <p:strVal val="visible"/>
                                      </p:to>
                                    </p:set>
                                    <p:anim calcmode="lin" valueType="num">
                                      <p:cBhvr additive="base">
                                        <p:cTn id="54" dur="500" fill="hold"/>
                                        <p:tgtEl>
                                          <p:spTgt spid="358424"/>
                                        </p:tgtEl>
                                        <p:attrNameLst>
                                          <p:attrName>ppt_x</p:attrName>
                                        </p:attrNameLst>
                                      </p:cBhvr>
                                      <p:tavLst>
                                        <p:tav tm="0">
                                          <p:val>
                                            <p:strVal val="#ppt_x"/>
                                          </p:val>
                                        </p:tav>
                                        <p:tav tm="100000">
                                          <p:val>
                                            <p:strVal val="#ppt_x"/>
                                          </p:val>
                                        </p:tav>
                                      </p:tavLst>
                                    </p:anim>
                                    <p:anim calcmode="lin" valueType="num">
                                      <p:cBhvr additive="base">
                                        <p:cTn id="55" dur="500" fill="hold"/>
                                        <p:tgtEl>
                                          <p:spTgt spid="358424"/>
                                        </p:tgtEl>
                                        <p:attrNameLst>
                                          <p:attrName>ppt_y</p:attrName>
                                        </p:attrNameLst>
                                      </p:cBhvr>
                                      <p:tavLst>
                                        <p:tav tm="0">
                                          <p:val>
                                            <p:strVal val="1+#ppt_h/2"/>
                                          </p:val>
                                        </p:tav>
                                        <p:tav tm="100000">
                                          <p:val>
                                            <p:strVal val="#ppt_y"/>
                                          </p:val>
                                        </p:tav>
                                      </p:tavLst>
                                    </p:anim>
                                  </p:childTnLst>
                                </p:cTn>
                              </p:par>
                              <p:par>
                                <p:cTn id="56" presetID="2" presetClass="entr" presetSubtype="4" fill="hold" grpId="1" nodeType="withEffect">
                                  <p:stCondLst>
                                    <p:cond delay="0"/>
                                  </p:stCondLst>
                                  <p:childTnLst>
                                    <p:set>
                                      <p:cBhvr>
                                        <p:cTn id="57" dur="1" fill="hold">
                                          <p:stCondLst>
                                            <p:cond delay="0"/>
                                          </p:stCondLst>
                                        </p:cTn>
                                        <p:tgtEl>
                                          <p:spTgt spid="358425"/>
                                        </p:tgtEl>
                                        <p:attrNameLst>
                                          <p:attrName>style.visibility</p:attrName>
                                        </p:attrNameLst>
                                      </p:cBhvr>
                                      <p:to>
                                        <p:strVal val="visible"/>
                                      </p:to>
                                    </p:set>
                                    <p:anim calcmode="lin" valueType="num">
                                      <p:cBhvr additive="base">
                                        <p:cTn id="58" dur="500" fill="hold"/>
                                        <p:tgtEl>
                                          <p:spTgt spid="358425"/>
                                        </p:tgtEl>
                                        <p:attrNameLst>
                                          <p:attrName>ppt_x</p:attrName>
                                        </p:attrNameLst>
                                      </p:cBhvr>
                                      <p:tavLst>
                                        <p:tav tm="0">
                                          <p:val>
                                            <p:strVal val="#ppt_x"/>
                                          </p:val>
                                        </p:tav>
                                        <p:tav tm="100000">
                                          <p:val>
                                            <p:strVal val="#ppt_x"/>
                                          </p:val>
                                        </p:tav>
                                      </p:tavLst>
                                    </p:anim>
                                    <p:anim calcmode="lin" valueType="num">
                                      <p:cBhvr additive="base">
                                        <p:cTn id="59" dur="500" fill="hold"/>
                                        <p:tgtEl>
                                          <p:spTgt spid="358425"/>
                                        </p:tgtEl>
                                        <p:attrNameLst>
                                          <p:attrName>ppt_y</p:attrName>
                                        </p:attrNameLst>
                                      </p:cBhvr>
                                      <p:tavLst>
                                        <p:tav tm="0">
                                          <p:val>
                                            <p:strVal val="1+#ppt_h/2"/>
                                          </p:val>
                                        </p:tav>
                                        <p:tav tm="100000">
                                          <p:val>
                                            <p:strVal val="#ppt_y"/>
                                          </p:val>
                                        </p:tav>
                                      </p:tavLst>
                                    </p:anim>
                                  </p:childTnLst>
                                </p:cTn>
                              </p:par>
                              <p:par>
                                <p:cTn id="60" presetID="2" presetClass="entr" presetSubtype="4" fill="hold" grpId="1" nodeType="withEffect">
                                  <p:stCondLst>
                                    <p:cond delay="0"/>
                                  </p:stCondLst>
                                  <p:childTnLst>
                                    <p:set>
                                      <p:cBhvr>
                                        <p:cTn id="61" dur="1" fill="hold">
                                          <p:stCondLst>
                                            <p:cond delay="0"/>
                                          </p:stCondLst>
                                        </p:cTn>
                                        <p:tgtEl>
                                          <p:spTgt spid="358426"/>
                                        </p:tgtEl>
                                        <p:attrNameLst>
                                          <p:attrName>style.visibility</p:attrName>
                                        </p:attrNameLst>
                                      </p:cBhvr>
                                      <p:to>
                                        <p:strVal val="visible"/>
                                      </p:to>
                                    </p:set>
                                    <p:anim calcmode="lin" valueType="num">
                                      <p:cBhvr additive="base">
                                        <p:cTn id="62" dur="500" fill="hold"/>
                                        <p:tgtEl>
                                          <p:spTgt spid="358426"/>
                                        </p:tgtEl>
                                        <p:attrNameLst>
                                          <p:attrName>ppt_x</p:attrName>
                                        </p:attrNameLst>
                                      </p:cBhvr>
                                      <p:tavLst>
                                        <p:tav tm="0">
                                          <p:val>
                                            <p:strVal val="#ppt_x"/>
                                          </p:val>
                                        </p:tav>
                                        <p:tav tm="100000">
                                          <p:val>
                                            <p:strVal val="#ppt_x"/>
                                          </p:val>
                                        </p:tav>
                                      </p:tavLst>
                                    </p:anim>
                                    <p:anim calcmode="lin" valueType="num">
                                      <p:cBhvr additive="base">
                                        <p:cTn id="63" dur="500" fill="hold"/>
                                        <p:tgtEl>
                                          <p:spTgt spid="358426"/>
                                        </p:tgtEl>
                                        <p:attrNameLst>
                                          <p:attrName>ppt_y</p:attrName>
                                        </p:attrNameLst>
                                      </p:cBhvr>
                                      <p:tavLst>
                                        <p:tav tm="0">
                                          <p:val>
                                            <p:strVal val="1+#ppt_h/2"/>
                                          </p:val>
                                        </p:tav>
                                        <p:tav tm="100000">
                                          <p:val>
                                            <p:strVal val="#ppt_y"/>
                                          </p:val>
                                        </p:tav>
                                      </p:tavLst>
                                    </p:anim>
                                  </p:childTnLst>
                                </p:cTn>
                              </p:par>
                              <p:par>
                                <p:cTn id="64" presetID="2" presetClass="entr" presetSubtype="4" fill="hold" grpId="1" nodeType="withEffect">
                                  <p:stCondLst>
                                    <p:cond delay="0"/>
                                  </p:stCondLst>
                                  <p:childTnLst>
                                    <p:set>
                                      <p:cBhvr>
                                        <p:cTn id="65" dur="1" fill="hold">
                                          <p:stCondLst>
                                            <p:cond delay="0"/>
                                          </p:stCondLst>
                                        </p:cTn>
                                        <p:tgtEl>
                                          <p:spTgt spid="358427"/>
                                        </p:tgtEl>
                                        <p:attrNameLst>
                                          <p:attrName>style.visibility</p:attrName>
                                        </p:attrNameLst>
                                      </p:cBhvr>
                                      <p:to>
                                        <p:strVal val="visible"/>
                                      </p:to>
                                    </p:set>
                                    <p:anim calcmode="lin" valueType="num">
                                      <p:cBhvr additive="base">
                                        <p:cTn id="66" dur="500" fill="hold"/>
                                        <p:tgtEl>
                                          <p:spTgt spid="358427"/>
                                        </p:tgtEl>
                                        <p:attrNameLst>
                                          <p:attrName>ppt_x</p:attrName>
                                        </p:attrNameLst>
                                      </p:cBhvr>
                                      <p:tavLst>
                                        <p:tav tm="0">
                                          <p:val>
                                            <p:strVal val="#ppt_x"/>
                                          </p:val>
                                        </p:tav>
                                        <p:tav tm="100000">
                                          <p:val>
                                            <p:strVal val="#ppt_x"/>
                                          </p:val>
                                        </p:tav>
                                      </p:tavLst>
                                    </p:anim>
                                    <p:anim calcmode="lin" valueType="num">
                                      <p:cBhvr additive="base">
                                        <p:cTn id="67" dur="500" fill="hold"/>
                                        <p:tgtEl>
                                          <p:spTgt spid="358427"/>
                                        </p:tgtEl>
                                        <p:attrNameLst>
                                          <p:attrName>ppt_y</p:attrName>
                                        </p:attrNameLst>
                                      </p:cBhvr>
                                      <p:tavLst>
                                        <p:tav tm="0">
                                          <p:val>
                                            <p:strVal val="1+#ppt_h/2"/>
                                          </p:val>
                                        </p:tav>
                                        <p:tav tm="100000">
                                          <p:val>
                                            <p:strVal val="#ppt_y"/>
                                          </p:val>
                                        </p:tav>
                                      </p:tavLst>
                                    </p:anim>
                                  </p:childTnLst>
                                </p:cTn>
                              </p:par>
                              <p:par>
                                <p:cTn id="68" presetID="2" presetClass="entr" presetSubtype="4" fill="hold" grpId="1" nodeType="withEffect">
                                  <p:stCondLst>
                                    <p:cond delay="0"/>
                                  </p:stCondLst>
                                  <p:childTnLst>
                                    <p:set>
                                      <p:cBhvr>
                                        <p:cTn id="69" dur="1" fill="hold">
                                          <p:stCondLst>
                                            <p:cond delay="0"/>
                                          </p:stCondLst>
                                        </p:cTn>
                                        <p:tgtEl>
                                          <p:spTgt spid="358428"/>
                                        </p:tgtEl>
                                        <p:attrNameLst>
                                          <p:attrName>style.visibility</p:attrName>
                                        </p:attrNameLst>
                                      </p:cBhvr>
                                      <p:to>
                                        <p:strVal val="visible"/>
                                      </p:to>
                                    </p:set>
                                    <p:anim calcmode="lin" valueType="num">
                                      <p:cBhvr additive="base">
                                        <p:cTn id="70" dur="500" fill="hold"/>
                                        <p:tgtEl>
                                          <p:spTgt spid="358428"/>
                                        </p:tgtEl>
                                        <p:attrNameLst>
                                          <p:attrName>ppt_x</p:attrName>
                                        </p:attrNameLst>
                                      </p:cBhvr>
                                      <p:tavLst>
                                        <p:tav tm="0">
                                          <p:val>
                                            <p:strVal val="#ppt_x"/>
                                          </p:val>
                                        </p:tav>
                                        <p:tav tm="100000">
                                          <p:val>
                                            <p:strVal val="#ppt_x"/>
                                          </p:val>
                                        </p:tav>
                                      </p:tavLst>
                                    </p:anim>
                                    <p:anim calcmode="lin" valueType="num">
                                      <p:cBhvr additive="base">
                                        <p:cTn id="71" dur="500" fill="hold"/>
                                        <p:tgtEl>
                                          <p:spTgt spid="358428"/>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2" presetClass="entr" presetSubtype="4"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down)">
                                      <p:cBhvr>
                                        <p:cTn id="75" dur="10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0" presetClass="path" presetSubtype="0" fill="hold" grpId="0" nodeType="clickEffect">
                                  <p:stCondLst>
                                    <p:cond delay="0"/>
                                  </p:stCondLst>
                                  <p:childTnLst>
                                    <p:animMotion origin="layout" path="M 4.16667E-6 7.40741E-7 L 4.16667E-6 0.16736 " pathEditMode="relative" rAng="0" ptsTypes="AA">
                                      <p:cBhvr>
                                        <p:cTn id="79" dur="500" fill="hold"/>
                                        <p:tgtEl>
                                          <p:spTgt spid="358413"/>
                                        </p:tgtEl>
                                        <p:attrNameLst>
                                          <p:attrName>ppt_x</p:attrName>
                                          <p:attrName>ppt_y</p:attrName>
                                        </p:attrNameLst>
                                      </p:cBhvr>
                                      <p:rCtr x="0" y="84"/>
                                    </p:animMotion>
                                  </p:childTnLst>
                                </p:cTn>
                              </p:par>
                            </p:childTnLst>
                          </p:cTn>
                        </p:par>
                        <p:par>
                          <p:cTn id="80" fill="hold">
                            <p:stCondLst>
                              <p:cond delay="500"/>
                            </p:stCondLst>
                            <p:childTnLst>
                              <p:par>
                                <p:cTn id="81" presetID="0" presetClass="path" presetSubtype="0" fill="hold" grpId="0" nodeType="afterEffect">
                                  <p:stCondLst>
                                    <p:cond delay="0"/>
                                  </p:stCondLst>
                                  <p:childTnLst>
                                    <p:animMotion origin="layout" path="M 4.44444E-6 7.40741E-7 L -0.03924 0.22014 " pathEditMode="relative" rAng="0" ptsTypes="AA">
                                      <p:cBhvr>
                                        <p:cTn id="82" dur="500" fill="hold"/>
                                        <p:tgtEl>
                                          <p:spTgt spid="358414"/>
                                        </p:tgtEl>
                                        <p:attrNameLst>
                                          <p:attrName>ppt_x</p:attrName>
                                          <p:attrName>ppt_y</p:attrName>
                                        </p:attrNameLst>
                                      </p:cBhvr>
                                      <p:rCtr x="-20" y="110"/>
                                    </p:animMotion>
                                  </p:childTnLst>
                                </p:cTn>
                              </p:par>
                            </p:childTnLst>
                          </p:cTn>
                        </p:par>
                        <p:par>
                          <p:cTn id="83" fill="hold">
                            <p:stCondLst>
                              <p:cond delay="1000"/>
                            </p:stCondLst>
                            <p:childTnLst>
                              <p:par>
                                <p:cTn id="84" presetID="0" presetClass="path" presetSubtype="0" fill="hold" grpId="0" nodeType="afterEffect">
                                  <p:stCondLst>
                                    <p:cond delay="0"/>
                                  </p:stCondLst>
                                  <p:childTnLst>
                                    <p:animMotion origin="layout" path="M 4.72222E-6 7.40741E-7 L -0.07882 0.27199 " pathEditMode="relative" rAng="0" ptsTypes="AA">
                                      <p:cBhvr>
                                        <p:cTn id="85" dur="500" fill="hold"/>
                                        <p:tgtEl>
                                          <p:spTgt spid="358415"/>
                                        </p:tgtEl>
                                        <p:attrNameLst>
                                          <p:attrName>ppt_x</p:attrName>
                                          <p:attrName>ppt_y</p:attrName>
                                        </p:attrNameLst>
                                      </p:cBhvr>
                                      <p:rCtr x="-39" y="136"/>
                                    </p:animMotion>
                                  </p:childTnLst>
                                </p:cTn>
                              </p:par>
                            </p:childTnLst>
                          </p:cTn>
                        </p:par>
                        <p:par>
                          <p:cTn id="86" fill="hold">
                            <p:stCondLst>
                              <p:cond delay="1500"/>
                            </p:stCondLst>
                            <p:childTnLst>
                              <p:par>
                                <p:cTn id="87" presetID="0" presetClass="path" presetSubtype="0" fill="hold" grpId="0" nodeType="afterEffect">
                                  <p:stCondLst>
                                    <p:cond delay="0"/>
                                  </p:stCondLst>
                                  <p:childTnLst>
                                    <p:animMotion origin="layout" path="M -3.05556E-6 7.40741E-7 L -0.11823 0.32546 " pathEditMode="relative" rAng="0" ptsTypes="AA">
                                      <p:cBhvr>
                                        <p:cTn id="88" dur="500" fill="hold"/>
                                        <p:tgtEl>
                                          <p:spTgt spid="358416"/>
                                        </p:tgtEl>
                                        <p:attrNameLst>
                                          <p:attrName>ppt_x</p:attrName>
                                          <p:attrName>ppt_y</p:attrName>
                                        </p:attrNameLst>
                                      </p:cBhvr>
                                      <p:rCtr x="-59" y="163"/>
                                    </p:animMotion>
                                  </p:childTnLst>
                                </p:cTn>
                              </p:par>
                            </p:childTnLst>
                          </p:cTn>
                        </p:par>
                        <p:par>
                          <p:cTn id="89" fill="hold">
                            <p:stCondLst>
                              <p:cond delay="2000"/>
                            </p:stCondLst>
                            <p:childTnLst>
                              <p:par>
                                <p:cTn id="90" presetID="0" presetClass="path" presetSubtype="0" fill="hold" grpId="0" nodeType="afterEffect">
                                  <p:stCondLst>
                                    <p:cond delay="0"/>
                                  </p:stCondLst>
                                  <p:childTnLst>
                                    <p:animMotion origin="layout" path="M -4.72222E-6 7.40741E-7 L -0.11822 0.16759 " pathEditMode="relative" rAng="0" ptsTypes="AA">
                                      <p:cBhvr>
                                        <p:cTn id="91" dur="500" fill="hold"/>
                                        <p:tgtEl>
                                          <p:spTgt spid="358417"/>
                                        </p:tgtEl>
                                        <p:attrNameLst>
                                          <p:attrName>ppt_x</p:attrName>
                                          <p:attrName>ppt_y</p:attrName>
                                        </p:attrNameLst>
                                      </p:cBhvr>
                                      <p:rCtr x="-59" y="84"/>
                                    </p:animMotion>
                                  </p:childTnLst>
                                </p:cTn>
                              </p:par>
                            </p:childTnLst>
                          </p:cTn>
                        </p:par>
                        <p:par>
                          <p:cTn id="92" fill="hold">
                            <p:stCondLst>
                              <p:cond delay="2500"/>
                            </p:stCondLst>
                            <p:childTnLst>
                              <p:par>
                                <p:cTn id="93" presetID="0" presetClass="path" presetSubtype="0" fill="hold" grpId="0" nodeType="afterEffect">
                                  <p:stCondLst>
                                    <p:cond delay="0"/>
                                  </p:stCondLst>
                                  <p:childTnLst>
                                    <p:animMotion origin="layout" path="M -4.44444E-6 7.40741E-7 L -0.15781 0.21968 " pathEditMode="relative" rAng="0" ptsTypes="AA">
                                      <p:cBhvr>
                                        <p:cTn id="94" dur="500" fill="hold"/>
                                        <p:tgtEl>
                                          <p:spTgt spid="358418"/>
                                        </p:tgtEl>
                                        <p:attrNameLst>
                                          <p:attrName>ppt_x</p:attrName>
                                          <p:attrName>ppt_y</p:attrName>
                                        </p:attrNameLst>
                                      </p:cBhvr>
                                      <p:rCtr x="-79" y="110"/>
                                    </p:animMotion>
                                  </p:childTnLst>
                                </p:cTn>
                              </p:par>
                            </p:childTnLst>
                          </p:cTn>
                        </p:par>
                        <p:par>
                          <p:cTn id="95" fill="hold">
                            <p:stCondLst>
                              <p:cond delay="3000"/>
                            </p:stCondLst>
                            <p:childTnLst>
                              <p:par>
                                <p:cTn id="96" presetID="0" presetClass="path" presetSubtype="0" fill="hold" grpId="0" nodeType="afterEffect">
                                  <p:stCondLst>
                                    <p:cond delay="0"/>
                                  </p:stCondLst>
                                  <p:childTnLst>
                                    <p:animMotion origin="layout" path="M -2.22222E-6 7.40741E-7 L -0.19739 0.27199 " pathEditMode="relative" rAng="0" ptsTypes="AA">
                                      <p:cBhvr>
                                        <p:cTn id="97" dur="500" fill="hold"/>
                                        <p:tgtEl>
                                          <p:spTgt spid="358419"/>
                                        </p:tgtEl>
                                        <p:attrNameLst>
                                          <p:attrName>ppt_x</p:attrName>
                                          <p:attrName>ppt_y</p:attrName>
                                        </p:attrNameLst>
                                      </p:cBhvr>
                                      <p:rCtr x="-99" y="136"/>
                                    </p:animMotion>
                                  </p:childTnLst>
                                </p:cTn>
                              </p:par>
                            </p:childTnLst>
                          </p:cTn>
                        </p:par>
                        <p:par>
                          <p:cTn id="98" fill="hold">
                            <p:stCondLst>
                              <p:cond delay="3500"/>
                            </p:stCondLst>
                            <p:childTnLst>
                              <p:par>
                                <p:cTn id="99" presetID="0" presetClass="path" presetSubtype="0" fill="hold" grpId="0" nodeType="afterEffect">
                                  <p:stCondLst>
                                    <p:cond delay="0"/>
                                  </p:stCondLst>
                                  <p:childTnLst>
                                    <p:animMotion origin="layout" path="M -3.88889E-6 7.40741E-7 L -0.2368 0.32546 " pathEditMode="relative" rAng="0" ptsTypes="AA">
                                      <p:cBhvr>
                                        <p:cTn id="100" dur="500" fill="hold"/>
                                        <p:tgtEl>
                                          <p:spTgt spid="358420"/>
                                        </p:tgtEl>
                                        <p:attrNameLst>
                                          <p:attrName>ppt_x</p:attrName>
                                          <p:attrName>ppt_y</p:attrName>
                                        </p:attrNameLst>
                                      </p:cBhvr>
                                      <p:rCtr x="-118" y="163"/>
                                    </p:animMotion>
                                  </p:childTnLst>
                                </p:cTn>
                              </p:par>
                            </p:childTnLst>
                          </p:cTn>
                        </p:par>
                        <p:par>
                          <p:cTn id="101" fill="hold">
                            <p:stCondLst>
                              <p:cond delay="4000"/>
                            </p:stCondLst>
                            <p:childTnLst>
                              <p:par>
                                <p:cTn id="102" presetID="0" presetClass="path" presetSubtype="0" fill="hold" grpId="0" nodeType="afterEffect">
                                  <p:stCondLst>
                                    <p:cond delay="0"/>
                                  </p:stCondLst>
                                  <p:childTnLst>
                                    <p:animMotion origin="layout" path="M 1.94444E-6 7.40741E-7 L -0.23646 0.16782 " pathEditMode="relative" rAng="0" ptsTypes="AA">
                                      <p:cBhvr>
                                        <p:cTn id="103" dur="500" fill="hold"/>
                                        <p:tgtEl>
                                          <p:spTgt spid="358421"/>
                                        </p:tgtEl>
                                        <p:attrNameLst>
                                          <p:attrName>ppt_x</p:attrName>
                                          <p:attrName>ppt_y</p:attrName>
                                        </p:attrNameLst>
                                      </p:cBhvr>
                                      <p:rCtr x="-118" y="84"/>
                                    </p:animMotion>
                                  </p:childTnLst>
                                </p:cTn>
                              </p:par>
                            </p:childTnLst>
                          </p:cTn>
                        </p:par>
                        <p:par>
                          <p:cTn id="104" fill="hold">
                            <p:stCondLst>
                              <p:cond delay="4500"/>
                            </p:stCondLst>
                            <p:childTnLst>
                              <p:par>
                                <p:cTn id="105" presetID="0" presetClass="path" presetSubtype="0" fill="hold" grpId="0" nodeType="afterEffect">
                                  <p:stCondLst>
                                    <p:cond delay="0"/>
                                  </p:stCondLst>
                                  <p:childTnLst>
                                    <p:animMotion origin="layout" path="M 2.77778E-7 7.40741E-7 L -0.27552 0.22014 " pathEditMode="relative" rAng="0" ptsTypes="AA">
                                      <p:cBhvr>
                                        <p:cTn id="106" dur="500" fill="hold"/>
                                        <p:tgtEl>
                                          <p:spTgt spid="358422"/>
                                        </p:tgtEl>
                                        <p:attrNameLst>
                                          <p:attrName>ppt_x</p:attrName>
                                          <p:attrName>ppt_y</p:attrName>
                                        </p:attrNameLst>
                                      </p:cBhvr>
                                      <p:rCtr x="-138" y="110"/>
                                    </p:animMotion>
                                  </p:childTnLst>
                                </p:cTn>
                              </p:par>
                            </p:childTnLst>
                          </p:cTn>
                        </p:par>
                        <p:par>
                          <p:cTn id="107" fill="hold">
                            <p:stCondLst>
                              <p:cond delay="5000"/>
                            </p:stCondLst>
                            <p:childTnLst>
                              <p:par>
                                <p:cTn id="108" presetID="0" presetClass="path" presetSubtype="0" fill="hold" grpId="0" nodeType="afterEffect">
                                  <p:stCondLst>
                                    <p:cond delay="0"/>
                                  </p:stCondLst>
                                  <p:childTnLst>
                                    <p:animMotion origin="layout" path="M 2.5E-6 7.40741E-7 L -0.31493 0.27222 " pathEditMode="relative" rAng="0" ptsTypes="AA">
                                      <p:cBhvr>
                                        <p:cTn id="109" dur="500" fill="hold"/>
                                        <p:tgtEl>
                                          <p:spTgt spid="358423"/>
                                        </p:tgtEl>
                                        <p:attrNameLst>
                                          <p:attrName>ppt_x</p:attrName>
                                          <p:attrName>ppt_y</p:attrName>
                                        </p:attrNameLst>
                                      </p:cBhvr>
                                      <p:rCtr x="-157" y="136"/>
                                    </p:animMotion>
                                  </p:childTnLst>
                                </p:cTn>
                              </p:par>
                            </p:childTnLst>
                          </p:cTn>
                        </p:par>
                        <p:par>
                          <p:cTn id="110" fill="hold">
                            <p:stCondLst>
                              <p:cond delay="5500"/>
                            </p:stCondLst>
                            <p:childTnLst>
                              <p:par>
                                <p:cTn id="111" presetID="0" presetClass="path" presetSubtype="0" fill="hold" grpId="0" nodeType="afterEffect">
                                  <p:stCondLst>
                                    <p:cond delay="0"/>
                                  </p:stCondLst>
                                  <p:childTnLst>
                                    <p:animMotion origin="layout" path="M 2.77778E-6 7.40741E-7 L -0.35452 0.325 " pathEditMode="relative" rAng="0" ptsTypes="AA">
                                      <p:cBhvr>
                                        <p:cTn id="112" dur="500" fill="hold"/>
                                        <p:tgtEl>
                                          <p:spTgt spid="358424"/>
                                        </p:tgtEl>
                                        <p:attrNameLst>
                                          <p:attrName>ppt_x</p:attrName>
                                          <p:attrName>ppt_y</p:attrName>
                                        </p:attrNameLst>
                                      </p:cBhvr>
                                      <p:rCtr x="-177" y="162"/>
                                    </p:animMotion>
                                  </p:childTnLst>
                                </p:cTn>
                              </p:par>
                            </p:childTnLst>
                          </p:cTn>
                        </p:par>
                        <p:par>
                          <p:cTn id="113" fill="hold">
                            <p:stCondLst>
                              <p:cond delay="6000"/>
                            </p:stCondLst>
                            <p:childTnLst>
                              <p:par>
                                <p:cTn id="114" presetID="0" presetClass="path" presetSubtype="0" fill="hold" grpId="0" nodeType="afterEffect">
                                  <p:stCondLst>
                                    <p:cond delay="0"/>
                                  </p:stCondLst>
                                  <p:childTnLst>
                                    <p:animMotion origin="layout" path="M 1.11111E-6 7.40741E-7 L -0.35486 0.1669 " pathEditMode="relative" rAng="0" ptsTypes="AA">
                                      <p:cBhvr>
                                        <p:cTn id="115" dur="500" fill="hold"/>
                                        <p:tgtEl>
                                          <p:spTgt spid="358425"/>
                                        </p:tgtEl>
                                        <p:attrNameLst>
                                          <p:attrName>ppt_x</p:attrName>
                                          <p:attrName>ppt_y</p:attrName>
                                        </p:attrNameLst>
                                      </p:cBhvr>
                                      <p:rCtr x="-177" y="83"/>
                                    </p:animMotion>
                                  </p:childTnLst>
                                </p:cTn>
                              </p:par>
                            </p:childTnLst>
                          </p:cTn>
                        </p:par>
                        <p:par>
                          <p:cTn id="116" fill="hold">
                            <p:stCondLst>
                              <p:cond delay="6500"/>
                            </p:stCondLst>
                            <p:childTnLst>
                              <p:par>
                                <p:cTn id="117" presetID="0" presetClass="path" presetSubtype="0" fill="hold" grpId="0" nodeType="afterEffect">
                                  <p:stCondLst>
                                    <p:cond delay="0"/>
                                  </p:stCondLst>
                                  <p:childTnLst>
                                    <p:animMotion origin="layout" path="M -0.00017 7.40741E-7 L -0.39358 0.21991 " pathEditMode="relative" rAng="0" ptsTypes="AA">
                                      <p:cBhvr>
                                        <p:cTn id="118" dur="500" fill="hold"/>
                                        <p:tgtEl>
                                          <p:spTgt spid="358426"/>
                                        </p:tgtEl>
                                        <p:attrNameLst>
                                          <p:attrName>ppt_x</p:attrName>
                                          <p:attrName>ppt_y</p:attrName>
                                        </p:attrNameLst>
                                      </p:cBhvr>
                                      <p:rCtr x="-197" y="110"/>
                                    </p:animMotion>
                                  </p:childTnLst>
                                </p:cTn>
                              </p:par>
                            </p:childTnLst>
                          </p:cTn>
                        </p:par>
                        <p:par>
                          <p:cTn id="119" fill="hold">
                            <p:stCondLst>
                              <p:cond delay="7000"/>
                            </p:stCondLst>
                            <p:childTnLst>
                              <p:par>
                                <p:cTn id="120" presetID="0" presetClass="path" presetSubtype="0" fill="hold" grpId="0" nodeType="afterEffect">
                                  <p:stCondLst>
                                    <p:cond delay="0"/>
                                  </p:stCondLst>
                                  <p:childTnLst>
                                    <p:animMotion origin="layout" path="M 1.66667E-6 7.40741E-7 L -0.43299 0.27268 " pathEditMode="relative" rAng="0" ptsTypes="AA">
                                      <p:cBhvr>
                                        <p:cTn id="121" dur="500" fill="hold"/>
                                        <p:tgtEl>
                                          <p:spTgt spid="358427"/>
                                        </p:tgtEl>
                                        <p:attrNameLst>
                                          <p:attrName>ppt_x</p:attrName>
                                          <p:attrName>ppt_y</p:attrName>
                                        </p:attrNameLst>
                                      </p:cBhvr>
                                      <p:rCtr x="-216" y="136"/>
                                    </p:animMotion>
                                  </p:childTnLst>
                                </p:cTn>
                              </p:par>
                            </p:childTnLst>
                          </p:cTn>
                        </p:par>
                        <p:par>
                          <p:cTn id="122" fill="hold">
                            <p:stCondLst>
                              <p:cond delay="7500"/>
                            </p:stCondLst>
                            <p:childTnLst>
                              <p:par>
                                <p:cTn id="123" presetID="0" presetClass="path" presetSubtype="0" fill="hold" grpId="0" nodeType="afterEffect">
                                  <p:stCondLst>
                                    <p:cond delay="0"/>
                                  </p:stCondLst>
                                  <p:childTnLst>
                                    <p:animMotion origin="layout" path="M -2.5E-6 7.40741E-7 L -0.47239 0.325 " pathEditMode="relative" rAng="0" ptsTypes="AA">
                                      <p:cBhvr>
                                        <p:cTn id="124" dur="500" fill="hold"/>
                                        <p:tgtEl>
                                          <p:spTgt spid="358428"/>
                                        </p:tgtEl>
                                        <p:attrNameLst>
                                          <p:attrName>ppt_x</p:attrName>
                                          <p:attrName>ppt_y</p:attrName>
                                        </p:attrNameLst>
                                      </p:cBhvr>
                                      <p:rCtr x="-236" y="162"/>
                                    </p:animMotion>
                                  </p:childTnLst>
                                </p:cTn>
                              </p:par>
                            </p:childTnLst>
                          </p:cTn>
                        </p:par>
                        <p:par>
                          <p:cTn id="125" fill="hold">
                            <p:stCondLst>
                              <p:cond delay="8000"/>
                            </p:stCondLst>
                            <p:childTnLst>
                              <p:par>
                                <p:cTn id="126" presetID="9" presetClass="entr" presetSubtype="0"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dissolve">
                                      <p:cBhvr>
                                        <p:cTn id="128" dur="500"/>
                                        <p:tgtEl>
                                          <p:spTgt spid="39"/>
                                        </p:tgtEl>
                                      </p:cBhvr>
                                    </p:animEffect>
                                  </p:childTnLst>
                                </p:cTn>
                              </p:par>
                              <p:par>
                                <p:cTn id="129" presetID="9" presetClass="entr" presetSubtype="0" fill="hold" nodeType="withEffect">
                                  <p:stCondLst>
                                    <p:cond delay="0"/>
                                  </p:stCondLst>
                                  <p:childTnLst>
                                    <p:set>
                                      <p:cBhvr>
                                        <p:cTn id="130" dur="1" fill="hold">
                                          <p:stCondLst>
                                            <p:cond delay="0"/>
                                          </p:stCondLst>
                                        </p:cTn>
                                        <p:tgtEl>
                                          <p:spTgt spid="358446"/>
                                        </p:tgtEl>
                                        <p:attrNameLst>
                                          <p:attrName>style.visibility</p:attrName>
                                        </p:attrNameLst>
                                      </p:cBhvr>
                                      <p:to>
                                        <p:strVal val="visible"/>
                                      </p:to>
                                    </p:set>
                                    <p:animEffect transition="in" filter="dissolve">
                                      <p:cBhvr>
                                        <p:cTn id="131" dur="500"/>
                                        <p:tgtEl>
                                          <p:spTgt spid="358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2" grpId="0" animBg="1"/>
      <p:bldP spid="358413" grpId="0" animBg="1"/>
      <p:bldP spid="358413" grpId="1" animBg="1"/>
      <p:bldP spid="358414" grpId="0" animBg="1"/>
      <p:bldP spid="358414" grpId="1" animBg="1"/>
      <p:bldP spid="358415" grpId="0" animBg="1"/>
      <p:bldP spid="358415" grpId="1" animBg="1"/>
      <p:bldP spid="358416" grpId="0" animBg="1"/>
      <p:bldP spid="358416" grpId="1" animBg="1"/>
      <p:bldP spid="358417" grpId="0" animBg="1"/>
      <p:bldP spid="358417" grpId="1" animBg="1"/>
      <p:bldP spid="358418" grpId="0" animBg="1"/>
      <p:bldP spid="358418" grpId="1" animBg="1"/>
      <p:bldP spid="358419" grpId="0" animBg="1"/>
      <p:bldP spid="358419" grpId="1" animBg="1"/>
      <p:bldP spid="358420" grpId="0" animBg="1"/>
      <p:bldP spid="358420" grpId="1" animBg="1"/>
      <p:bldP spid="358421" grpId="0" animBg="1"/>
      <p:bldP spid="358421" grpId="1" animBg="1"/>
      <p:bldP spid="358422" grpId="0" animBg="1"/>
      <p:bldP spid="358422" grpId="1" animBg="1"/>
      <p:bldP spid="358423" grpId="0" animBg="1"/>
      <p:bldP spid="358423" grpId="1" animBg="1"/>
      <p:bldP spid="358424" grpId="0" animBg="1"/>
      <p:bldP spid="358424" grpId="1" animBg="1"/>
      <p:bldP spid="358425" grpId="0" animBg="1"/>
      <p:bldP spid="358425" grpId="1" animBg="1"/>
      <p:bldP spid="358426" grpId="0" animBg="1"/>
      <p:bldP spid="358426" grpId="1" animBg="1"/>
      <p:bldP spid="358427" grpId="0" animBg="1"/>
      <p:bldP spid="358427" grpId="1" animBg="1"/>
      <p:bldP spid="358428" grpId="0" animBg="1"/>
      <p:bldP spid="358428" grpId="1" animBg="1"/>
      <p:bldP spid="3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endParaRPr lang="en-US" altLang="zh-CN" dirty="0"/>
          </a:p>
          <a:p>
            <a:pPr marL="514350" indent="-514350">
              <a:buClr>
                <a:schemeClr val="bg1">
                  <a:lumMod val="60000"/>
                  <a:lumOff val="40000"/>
                </a:schemeClr>
              </a:buClr>
              <a:buFont typeface="+mj-ea"/>
              <a:buAutoNum type="circleNumDbPlain" startAt="2"/>
            </a:pPr>
            <a:r>
              <a:rPr lang="zh-CN" altLang="en-US" sz="2800" dirty="0"/>
              <a:t>轮密钥加</a:t>
            </a:r>
            <a:r>
              <a:rPr lang="en-US" altLang="zh-CN" sz="2800" dirty="0" err="1"/>
              <a:t>AddRoundKey</a:t>
            </a:r>
            <a:endParaRPr lang="en-US" altLang="zh-CN" sz="2800" dirty="0"/>
          </a:p>
          <a:p>
            <a:pPr lvl="1"/>
            <a:r>
              <a:rPr lang="en-US" altLang="zh-CN" sz="2400" dirty="0"/>
              <a:t>state</a:t>
            </a:r>
            <a:r>
              <a:rPr lang="zh-CN" altLang="en-US" sz="2400" dirty="0"/>
              <a:t>与轮密钥按字节逐比特异或</a:t>
            </a:r>
            <a:endParaRPr lang="zh-CN" altLang="en-US" sz="2400" dirty="0"/>
          </a:p>
        </p:txBody>
      </p:sp>
      <p:graphicFrame>
        <p:nvGraphicFramePr>
          <p:cNvPr id="360460" name="Group 12"/>
          <p:cNvGraphicFramePr>
            <a:graphicFrameLocks noGrp="1"/>
          </p:cNvGraphicFramePr>
          <p:nvPr/>
        </p:nvGraphicFramePr>
        <p:xfrm>
          <a:off x="391344" y="3347343"/>
          <a:ext cx="2268538" cy="1905002"/>
        </p:xfrm>
        <a:graphic>
          <a:graphicData uri="http://schemas.openxmlformats.org/drawingml/2006/table">
            <a:tbl>
              <a:tblPr>
                <a:tableStyleId>{18603FDC-E32A-4AB5-989C-0864C3EAD2B8}</a:tableStyleId>
              </a:tblPr>
              <a:tblGrid>
                <a:gridCol w="568325"/>
                <a:gridCol w="566738"/>
                <a:gridCol w="557212"/>
                <a:gridCol w="576263"/>
              </a:tblGrid>
              <a:tr h="4714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0,0</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0,3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1,0</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1,3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2,0</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2,3</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4810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3,0</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3,1</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a:ln>
                            <a:noFill/>
                          </a:ln>
                          <a:effectLst/>
                          <a:latin typeface="Times New Roman" panose="02020603050405020304" pitchFamily="18" charset="0"/>
                          <a:cs typeface="Times New Roman" panose="02020603050405020304" pitchFamily="18" charset="0"/>
                        </a:rPr>
                        <a:t>3,2</a:t>
                      </a:r>
                      <a:endParaRPr kumimoji="0" lang="en-US" altLang="zh-CN" sz="2000" b="1" i="0" u="none" strike="noStrike" cap="none" normalizeH="0" baseline="-2500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S</a:t>
                      </a:r>
                      <a:r>
                        <a:rPr kumimoji="0" lang="en-US" altLang="zh-CN" sz="2000" b="1" u="none" strike="noStrike" cap="none" normalizeH="0" baseline="-25000" dirty="0">
                          <a:ln>
                            <a:noFill/>
                          </a:ln>
                          <a:effectLst/>
                          <a:latin typeface="Times New Roman" panose="02020603050405020304" pitchFamily="18" charset="0"/>
                          <a:cs typeface="Times New Roman" panose="02020603050405020304" pitchFamily="18" charset="0"/>
                        </a:rPr>
                        <a:t>3,3</a:t>
                      </a:r>
                      <a:endParaRPr kumimoji="0" lang="en-US" altLang="zh-CN" sz="2000" b="1" i="0" u="none" strike="noStrike" cap="none" normalizeH="0" baseline="-25000" dirty="0">
                        <a:ln>
                          <a:noFill/>
                        </a:ln>
                        <a:solidFill>
                          <a:schemeClr val="accent4">
                            <a:lumMod val="10000"/>
                          </a:schemeClr>
                        </a:solidFill>
                        <a:effectLst/>
                        <a:latin typeface="Times New Roman" panose="02020603050405020304" pitchFamily="18" charset="0"/>
                        <a:ea typeface="Arial Unicode MS" pitchFamily="34"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bl>
          </a:graphicData>
        </a:graphic>
      </p:graphicFrame>
      <p:grpSp>
        <p:nvGrpSpPr>
          <p:cNvPr id="124959" name="Group 39"/>
          <p:cNvGrpSpPr/>
          <p:nvPr/>
        </p:nvGrpSpPr>
        <p:grpSpPr bwMode="auto">
          <a:xfrm>
            <a:off x="2874194" y="4098231"/>
            <a:ext cx="360363" cy="358775"/>
            <a:chOff x="1927" y="2047"/>
            <a:chExt cx="227" cy="226"/>
          </a:xfrm>
        </p:grpSpPr>
        <p:sp>
          <p:nvSpPr>
            <p:cNvPr id="360488" name="Oval 40"/>
            <p:cNvSpPr>
              <a:spLocks noChangeArrowheads="1"/>
            </p:cNvSpPr>
            <p:nvPr/>
          </p:nvSpPr>
          <p:spPr bwMode="auto">
            <a:xfrm>
              <a:off x="1927" y="2047"/>
              <a:ext cx="227" cy="226"/>
            </a:xfrm>
            <a:prstGeom prst="ellipse">
              <a:avLst/>
            </a:prstGeom>
            <a:noFill/>
            <a:ln w="19050">
              <a:solidFill>
                <a:schemeClr val="tx1"/>
              </a:solidFill>
              <a:round/>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nvGrpSpPr>
            <p:cNvPr id="125073" name="Group 41"/>
            <p:cNvGrpSpPr/>
            <p:nvPr/>
          </p:nvGrpSpPr>
          <p:grpSpPr bwMode="auto">
            <a:xfrm>
              <a:off x="1983" y="2103"/>
              <a:ext cx="114" cy="114"/>
              <a:chOff x="1927" y="2750"/>
              <a:chExt cx="114" cy="114"/>
            </a:xfrm>
          </p:grpSpPr>
          <p:sp>
            <p:nvSpPr>
              <p:cNvPr id="360490" name="Line 42"/>
              <p:cNvSpPr>
                <a:spLocks noChangeShapeType="1"/>
              </p:cNvSpPr>
              <p:nvPr/>
            </p:nvSpPr>
            <p:spPr bwMode="auto">
              <a:xfrm>
                <a:off x="1927" y="2807"/>
                <a:ext cx="114"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491" name="Line 43"/>
              <p:cNvSpPr>
                <a:spLocks noChangeShapeType="1"/>
              </p:cNvSpPr>
              <p:nvPr/>
            </p:nvSpPr>
            <p:spPr bwMode="auto">
              <a:xfrm rot="5400000" flipH="1">
                <a:off x="1927" y="2807"/>
                <a:ext cx="114"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grpSp>
      <p:graphicFrame>
        <p:nvGraphicFramePr>
          <p:cNvPr id="360572" name="Group 124"/>
          <p:cNvGraphicFramePr>
            <a:graphicFrameLocks noGrp="1"/>
          </p:cNvGraphicFramePr>
          <p:nvPr/>
        </p:nvGraphicFramePr>
        <p:xfrm>
          <a:off x="3450457" y="3340993"/>
          <a:ext cx="2351087" cy="1908175"/>
        </p:xfrm>
        <a:graphic>
          <a:graphicData uri="http://schemas.openxmlformats.org/drawingml/2006/table">
            <a:tbl>
              <a:tblPr/>
              <a:tblGrid>
                <a:gridCol w="522287"/>
                <a:gridCol w="609600"/>
                <a:gridCol w="609600"/>
                <a:gridCol w="609600"/>
              </a:tblGrid>
              <a:tr h="190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err="1">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err="1">
                          <a:ln>
                            <a:noFill/>
                          </a:ln>
                          <a:solidFill>
                            <a:schemeClr val="tx1"/>
                          </a:solidFill>
                          <a:effectLst/>
                          <a:latin typeface="Times New Roman" panose="02020603050405020304" pitchFamily="18" charset="0"/>
                          <a:ea typeface="Arial Unicode MS" pitchFamily="34" charset="-122"/>
                          <a:cs typeface="Arial Unicode MS" pitchFamily="34" charset="-122"/>
                        </a:rPr>
                        <a:t>l</a:t>
                      </a:r>
                      <a:endPar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1</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2</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1"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W</a:t>
                      </a:r>
                      <a:r>
                        <a:rPr kumimoji="0" lang="en-US" altLang="zh-CN" sz="2000" b="1" i="1"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l+</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pSp>
        <p:nvGrpSpPr>
          <p:cNvPr id="124972" name="Group 56"/>
          <p:cNvGrpSpPr/>
          <p:nvPr/>
        </p:nvGrpSpPr>
        <p:grpSpPr bwMode="auto">
          <a:xfrm>
            <a:off x="5934894" y="4223643"/>
            <a:ext cx="287338" cy="107950"/>
            <a:chOff x="2971" y="3067"/>
            <a:chExt cx="181" cy="68"/>
          </a:xfrm>
        </p:grpSpPr>
        <p:sp>
          <p:nvSpPr>
            <p:cNvPr id="360505" name="Line 57"/>
            <p:cNvSpPr>
              <a:spLocks noChangeShapeType="1"/>
            </p:cNvSpPr>
            <p:nvPr/>
          </p:nvSpPr>
          <p:spPr bwMode="auto">
            <a:xfrm>
              <a:off x="2971" y="3067"/>
              <a:ext cx="181"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506" name="Line 58"/>
            <p:cNvSpPr>
              <a:spLocks noChangeShapeType="1"/>
            </p:cNvSpPr>
            <p:nvPr/>
          </p:nvSpPr>
          <p:spPr bwMode="auto">
            <a:xfrm>
              <a:off x="2971" y="3135"/>
              <a:ext cx="181" cy="0"/>
            </a:xfrm>
            <a:prstGeom prst="line">
              <a:avLst/>
            </a:prstGeom>
            <a:noFill/>
            <a:ln w="19050">
              <a:solidFill>
                <a:schemeClr val="tx1"/>
              </a:solidFill>
              <a:round/>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grpSp>
      <p:graphicFrame>
        <p:nvGraphicFramePr>
          <p:cNvPr id="360579" name="Group 131"/>
          <p:cNvGraphicFramePr>
            <a:graphicFrameLocks noGrp="1"/>
          </p:cNvGraphicFramePr>
          <p:nvPr/>
        </p:nvGraphicFramePr>
        <p:xfrm>
          <a:off x="6439719" y="3340993"/>
          <a:ext cx="2376488" cy="1908177"/>
        </p:xfrm>
        <a:graphic>
          <a:graphicData uri="http://schemas.openxmlformats.org/drawingml/2006/table">
            <a:tbl>
              <a:tblPr/>
              <a:tblGrid>
                <a:gridCol w="595313"/>
                <a:gridCol w="593725"/>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0,0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0,3</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1,0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1,3</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2,0</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2,2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2,3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3,0</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3,1</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rPr>
                        <a:t>3,2</a:t>
                      </a:r>
                      <a:endParaRPr kumimoji="0" lang="en-US" altLang="zh-CN" sz="2000" b="1" i="0" u="none" strike="noStrike" cap="none" normalizeH="0" baseline="-2500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rPr>
                        <a:t>3,3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60534" name="Group 86"/>
          <p:cNvGraphicFramePr>
            <a:graphicFrameLocks noGrp="1"/>
          </p:cNvGraphicFramePr>
          <p:nvPr/>
        </p:nvGraphicFramePr>
        <p:xfrm>
          <a:off x="1146994" y="3015556"/>
          <a:ext cx="755650" cy="2541589"/>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0,</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1,</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2,</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3,</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360546" name="Group 98"/>
          <p:cNvGraphicFramePr>
            <a:graphicFrameLocks noGrp="1"/>
          </p:cNvGraphicFramePr>
          <p:nvPr/>
        </p:nvGraphicFramePr>
        <p:xfrm>
          <a:off x="4207694" y="3031429"/>
          <a:ext cx="755650" cy="2555875"/>
        </p:xfrm>
        <a:graphic>
          <a:graphicData uri="http://schemas.openxmlformats.org/drawingml/2006/table">
            <a:tbl>
              <a:tblPr/>
              <a:tblGrid>
                <a:gridCol w="755650"/>
              </a:tblGrid>
              <a:tr h="2555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1" u="none" strike="noStrike" cap="none" normalizeH="0" baseline="0" dirty="0" err="1">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W</a:t>
                      </a:r>
                      <a:r>
                        <a:rPr kumimoji="0" lang="en-US" altLang="zh-CN" sz="2800" b="0" i="1" u="none" strike="noStrike" cap="none" normalizeH="0" baseline="-25000" dirty="0" err="1">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l+c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360552" name="Group 104"/>
          <p:cNvGraphicFramePr>
            <a:graphicFrameLocks noGrp="1"/>
          </p:cNvGraphicFramePr>
          <p:nvPr/>
        </p:nvGraphicFramePr>
        <p:xfrm>
          <a:off x="7266807" y="3017143"/>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0,</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1,</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2,</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0" i="0"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S’</a:t>
                      </a:r>
                      <a:r>
                        <a:rPr kumimoji="0" lang="en-US" altLang="zh-CN" sz="2800" b="0" i="0"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3,</a:t>
                      </a:r>
                      <a:r>
                        <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rPr>
                        <a:t>c</a:t>
                      </a:r>
                      <a:endParaRPr kumimoji="0" lang="en-US" altLang="zh-CN" sz="2800" b="0" i="1" u="none" strike="noStrike" cap="none" normalizeH="0" baseline="-25000" dirty="0">
                        <a:ln>
                          <a:noFill/>
                        </a:ln>
                        <a:solidFill>
                          <a:schemeClr val="tx1"/>
                        </a:solidFill>
                        <a:effectLst>
                          <a:outerShdw blurRad="38100" dist="38100" dir="2700000" algn="tl">
                            <a:srgbClr val="000000"/>
                          </a:outerShdw>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sp>
        <p:nvSpPr>
          <p:cNvPr id="360564" name="Text Box 116"/>
          <p:cNvSpPr txBox="1">
            <a:spLocks noChangeArrowheads="1"/>
          </p:cNvSpPr>
          <p:nvPr/>
        </p:nvSpPr>
        <p:spPr bwMode="auto">
          <a:xfrm>
            <a:off x="4326753" y="5733391"/>
            <a:ext cx="3614787" cy="461665"/>
          </a:xfrm>
          <a:prstGeom prst="rect">
            <a:avLst/>
          </a:prstGeom>
          <a:noFill/>
          <a:ln w="9525">
            <a:noFill/>
            <a:miter lim="800000"/>
          </a:ln>
          <a:effectLst/>
        </p:spPr>
        <p:txBody>
          <a:bodyPr wrap="square">
            <a:spAutoFit/>
          </a:bodyPr>
          <a:lstStyle/>
          <a:p>
            <a:pPr algn="ctr">
              <a:spcBef>
                <a:spcPct val="50000"/>
              </a:spcBef>
              <a:defRPr/>
            </a:pPr>
            <a:r>
              <a:rPr lang="en-US" altLang="zh-CN" sz="2400" i="1" u="none" dirty="0">
                <a:solidFill>
                  <a:schemeClr val="accent4">
                    <a:lumMod val="10000"/>
                  </a:schemeClr>
                </a:solidFill>
                <a:ea typeface="Arial Unicode MS" pitchFamily="34" charset="-122"/>
                <a:cs typeface="Arial Unicode MS" pitchFamily="34" charset="-122"/>
              </a:rPr>
              <a:t>l =</a:t>
            </a:r>
            <a:r>
              <a:rPr lang="en-US" altLang="zh-CN" sz="2400" u="none" dirty="0">
                <a:solidFill>
                  <a:schemeClr val="accent4">
                    <a:lumMod val="10000"/>
                  </a:schemeClr>
                </a:solidFill>
                <a:ea typeface="Arial Unicode MS" pitchFamily="34" charset="-122"/>
                <a:cs typeface="Arial Unicode MS" pitchFamily="34" charset="-122"/>
              </a:rPr>
              <a:t>4</a:t>
            </a:r>
            <a:r>
              <a:rPr lang="en-US" altLang="zh-CN" sz="2400" i="1" u="none" dirty="0">
                <a:solidFill>
                  <a:schemeClr val="accent4">
                    <a:lumMod val="10000"/>
                  </a:schemeClr>
                </a:solidFill>
                <a:ea typeface="Arial Unicode MS" pitchFamily="34" charset="-122"/>
                <a:cs typeface="Arial Unicode MS" pitchFamily="34" charset="-122"/>
              </a:rPr>
              <a:t>r </a:t>
            </a:r>
            <a:r>
              <a:rPr lang="zh-CN" altLang="en-US" sz="2400" u="none" dirty="0">
                <a:solidFill>
                  <a:schemeClr val="accent4">
                    <a:lumMod val="10000"/>
                  </a:schemeClr>
                </a:solidFill>
                <a:ea typeface="宋体" panose="02010600030101010101" pitchFamily="2" charset="-122"/>
              </a:rPr>
              <a:t>（</a:t>
            </a: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r </a:t>
            </a:r>
            <a:r>
              <a:rPr lang="en-US" altLang="zh-CN" sz="2400" u="none" dirty="0">
                <a:solidFill>
                  <a:schemeClr val="accent4">
                    <a:lumMod val="10000"/>
                  </a:schemeClr>
                </a:solidFill>
                <a:ea typeface="宋体" panose="02010600030101010101" pitchFamily="2" charset="-122"/>
              </a:rPr>
              <a:t>≤ </a:t>
            </a:r>
            <a:r>
              <a:rPr lang="en-US" altLang="zh-CN" sz="2400" i="1" u="none" dirty="0">
                <a:solidFill>
                  <a:schemeClr val="accent4">
                    <a:lumMod val="10000"/>
                  </a:schemeClr>
                </a:solidFill>
                <a:ea typeface="宋体" panose="02010600030101010101" pitchFamily="2" charset="-122"/>
              </a:rPr>
              <a:t>N</a:t>
            </a:r>
            <a:r>
              <a:rPr lang="en-US" altLang="zh-CN" sz="2400" i="1" u="none" baseline="-25000" dirty="0">
                <a:solidFill>
                  <a:schemeClr val="accent4">
                    <a:lumMod val="10000"/>
                  </a:schemeClr>
                </a:solidFill>
                <a:ea typeface="宋体" panose="02010600030101010101" pitchFamily="2" charset="-122"/>
              </a:rPr>
              <a:t>r</a:t>
            </a:r>
            <a:r>
              <a:rPr lang="zh-CN" altLang="en-US" sz="2400" u="none" baseline="-25000" dirty="0">
                <a:solidFill>
                  <a:schemeClr val="accent4">
                    <a:lumMod val="10000"/>
                  </a:schemeClr>
                </a:solidFill>
                <a:ea typeface="宋体" panose="02010600030101010101" pitchFamily="2" charset="-122"/>
              </a:rPr>
              <a:t>，</a:t>
            </a:r>
            <a:r>
              <a:rPr lang="en-US" altLang="zh-CN" sz="2400" i="1" u="none" dirty="0">
                <a:solidFill>
                  <a:schemeClr val="accent4">
                    <a:lumMod val="10000"/>
                  </a:schemeClr>
                </a:solidFill>
                <a:ea typeface="宋体" panose="02010600030101010101" pitchFamily="2" charset="-122"/>
              </a:rPr>
              <a:t>N</a:t>
            </a:r>
            <a:r>
              <a:rPr lang="en-US" altLang="zh-CN" sz="2400" i="1" u="none" baseline="-25000" dirty="0">
                <a:solidFill>
                  <a:schemeClr val="accent4">
                    <a:lumMod val="10000"/>
                  </a:schemeClr>
                </a:solidFill>
                <a:ea typeface="宋体" panose="02010600030101010101" pitchFamily="2" charset="-122"/>
              </a:rPr>
              <a:t>r </a:t>
            </a:r>
            <a:r>
              <a:rPr lang="zh-CN" altLang="en-US" sz="2400" u="none" dirty="0">
                <a:solidFill>
                  <a:schemeClr val="accent4">
                    <a:lumMod val="10000"/>
                  </a:schemeClr>
                </a:solidFill>
                <a:ea typeface="宋体" panose="02010600030101010101" pitchFamily="2" charset="-122"/>
              </a:rPr>
              <a:t>轮数）</a:t>
            </a:r>
            <a:endParaRPr lang="en-US" altLang="zh-CN" sz="2400" u="none" dirty="0" err="1">
              <a:solidFill>
                <a:schemeClr val="accent4">
                  <a:lumMod val="10000"/>
                </a:schemeClr>
              </a:solidFill>
              <a:ea typeface="宋体" panose="02010600030101010101" pitchFamily="2" charset="-122"/>
            </a:endParaRPr>
          </a:p>
        </p:txBody>
      </p:sp>
      <p:sp>
        <p:nvSpPr>
          <p:cNvPr id="360565" name="Line 117"/>
          <p:cNvSpPr>
            <a:spLocks noChangeShapeType="1"/>
          </p:cNvSpPr>
          <p:nvPr/>
        </p:nvSpPr>
        <p:spPr bwMode="auto">
          <a:xfrm flipV="1">
            <a:off x="1939157" y="3629918"/>
            <a:ext cx="2232025" cy="647700"/>
          </a:xfrm>
          <a:prstGeom prst="line">
            <a:avLst/>
          </a:prstGeom>
          <a:noFill/>
          <a:ln w="38100">
            <a:solidFill>
              <a:srgbClr val="FF0000"/>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0566" name="Line 118"/>
          <p:cNvSpPr>
            <a:spLocks noChangeShapeType="1"/>
          </p:cNvSpPr>
          <p:nvPr/>
        </p:nvSpPr>
        <p:spPr bwMode="auto">
          <a:xfrm>
            <a:off x="4998269" y="3664843"/>
            <a:ext cx="2268538" cy="612775"/>
          </a:xfrm>
          <a:prstGeom prst="line">
            <a:avLst/>
          </a:prstGeom>
          <a:noFill/>
          <a:ln w="38100">
            <a:solidFill>
              <a:srgbClr val="FF0000"/>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23" name="Rectangle 126"/>
          <p:cNvSpPr>
            <a:spLocks noChangeArrowheads="1"/>
          </p:cNvSpPr>
          <p:nvPr/>
        </p:nvSpPr>
        <p:spPr bwMode="auto">
          <a:xfrm>
            <a:off x="2647155" y="5733391"/>
            <a:ext cx="1387494" cy="461665"/>
          </a:xfrm>
          <a:prstGeom prst="rect">
            <a:avLst/>
          </a:prstGeom>
          <a:noFill/>
          <a:ln w="9525">
            <a:noFill/>
            <a:miter lim="800000"/>
          </a:ln>
          <a:effectLst/>
        </p:spPr>
        <p:txBody>
          <a:bodyPr wrap="square">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≤3</a:t>
            </a:r>
            <a:endParaRPr lang="en-US" altLang="zh-CN" sz="2400" i="1" u="none" baseline="-25000" dirty="0">
              <a:solidFill>
                <a:schemeClr val="accent4">
                  <a:lumMod val="10000"/>
                </a:schemeClr>
              </a:solidFill>
              <a:ea typeface="宋体" panose="02010600030101010101" pitchFamily="2" charset="-122"/>
            </a:endParaRPr>
          </a:p>
        </p:txBody>
      </p:sp>
      <p:sp>
        <p:nvSpPr>
          <p:cNvPr id="28" name="矩形 27"/>
          <p:cNvSpPr/>
          <p:nvPr/>
        </p:nvSpPr>
        <p:spPr>
          <a:xfrm>
            <a:off x="2876422" y="4016713"/>
            <a:ext cx="391454" cy="584775"/>
          </a:xfrm>
          <a:prstGeom prst="rect">
            <a:avLst/>
          </a:prstGeom>
        </p:spPr>
        <p:txBody>
          <a:bodyPr wrap="none">
            <a:spAutoFit/>
          </a:bodyPr>
          <a:lstStyle/>
          <a:p>
            <a:r>
              <a:rPr lang="en-US" altLang="zh-CN" sz="3200" u="none" dirty="0">
                <a:solidFill>
                  <a:schemeClr val="accent4">
                    <a:lumMod val="10000"/>
                  </a:schemeClr>
                </a:solidFill>
                <a:latin typeface="黑体" panose="02010609060101010101" pitchFamily="49" charset="-122"/>
                <a:ea typeface="黑体" panose="02010609060101010101" pitchFamily="49" charset="-122"/>
              </a:rPr>
              <a:t>+</a:t>
            </a:r>
            <a:endParaRPr lang="zh-CN" altLang="en-US" sz="3200" u="none" dirty="0">
              <a:latin typeface="黑体" panose="02010609060101010101" pitchFamily="49" charset="-122"/>
              <a:ea typeface="黑体" panose="02010609060101010101" pitchFamily="49" charset="-122"/>
            </a:endParaRPr>
          </a:p>
        </p:txBody>
      </p:sp>
      <p:sp>
        <p:nvSpPr>
          <p:cNvPr id="29" name="矩形 28"/>
          <p:cNvSpPr/>
          <p:nvPr/>
        </p:nvSpPr>
        <p:spPr>
          <a:xfrm>
            <a:off x="5916264" y="4017280"/>
            <a:ext cx="418704" cy="584775"/>
          </a:xfrm>
          <a:prstGeom prst="rect">
            <a:avLst/>
          </a:prstGeom>
        </p:spPr>
        <p:txBody>
          <a:bodyPr wrap="square">
            <a:spAutoFit/>
          </a:bodyPr>
          <a:lstStyle/>
          <a:p>
            <a:r>
              <a:rPr lang="en-US" altLang="zh-CN" sz="3200" u="none" dirty="0">
                <a:solidFill>
                  <a:schemeClr val="accent4">
                    <a:lumMod val="10000"/>
                  </a:schemeClr>
                </a:solidFill>
                <a:ea typeface="黑体" panose="02010609060101010101" pitchFamily="49" charset="-122"/>
              </a:rPr>
              <a:t>=</a:t>
            </a:r>
            <a:endParaRPr lang="zh-CN" altLang="en-US" sz="3200" u="none" dirty="0">
              <a:solidFill>
                <a:schemeClr val="accent4">
                  <a:lumMod val="10000"/>
                </a:schemeClr>
              </a:solidFill>
              <a:ea typeface="黑体" panose="02010609060101010101" pitchFamily="49" charset="-122"/>
            </a:endParaRPr>
          </a:p>
        </p:txBody>
      </p:sp>
      <p:graphicFrame>
        <p:nvGraphicFramePr>
          <p:cNvPr id="30" name="Group 86"/>
          <p:cNvGraphicFramePr>
            <a:graphicFrameLocks noGrp="1"/>
          </p:cNvGraphicFramePr>
          <p:nvPr/>
        </p:nvGraphicFramePr>
        <p:xfrm>
          <a:off x="3450441" y="3031430"/>
          <a:ext cx="2373344" cy="2555909"/>
        </p:xfrm>
        <a:graphic>
          <a:graphicData uri="http://schemas.openxmlformats.org/drawingml/2006/table">
            <a:tbl>
              <a:tblPr/>
              <a:tblGrid>
                <a:gridCol w="593336"/>
                <a:gridCol w="593336"/>
                <a:gridCol w="593336"/>
                <a:gridCol w="593336"/>
              </a:tblGrid>
              <a:tr h="6433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2B</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28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AB</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09</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417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7E</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AE</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F7</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CF</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433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15</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D2</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15</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4F</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2740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16</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A6</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88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3C</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bl>
          </a:graphicData>
        </a:graphic>
      </p:graphicFrame>
      <p:graphicFrame>
        <p:nvGraphicFramePr>
          <p:cNvPr id="33" name="Group 86"/>
          <p:cNvGraphicFramePr>
            <a:graphicFrameLocks noGrp="1"/>
          </p:cNvGraphicFramePr>
          <p:nvPr/>
        </p:nvGraphicFramePr>
        <p:xfrm>
          <a:off x="6444507" y="3031429"/>
          <a:ext cx="2373344" cy="2541589"/>
        </p:xfrm>
        <a:graphic>
          <a:graphicData uri="http://schemas.openxmlformats.org/drawingml/2006/table">
            <a:tbl>
              <a:tblPr/>
              <a:tblGrid>
                <a:gridCol w="593336"/>
                <a:gridCol w="593336"/>
                <a:gridCol w="593336"/>
                <a:gridCol w="593336"/>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r>
            </a:tbl>
          </a:graphicData>
        </a:graphic>
      </p:graphicFrame>
      <p:graphicFrame>
        <p:nvGraphicFramePr>
          <p:cNvPr id="27" name="Group 86"/>
          <p:cNvGraphicFramePr>
            <a:graphicFrameLocks noGrp="1"/>
          </p:cNvGraphicFramePr>
          <p:nvPr/>
        </p:nvGraphicFramePr>
        <p:xfrm>
          <a:off x="6444507" y="3031430"/>
          <a:ext cx="584208" cy="2555908"/>
        </p:xfrm>
        <a:graphic>
          <a:graphicData uri="http://schemas.openxmlformats.org/drawingml/2006/table">
            <a:tbl>
              <a:tblPr/>
              <a:tblGrid>
                <a:gridCol w="584208"/>
              </a:tblGrid>
              <a:tr h="6433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19</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417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3D</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43367">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E3</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FF"/>
                    </a:solidFill>
                  </a:tcPr>
                </a:tc>
              </a:tr>
              <a:tr h="627404">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BE</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0FF"/>
                    </a:solidFill>
                  </a:tcPr>
                </a:tc>
              </a:tr>
            </a:tbl>
          </a:graphicData>
        </a:graphic>
      </p:graphicFrame>
      <p:graphicFrame>
        <p:nvGraphicFramePr>
          <p:cNvPr id="32" name="Group 86"/>
          <p:cNvGraphicFramePr>
            <a:graphicFrameLocks noGrp="1"/>
          </p:cNvGraphicFramePr>
          <p:nvPr/>
        </p:nvGraphicFramePr>
        <p:xfrm>
          <a:off x="383348" y="3031429"/>
          <a:ext cx="2336832" cy="2541589"/>
        </p:xfrm>
        <a:graphic>
          <a:graphicData uri="http://schemas.openxmlformats.org/drawingml/2006/table">
            <a:tbl>
              <a:tblPr/>
              <a:tblGrid>
                <a:gridCol w="584208"/>
                <a:gridCol w="584208"/>
                <a:gridCol w="584208"/>
                <a:gridCol w="584208"/>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32</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88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31</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E0</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43</a:t>
                      </a:r>
                      <a:endParaRPr kumimoji="0" lang="en-US" altLang="zh-CN" sz="2800" b="1" i="0" u="none" strike="noStrike" cap="none" normalizeH="0" baseline="-2500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5A</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31</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37</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F6</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30</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98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07</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r h="623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A8</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8D</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A2</a:t>
                      </a:r>
                      <a:endPar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r>
                        <a:rPr kumimoji="0" lang="en-US" altLang="zh-CN"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rPr>
                        <a:t>34</a:t>
                      </a:r>
                      <a:endParaRPr kumimoji="0" lang="zh-CN" altLang="en-US" sz="2800" b="1" i="0" u="none" strike="noStrike" kern="1200" cap="none" normalizeH="0" baseline="0" dirty="0">
                        <a:ln>
                          <a:noFill/>
                        </a:ln>
                        <a:solidFill>
                          <a:schemeClr val="tx1"/>
                        </a:solidFill>
                        <a:effectLst/>
                        <a:latin typeface="Times New Roman" panose="02020603050405020304" pitchFamily="18" charset="0"/>
                        <a:ea typeface="Arial Unicode MS" pitchFamily="34" charset="-122"/>
                        <a:cs typeface="Arial Unicode MS" pitchFamily="34"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60000"/>
                        <a:lumOff val="4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0534"/>
                                        </p:tgtEl>
                                        <p:attrNameLst>
                                          <p:attrName>style.visibility</p:attrName>
                                        </p:attrNameLst>
                                      </p:cBhvr>
                                      <p:to>
                                        <p:strVal val="visible"/>
                                      </p:to>
                                    </p:set>
                                    <p:anim calcmode="lin" valueType="num">
                                      <p:cBhvr>
                                        <p:cTn id="7" dur="1000" fill="hold"/>
                                        <p:tgtEl>
                                          <p:spTgt spid="360534"/>
                                        </p:tgtEl>
                                        <p:attrNameLst>
                                          <p:attrName>ppt_w</p:attrName>
                                        </p:attrNameLst>
                                      </p:cBhvr>
                                      <p:tavLst>
                                        <p:tav tm="0">
                                          <p:val>
                                            <p:fltVal val="0"/>
                                          </p:val>
                                        </p:tav>
                                        <p:tav tm="100000">
                                          <p:val>
                                            <p:strVal val="#ppt_w"/>
                                          </p:val>
                                        </p:tav>
                                      </p:tavLst>
                                    </p:anim>
                                    <p:anim calcmode="lin" valueType="num">
                                      <p:cBhvr>
                                        <p:cTn id="8" dur="1000" fill="hold"/>
                                        <p:tgtEl>
                                          <p:spTgt spid="360534"/>
                                        </p:tgtEl>
                                        <p:attrNameLst>
                                          <p:attrName>ppt_h</p:attrName>
                                        </p:attrNameLst>
                                      </p:cBhvr>
                                      <p:tavLst>
                                        <p:tav tm="0">
                                          <p:val>
                                            <p:fltVal val="0"/>
                                          </p:val>
                                        </p:tav>
                                        <p:tav tm="100000">
                                          <p:val>
                                            <p:strVal val="#ppt_h"/>
                                          </p:val>
                                        </p:tav>
                                      </p:tavLst>
                                    </p:anim>
                                    <p:animEffect transition="in" filter="fade">
                                      <p:cBhvr>
                                        <p:cTn id="9" dur="1000"/>
                                        <p:tgtEl>
                                          <p:spTgt spid="360534"/>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60565"/>
                                        </p:tgtEl>
                                        <p:attrNameLst>
                                          <p:attrName>style.visibility</p:attrName>
                                        </p:attrNameLst>
                                      </p:cBhvr>
                                      <p:to>
                                        <p:strVal val="visible"/>
                                      </p:to>
                                    </p:set>
                                    <p:animEffect transition="in" filter="wipe(left)">
                                      <p:cBhvr>
                                        <p:cTn id="13" dur="2000"/>
                                        <p:tgtEl>
                                          <p:spTgt spid="360565"/>
                                        </p:tgtEl>
                                      </p:cBhvr>
                                    </p:animEffect>
                                  </p:childTnLst>
                                </p:cTn>
                              </p:par>
                            </p:childTnLst>
                          </p:cTn>
                        </p:par>
                        <p:par>
                          <p:cTn id="14" fill="hold">
                            <p:stCondLst>
                              <p:cond delay="3000"/>
                            </p:stCondLst>
                            <p:childTnLst>
                              <p:par>
                                <p:cTn id="15" presetID="53" presetClass="entr" presetSubtype="16" fill="hold" nodeType="afterEffect">
                                  <p:stCondLst>
                                    <p:cond delay="0"/>
                                  </p:stCondLst>
                                  <p:childTnLst>
                                    <p:set>
                                      <p:cBhvr>
                                        <p:cTn id="16" dur="1" fill="hold">
                                          <p:stCondLst>
                                            <p:cond delay="0"/>
                                          </p:stCondLst>
                                        </p:cTn>
                                        <p:tgtEl>
                                          <p:spTgt spid="360546"/>
                                        </p:tgtEl>
                                        <p:attrNameLst>
                                          <p:attrName>style.visibility</p:attrName>
                                        </p:attrNameLst>
                                      </p:cBhvr>
                                      <p:to>
                                        <p:strVal val="visible"/>
                                      </p:to>
                                    </p:set>
                                    <p:anim calcmode="lin" valueType="num">
                                      <p:cBhvr>
                                        <p:cTn id="17" dur="1000" fill="hold"/>
                                        <p:tgtEl>
                                          <p:spTgt spid="360546"/>
                                        </p:tgtEl>
                                        <p:attrNameLst>
                                          <p:attrName>ppt_w</p:attrName>
                                        </p:attrNameLst>
                                      </p:cBhvr>
                                      <p:tavLst>
                                        <p:tav tm="0">
                                          <p:val>
                                            <p:fltVal val="0"/>
                                          </p:val>
                                        </p:tav>
                                        <p:tav tm="100000">
                                          <p:val>
                                            <p:strVal val="#ppt_w"/>
                                          </p:val>
                                        </p:tav>
                                      </p:tavLst>
                                    </p:anim>
                                    <p:anim calcmode="lin" valueType="num">
                                      <p:cBhvr>
                                        <p:cTn id="18" dur="1000" fill="hold"/>
                                        <p:tgtEl>
                                          <p:spTgt spid="360546"/>
                                        </p:tgtEl>
                                        <p:attrNameLst>
                                          <p:attrName>ppt_h</p:attrName>
                                        </p:attrNameLst>
                                      </p:cBhvr>
                                      <p:tavLst>
                                        <p:tav tm="0">
                                          <p:val>
                                            <p:fltVal val="0"/>
                                          </p:val>
                                        </p:tav>
                                        <p:tav tm="100000">
                                          <p:val>
                                            <p:strVal val="#ppt_h"/>
                                          </p:val>
                                        </p:tav>
                                      </p:tavLst>
                                    </p:anim>
                                    <p:animEffect transition="in" filter="fade">
                                      <p:cBhvr>
                                        <p:cTn id="19" dur="1000"/>
                                        <p:tgtEl>
                                          <p:spTgt spid="360546"/>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360566"/>
                                        </p:tgtEl>
                                        <p:attrNameLst>
                                          <p:attrName>style.visibility</p:attrName>
                                        </p:attrNameLst>
                                      </p:cBhvr>
                                      <p:to>
                                        <p:strVal val="visible"/>
                                      </p:to>
                                    </p:set>
                                    <p:animEffect transition="in" filter="wipe(left)">
                                      <p:cBhvr>
                                        <p:cTn id="23" dur="2000"/>
                                        <p:tgtEl>
                                          <p:spTgt spid="360566"/>
                                        </p:tgtEl>
                                      </p:cBhvr>
                                    </p:animEffect>
                                  </p:childTnLst>
                                </p:cTn>
                              </p:par>
                            </p:childTnLst>
                          </p:cTn>
                        </p:par>
                        <p:par>
                          <p:cTn id="24" fill="hold">
                            <p:stCondLst>
                              <p:cond delay="6000"/>
                            </p:stCondLst>
                            <p:childTnLst>
                              <p:par>
                                <p:cTn id="25" presetID="53" presetClass="entr" presetSubtype="16" fill="hold" nodeType="afterEffect">
                                  <p:stCondLst>
                                    <p:cond delay="0"/>
                                  </p:stCondLst>
                                  <p:childTnLst>
                                    <p:set>
                                      <p:cBhvr>
                                        <p:cTn id="26" dur="1" fill="hold">
                                          <p:stCondLst>
                                            <p:cond delay="0"/>
                                          </p:stCondLst>
                                        </p:cTn>
                                        <p:tgtEl>
                                          <p:spTgt spid="360552"/>
                                        </p:tgtEl>
                                        <p:attrNameLst>
                                          <p:attrName>style.visibility</p:attrName>
                                        </p:attrNameLst>
                                      </p:cBhvr>
                                      <p:to>
                                        <p:strVal val="visible"/>
                                      </p:to>
                                    </p:set>
                                    <p:anim calcmode="lin" valueType="num">
                                      <p:cBhvr>
                                        <p:cTn id="27" dur="1000" fill="hold"/>
                                        <p:tgtEl>
                                          <p:spTgt spid="360552"/>
                                        </p:tgtEl>
                                        <p:attrNameLst>
                                          <p:attrName>ppt_w</p:attrName>
                                        </p:attrNameLst>
                                      </p:cBhvr>
                                      <p:tavLst>
                                        <p:tav tm="0">
                                          <p:val>
                                            <p:fltVal val="0"/>
                                          </p:val>
                                        </p:tav>
                                        <p:tav tm="100000">
                                          <p:val>
                                            <p:strVal val="#ppt_w"/>
                                          </p:val>
                                        </p:tav>
                                      </p:tavLst>
                                    </p:anim>
                                    <p:anim calcmode="lin" valueType="num">
                                      <p:cBhvr>
                                        <p:cTn id="28" dur="1000" fill="hold"/>
                                        <p:tgtEl>
                                          <p:spTgt spid="360552"/>
                                        </p:tgtEl>
                                        <p:attrNameLst>
                                          <p:attrName>ppt_h</p:attrName>
                                        </p:attrNameLst>
                                      </p:cBhvr>
                                      <p:tavLst>
                                        <p:tav tm="0">
                                          <p:val>
                                            <p:fltVal val="0"/>
                                          </p:val>
                                        </p:tav>
                                        <p:tav tm="100000">
                                          <p:val>
                                            <p:strVal val="#ppt_h"/>
                                          </p:val>
                                        </p:tav>
                                      </p:tavLst>
                                    </p:anim>
                                    <p:animEffect transition="in" filter="fade">
                                      <p:cBhvr>
                                        <p:cTn id="29" dur="1000"/>
                                        <p:tgtEl>
                                          <p:spTgt spid="3605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1000"/>
                                        <p:tgtEl>
                                          <p:spTgt spid="32"/>
                                        </p:tgtEl>
                                      </p:cBhvr>
                                    </p:animEffect>
                                  </p:childTnLst>
                                </p:cTn>
                              </p:par>
                            </p:childTnLst>
                          </p:cTn>
                        </p:par>
                        <p:par>
                          <p:cTn id="35" fill="hold">
                            <p:stCondLst>
                              <p:cond delay="1000"/>
                            </p:stCondLst>
                            <p:childTnLst>
                              <p:par>
                                <p:cTn id="36" presetID="9"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1000"/>
                                        <p:tgtEl>
                                          <p:spTgt spid="30"/>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1000" fill="hold"/>
                                        <p:tgtEl>
                                          <p:spTgt spid="33"/>
                                        </p:tgtEl>
                                        <p:attrNameLst>
                                          <p:attrName>ppt_w</p:attrName>
                                        </p:attrNameLst>
                                      </p:cBhvr>
                                      <p:tavLst>
                                        <p:tav tm="0">
                                          <p:val>
                                            <p:fltVal val="0"/>
                                          </p:val>
                                        </p:tav>
                                        <p:tav tm="100000">
                                          <p:val>
                                            <p:strVal val="#ppt_w"/>
                                          </p:val>
                                        </p:tav>
                                      </p:tavLst>
                                    </p:anim>
                                    <p:anim calcmode="lin" valueType="num">
                                      <p:cBhvr>
                                        <p:cTn id="43" dur="1000" fill="hold"/>
                                        <p:tgtEl>
                                          <p:spTgt spid="33"/>
                                        </p:tgtEl>
                                        <p:attrNameLst>
                                          <p:attrName>ppt_h</p:attrName>
                                        </p:attrNameLst>
                                      </p:cBhvr>
                                      <p:tavLst>
                                        <p:tav tm="0">
                                          <p:val>
                                            <p:fltVal val="0"/>
                                          </p:val>
                                        </p:tav>
                                        <p:tav tm="100000">
                                          <p:val>
                                            <p:strVal val="#ppt_h"/>
                                          </p:val>
                                        </p:tav>
                                      </p:tavLst>
                                    </p:anim>
                                    <p:animEffect transition="in" filter="fade">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endParaRPr lang="en-US" altLang="zh-CN" sz="2800" dirty="0"/>
          </a:p>
          <a:p>
            <a:pPr marL="514350" indent="-514350">
              <a:lnSpc>
                <a:spcPct val="100000"/>
              </a:lnSpc>
              <a:buClr>
                <a:schemeClr val="bg1">
                  <a:lumMod val="60000"/>
                  <a:lumOff val="40000"/>
                </a:schemeClr>
              </a:buClr>
              <a:buFont typeface="+mj-ea"/>
              <a:buAutoNum type="circleNumDbPlain" startAt="3"/>
            </a:pPr>
            <a:r>
              <a:rPr lang="en-US" altLang="zh-CN" sz="2800" dirty="0"/>
              <a:t>Nr-1</a:t>
            </a:r>
            <a:r>
              <a:rPr lang="zh-CN" altLang="en-US" sz="2800" dirty="0"/>
              <a:t>轮迭代</a:t>
            </a:r>
            <a:endParaRPr lang="zh-CN" altLang="en-US" sz="2800" dirty="0"/>
          </a:p>
          <a:p>
            <a:pPr lvl="1">
              <a:lnSpc>
                <a:spcPct val="100000"/>
              </a:lnSpc>
            </a:pPr>
            <a:r>
              <a:rPr lang="zh-CN" altLang="en-US" sz="2400" dirty="0"/>
              <a:t>字节代换</a:t>
            </a:r>
            <a:r>
              <a:rPr lang="en-US" altLang="zh-CN" sz="2400" dirty="0"/>
              <a:t>(</a:t>
            </a:r>
            <a:r>
              <a:rPr lang="en-US" altLang="zh-CN" sz="2400" dirty="0" err="1"/>
              <a:t>SubBytes</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每字节</a:t>
            </a:r>
            <a:r>
              <a:rPr lang="en-US" altLang="zh-CN" sz="2400" dirty="0">
                <a:solidFill>
                  <a:schemeClr val="bg1">
                    <a:lumMod val="60000"/>
                    <a:lumOff val="40000"/>
                  </a:schemeClr>
                </a:solidFill>
              </a:rPr>
              <a:t>S</a:t>
            </a:r>
            <a:r>
              <a:rPr lang="zh-CN" altLang="en-US" sz="2400" dirty="0">
                <a:solidFill>
                  <a:schemeClr val="bg1">
                    <a:lumMod val="60000"/>
                    <a:lumOff val="40000"/>
                  </a:schemeClr>
                </a:solidFill>
              </a:rPr>
              <a:t>盒代换</a:t>
            </a:r>
            <a:endParaRPr lang="zh-CN" altLang="en-US" sz="2400" dirty="0">
              <a:solidFill>
                <a:schemeClr val="bg1">
                  <a:lumMod val="60000"/>
                  <a:lumOff val="40000"/>
                </a:schemeClr>
              </a:solidFill>
            </a:endParaRPr>
          </a:p>
          <a:p>
            <a:pPr lvl="1">
              <a:lnSpc>
                <a:spcPct val="100000"/>
              </a:lnSpc>
            </a:pPr>
            <a:r>
              <a:rPr lang="zh-CN" altLang="en-US" sz="2400" dirty="0"/>
              <a:t>行移位</a:t>
            </a:r>
            <a:r>
              <a:rPr lang="en-US" altLang="zh-CN" sz="2400" dirty="0"/>
              <a:t>(</a:t>
            </a:r>
            <a:r>
              <a:rPr lang="en-US" altLang="zh-CN" sz="2400" dirty="0" err="1"/>
              <a:t>ShiftRows</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每行循环左移</a:t>
            </a:r>
            <a:endParaRPr lang="zh-CN" altLang="en-US" sz="2400" dirty="0">
              <a:solidFill>
                <a:schemeClr val="bg1">
                  <a:lumMod val="60000"/>
                  <a:lumOff val="40000"/>
                </a:schemeClr>
              </a:solidFill>
            </a:endParaRPr>
          </a:p>
          <a:p>
            <a:pPr lvl="1">
              <a:lnSpc>
                <a:spcPct val="100000"/>
              </a:lnSpc>
            </a:pPr>
            <a:r>
              <a:rPr lang="zh-CN" altLang="en-US" sz="2400" dirty="0"/>
              <a:t>列混合</a:t>
            </a:r>
            <a:r>
              <a:rPr lang="en-US" altLang="zh-CN" sz="2400" dirty="0"/>
              <a:t>(</a:t>
            </a:r>
            <a:r>
              <a:rPr lang="en-US" altLang="zh-CN" sz="2400" dirty="0" err="1"/>
              <a:t>MixColumns</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每列置换</a:t>
            </a:r>
            <a:endParaRPr lang="zh-CN" altLang="en-US" sz="2400" dirty="0">
              <a:solidFill>
                <a:schemeClr val="bg1">
                  <a:lumMod val="60000"/>
                  <a:lumOff val="40000"/>
                </a:schemeClr>
              </a:solidFill>
            </a:endParaRPr>
          </a:p>
          <a:p>
            <a:pPr lvl="1">
              <a:lnSpc>
                <a:spcPct val="100000"/>
              </a:lnSpc>
            </a:pPr>
            <a:r>
              <a:rPr lang="zh-CN" altLang="en-US" sz="2400" dirty="0"/>
              <a:t>轮密钥加</a:t>
            </a:r>
            <a:r>
              <a:rPr lang="en-US" altLang="zh-CN" sz="2400" dirty="0"/>
              <a:t>(</a:t>
            </a:r>
            <a:r>
              <a:rPr lang="en-US" altLang="zh-CN" sz="2400" dirty="0" err="1"/>
              <a:t>AddRoundKey</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与轮密钥异或</a:t>
            </a:r>
            <a:endParaRPr lang="zh-CN" altLang="en-US" sz="2400" dirty="0">
              <a:solidFill>
                <a:schemeClr val="bg1">
                  <a:lumMod val="60000"/>
                  <a:lumOff val="40000"/>
                </a:schemeClr>
              </a:solidFill>
            </a:endParaRPr>
          </a:p>
          <a:p>
            <a:pPr marL="514350" indent="-514350">
              <a:lnSpc>
                <a:spcPct val="100000"/>
              </a:lnSpc>
              <a:buClr>
                <a:schemeClr val="bg1">
                  <a:lumMod val="60000"/>
                  <a:lumOff val="40000"/>
                </a:schemeClr>
              </a:buClr>
              <a:buFont typeface="+mj-ea"/>
              <a:buAutoNum type="circleNumDbPlain" startAt="4"/>
            </a:pPr>
            <a:r>
              <a:rPr lang="zh-CN" altLang="en-US" sz="2800" dirty="0"/>
              <a:t>结尾轮变换</a:t>
            </a:r>
            <a:endParaRPr lang="zh-CN" altLang="en-US" sz="2800" dirty="0"/>
          </a:p>
          <a:p>
            <a:pPr lvl="1">
              <a:lnSpc>
                <a:spcPct val="100000"/>
              </a:lnSpc>
            </a:pPr>
            <a:r>
              <a:rPr lang="zh-CN" altLang="en-US" sz="2400" dirty="0"/>
              <a:t>字节代换</a:t>
            </a:r>
            <a:r>
              <a:rPr lang="en-US" altLang="zh-CN" sz="2400" dirty="0"/>
              <a:t>(</a:t>
            </a:r>
            <a:r>
              <a:rPr lang="en-US" altLang="zh-CN" sz="2400" dirty="0" err="1"/>
              <a:t>SubBytes</a:t>
            </a:r>
            <a:r>
              <a:rPr lang="en-US" altLang="zh-CN" sz="2400" dirty="0"/>
              <a:t>)</a:t>
            </a:r>
            <a:endParaRPr lang="zh-CN" altLang="en-US" sz="2400" dirty="0"/>
          </a:p>
          <a:p>
            <a:pPr lvl="1">
              <a:lnSpc>
                <a:spcPct val="100000"/>
              </a:lnSpc>
            </a:pPr>
            <a:r>
              <a:rPr lang="zh-CN" altLang="en-US" sz="2400" dirty="0"/>
              <a:t>行移位</a:t>
            </a:r>
            <a:r>
              <a:rPr lang="en-US" altLang="zh-CN" sz="2400" dirty="0"/>
              <a:t>(</a:t>
            </a:r>
            <a:r>
              <a:rPr lang="en-US" altLang="zh-CN" sz="2400" dirty="0" err="1"/>
              <a:t>ShiftRows</a:t>
            </a:r>
            <a:r>
              <a:rPr lang="en-US" altLang="zh-CN" sz="2400" dirty="0"/>
              <a:t>)</a:t>
            </a:r>
            <a:endParaRPr lang="zh-CN" altLang="en-US" sz="2400" dirty="0"/>
          </a:p>
          <a:p>
            <a:pPr lvl="1">
              <a:lnSpc>
                <a:spcPct val="100000"/>
              </a:lnSpc>
            </a:pPr>
            <a:r>
              <a:rPr lang="zh-CN" altLang="en-US" sz="2400" dirty="0"/>
              <a:t>轮密钥加</a:t>
            </a:r>
            <a:r>
              <a:rPr lang="en-US" altLang="zh-CN" sz="2400" dirty="0"/>
              <a:t>(</a:t>
            </a:r>
            <a:r>
              <a:rPr lang="en-US" altLang="zh-CN" sz="2400" dirty="0" err="1"/>
              <a:t>AddRoundKey</a:t>
            </a:r>
            <a:r>
              <a:rPr lang="en-US" altLang="zh-CN" sz="2400" dirty="0"/>
              <a:t>)  </a:t>
            </a:r>
            <a:r>
              <a:rPr lang="en-US" altLang="zh-CN" sz="2400" dirty="0">
                <a:solidFill>
                  <a:schemeClr val="bg1">
                    <a:lumMod val="60000"/>
                    <a:lumOff val="40000"/>
                  </a:schemeClr>
                </a:solidFill>
              </a:rPr>
              <a:t>state</a:t>
            </a:r>
            <a:r>
              <a:rPr lang="zh-CN" altLang="en-US" sz="2400" dirty="0">
                <a:solidFill>
                  <a:schemeClr val="bg1">
                    <a:lumMod val="60000"/>
                    <a:lumOff val="40000"/>
                  </a:schemeClr>
                </a:solidFill>
              </a:rPr>
              <a:t>与最后一个轮密钥异或</a:t>
            </a:r>
            <a:endParaRPr lang="zh-CN" altLang="en-US" sz="2400" dirty="0">
              <a:solidFill>
                <a:schemeClr val="bg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4307">
                                            <p:txEl>
                                              <p:pRg st="1" end="1"/>
                                            </p:txEl>
                                          </p:spTgt>
                                        </p:tgtEl>
                                        <p:attrNameLst>
                                          <p:attrName>style.visibility</p:attrName>
                                        </p:attrNameLst>
                                      </p:cBhvr>
                                      <p:to>
                                        <p:strVal val="visible"/>
                                      </p:to>
                                    </p:set>
                                    <p:animEffect transition="in" filter="wipe(down)">
                                      <p:cBhvr>
                                        <p:cTn id="7" dur="500"/>
                                        <p:tgtEl>
                                          <p:spTgt spid="35430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4307">
                                            <p:txEl>
                                              <p:pRg st="2" end="2"/>
                                            </p:txEl>
                                          </p:spTgt>
                                        </p:tgtEl>
                                        <p:attrNameLst>
                                          <p:attrName>style.visibility</p:attrName>
                                        </p:attrNameLst>
                                      </p:cBhvr>
                                      <p:to>
                                        <p:strVal val="visible"/>
                                      </p:to>
                                    </p:set>
                                    <p:animEffect transition="in" filter="wipe(down)">
                                      <p:cBhvr>
                                        <p:cTn id="10" dur="500"/>
                                        <p:tgtEl>
                                          <p:spTgt spid="354307">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54307">
                                            <p:txEl>
                                              <p:pRg st="3" end="3"/>
                                            </p:txEl>
                                          </p:spTgt>
                                        </p:tgtEl>
                                        <p:attrNameLst>
                                          <p:attrName>style.visibility</p:attrName>
                                        </p:attrNameLst>
                                      </p:cBhvr>
                                      <p:to>
                                        <p:strVal val="visible"/>
                                      </p:to>
                                    </p:set>
                                    <p:animEffect transition="in" filter="wipe(down)">
                                      <p:cBhvr>
                                        <p:cTn id="13" dur="500"/>
                                        <p:tgtEl>
                                          <p:spTgt spid="354307">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54307">
                                            <p:txEl>
                                              <p:pRg st="4" end="4"/>
                                            </p:txEl>
                                          </p:spTgt>
                                        </p:tgtEl>
                                        <p:attrNameLst>
                                          <p:attrName>style.visibility</p:attrName>
                                        </p:attrNameLst>
                                      </p:cBhvr>
                                      <p:to>
                                        <p:strVal val="visible"/>
                                      </p:to>
                                    </p:set>
                                    <p:animEffect transition="in" filter="wipe(down)">
                                      <p:cBhvr>
                                        <p:cTn id="16" dur="500"/>
                                        <p:tgtEl>
                                          <p:spTgt spid="354307">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54307">
                                            <p:txEl>
                                              <p:pRg st="5" end="5"/>
                                            </p:txEl>
                                          </p:spTgt>
                                        </p:tgtEl>
                                        <p:attrNameLst>
                                          <p:attrName>style.visibility</p:attrName>
                                        </p:attrNameLst>
                                      </p:cBhvr>
                                      <p:to>
                                        <p:strVal val="visible"/>
                                      </p:to>
                                    </p:set>
                                    <p:animEffect transition="in" filter="wipe(down)">
                                      <p:cBhvr>
                                        <p:cTn id="19" dur="500"/>
                                        <p:tgtEl>
                                          <p:spTgt spid="354307">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54307">
                                            <p:txEl>
                                              <p:pRg st="6" end="6"/>
                                            </p:txEl>
                                          </p:spTgt>
                                        </p:tgtEl>
                                        <p:attrNameLst>
                                          <p:attrName>style.visibility</p:attrName>
                                        </p:attrNameLst>
                                      </p:cBhvr>
                                      <p:to>
                                        <p:strVal val="visible"/>
                                      </p:to>
                                    </p:set>
                                    <p:animEffect transition="in" filter="wipe(down)">
                                      <p:cBhvr>
                                        <p:cTn id="24" dur="500"/>
                                        <p:tgtEl>
                                          <p:spTgt spid="354307">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54307">
                                            <p:txEl>
                                              <p:pRg st="7" end="7"/>
                                            </p:txEl>
                                          </p:spTgt>
                                        </p:tgtEl>
                                        <p:attrNameLst>
                                          <p:attrName>style.visibility</p:attrName>
                                        </p:attrNameLst>
                                      </p:cBhvr>
                                      <p:to>
                                        <p:strVal val="visible"/>
                                      </p:to>
                                    </p:set>
                                    <p:animEffect transition="in" filter="wipe(down)">
                                      <p:cBhvr>
                                        <p:cTn id="27" dur="500"/>
                                        <p:tgtEl>
                                          <p:spTgt spid="354307">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54307">
                                            <p:txEl>
                                              <p:pRg st="8" end="8"/>
                                            </p:txEl>
                                          </p:spTgt>
                                        </p:tgtEl>
                                        <p:attrNameLst>
                                          <p:attrName>style.visibility</p:attrName>
                                        </p:attrNameLst>
                                      </p:cBhvr>
                                      <p:to>
                                        <p:strVal val="visible"/>
                                      </p:to>
                                    </p:set>
                                    <p:animEffect transition="in" filter="wipe(down)">
                                      <p:cBhvr>
                                        <p:cTn id="30" dur="500"/>
                                        <p:tgtEl>
                                          <p:spTgt spid="354307">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54307">
                                            <p:txEl>
                                              <p:pRg st="9" end="9"/>
                                            </p:txEl>
                                          </p:spTgt>
                                        </p:tgtEl>
                                        <p:attrNameLst>
                                          <p:attrName>style.visibility</p:attrName>
                                        </p:attrNameLst>
                                      </p:cBhvr>
                                      <p:to>
                                        <p:strVal val="visible"/>
                                      </p:to>
                                    </p:set>
                                    <p:animEffect transition="in" filter="wipe(down)">
                                      <p:cBhvr>
                                        <p:cTn id="33" dur="500"/>
                                        <p:tgtEl>
                                          <p:spTgt spid="3543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9"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r>
              <a:rPr lang="en-US" altLang="zh-CN" dirty="0">
                <a:solidFill>
                  <a:srgbClr val="FF0000"/>
                </a:solidFill>
                <a:latin typeface="黑体" panose="02010609060101010101" pitchFamily="49" charset="-122"/>
              </a:rPr>
              <a:t>—</a:t>
            </a:r>
            <a:r>
              <a:rPr lang="zh-CN" altLang="en-US" dirty="0">
                <a:solidFill>
                  <a:srgbClr val="FF0000"/>
                </a:solidFill>
                <a:latin typeface="黑体" panose="02010609060101010101" pitchFamily="49" charset="-122"/>
              </a:rPr>
              <a:t>轮函数</a:t>
            </a:r>
            <a:endParaRPr lang="en-US" altLang="zh-CN" dirty="0"/>
          </a:p>
          <a:p>
            <a:r>
              <a:rPr lang="zh-CN" altLang="en-US" sz="2800" dirty="0"/>
              <a:t>字节代换</a:t>
            </a:r>
            <a:r>
              <a:rPr lang="en-US" altLang="zh-CN" sz="2800" dirty="0"/>
              <a:t>:  state</a:t>
            </a:r>
            <a:r>
              <a:rPr lang="zh-CN" altLang="en-US" sz="2800" dirty="0"/>
              <a:t>每字节进行</a:t>
            </a:r>
            <a:r>
              <a:rPr lang="en-US" altLang="zh-CN" sz="2800" dirty="0"/>
              <a:t>S</a:t>
            </a:r>
            <a:r>
              <a:rPr lang="zh-CN" altLang="en-US" sz="2800" dirty="0"/>
              <a:t>盒代换</a:t>
            </a:r>
            <a:endParaRPr lang="zh-CN" altLang="en-US" sz="2800" dirty="0"/>
          </a:p>
        </p:txBody>
      </p:sp>
      <p:graphicFrame>
        <p:nvGraphicFramePr>
          <p:cNvPr id="362504" name="Group 8"/>
          <p:cNvGraphicFramePr>
            <a:graphicFrameLocks noGrp="1"/>
          </p:cNvGraphicFramePr>
          <p:nvPr/>
        </p:nvGraphicFramePr>
        <p:xfrm>
          <a:off x="391344" y="3740014"/>
          <a:ext cx="2268538" cy="1908177"/>
        </p:xfrm>
        <a:graphic>
          <a:graphicData uri="http://schemas.openxmlformats.org/drawingml/2006/table">
            <a:tbl>
              <a:tblPr/>
              <a:tblGrid>
                <a:gridCol w="568325"/>
                <a:gridCol w="566738"/>
                <a:gridCol w="557212"/>
                <a:gridCol w="576263"/>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5">
                        <a:lumMod val="50000"/>
                      </a:schemeClr>
                    </a:solidFill>
                  </a:tcPr>
                </a:tc>
              </a:tr>
            </a:tbl>
          </a:graphicData>
        </a:graphic>
      </p:graphicFrame>
      <p:graphicFrame>
        <p:nvGraphicFramePr>
          <p:cNvPr id="362531" name="Group 35"/>
          <p:cNvGraphicFramePr>
            <a:graphicFrameLocks noGrp="1"/>
          </p:cNvGraphicFramePr>
          <p:nvPr/>
        </p:nvGraphicFramePr>
        <p:xfrm>
          <a:off x="6439719" y="3740014"/>
          <a:ext cx="2376488" cy="1908177"/>
        </p:xfrm>
        <a:graphic>
          <a:graphicData uri="http://schemas.openxmlformats.org/drawingml/2006/table">
            <a:tbl>
              <a:tblPr/>
              <a:tblGrid>
                <a:gridCol w="581025"/>
                <a:gridCol w="608013"/>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9900FF"/>
                    </a:solidFill>
                  </a:tcPr>
                </a:tc>
              </a:tr>
            </a:tbl>
          </a:graphicData>
        </a:graphic>
      </p:graphicFrame>
      <p:sp>
        <p:nvSpPr>
          <p:cNvPr id="362558" name="Rectangle 62"/>
          <p:cNvSpPr>
            <a:spLocks noChangeArrowheads="1"/>
          </p:cNvSpPr>
          <p:nvPr/>
        </p:nvSpPr>
        <p:spPr bwMode="auto">
          <a:xfrm>
            <a:off x="1146994" y="4352789"/>
            <a:ext cx="720725" cy="611188"/>
          </a:xfrm>
          <a:prstGeom prst="rect">
            <a:avLst/>
          </a:prstGeom>
          <a:solidFill>
            <a:schemeClr val="accent4">
              <a:lumMod val="10000"/>
            </a:schemeClr>
          </a:solidFill>
          <a:ln w="19050">
            <a:solidFill>
              <a:schemeClr val="tx1"/>
            </a:solidFill>
            <a:miter lim="800000"/>
          </a:ln>
        </p:spPr>
        <p:txBody>
          <a:bodyPr wrap="none" anchor="ctr"/>
          <a:lstStyle/>
          <a:p>
            <a:pPr algn="ctr"/>
            <a:r>
              <a:rPr lang="en-US" altLang="zh-CN" sz="2400" u="none" dirty="0" err="1">
                <a:ea typeface="宋体" panose="02010600030101010101" pitchFamily="2" charset="-122"/>
              </a:rPr>
              <a:t>S</a:t>
            </a:r>
            <a:r>
              <a:rPr lang="en-US" altLang="zh-CN" sz="2400" i="1" u="none" baseline="-25000" dirty="0" err="1">
                <a:ea typeface="宋体" panose="02010600030101010101" pitchFamily="2" charset="-122"/>
              </a:rPr>
              <a:t>j,c</a:t>
            </a:r>
            <a:endParaRPr lang="en-US" altLang="zh-CN" sz="2400" i="1" u="none" baseline="-25000" dirty="0">
              <a:ea typeface="宋体" panose="02010600030101010101" pitchFamily="2" charset="-122"/>
            </a:endParaRPr>
          </a:p>
        </p:txBody>
      </p:sp>
      <p:sp>
        <p:nvSpPr>
          <p:cNvPr id="362559" name="Rectangle 63"/>
          <p:cNvSpPr>
            <a:spLocks noChangeArrowheads="1"/>
          </p:cNvSpPr>
          <p:nvPr/>
        </p:nvSpPr>
        <p:spPr bwMode="auto">
          <a:xfrm>
            <a:off x="7195369" y="4352789"/>
            <a:ext cx="720725" cy="611188"/>
          </a:xfrm>
          <a:prstGeom prst="rect">
            <a:avLst/>
          </a:prstGeom>
          <a:solidFill>
            <a:schemeClr val="accent4">
              <a:lumMod val="10000"/>
            </a:schemeClr>
          </a:solidFill>
          <a:ln w="19050">
            <a:solidFill>
              <a:schemeClr val="tx1"/>
            </a:solidFill>
            <a:miter lim="800000"/>
          </a:ln>
        </p:spPr>
        <p:txBody>
          <a:bodyPr wrap="none" anchor="ctr"/>
          <a:lstStyle/>
          <a:p>
            <a:pPr algn="ctr"/>
            <a:r>
              <a:rPr lang="en-US" altLang="zh-CN" sz="2400" u="none" dirty="0" err="1">
                <a:ea typeface="宋体" panose="02010600030101010101" pitchFamily="2" charset="-122"/>
              </a:rPr>
              <a:t>S’</a:t>
            </a:r>
            <a:r>
              <a:rPr lang="en-US" altLang="zh-CN" sz="2400" i="1" u="none" baseline="-25000" dirty="0" err="1">
                <a:ea typeface="宋体" panose="02010600030101010101" pitchFamily="2" charset="-122"/>
              </a:rPr>
              <a:t>j,c</a:t>
            </a:r>
            <a:endParaRPr lang="en-US" altLang="zh-CN" sz="2400" i="1" u="none" baseline="-25000" dirty="0">
              <a:ea typeface="宋体" panose="02010600030101010101" pitchFamily="2" charset="-122"/>
            </a:endParaRPr>
          </a:p>
        </p:txBody>
      </p:sp>
      <p:sp>
        <p:nvSpPr>
          <p:cNvPr id="362560" name="AutoShape 64"/>
          <p:cNvSpPr>
            <a:spLocks noChangeArrowheads="1"/>
          </p:cNvSpPr>
          <p:nvPr/>
        </p:nvSpPr>
        <p:spPr bwMode="auto">
          <a:xfrm>
            <a:off x="1326382" y="2984364"/>
            <a:ext cx="6913562" cy="1368425"/>
          </a:xfrm>
          <a:prstGeom prst="curvedDownArrow">
            <a:avLst>
              <a:gd name="adj1" fmla="val 19905"/>
              <a:gd name="adj2" fmla="val 99196"/>
              <a:gd name="adj3" fmla="val 19083"/>
            </a:avLst>
          </a:prstGeom>
          <a:solidFill>
            <a:srgbClr val="FF00FF"/>
          </a:solidFill>
          <a:ln w="9525">
            <a:solidFill>
              <a:schemeClr val="tx1"/>
            </a:solidFill>
            <a:miter lim="800000"/>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362561" name="Rectangle 65"/>
          <p:cNvSpPr>
            <a:spLocks noChangeArrowheads="1"/>
          </p:cNvSpPr>
          <p:nvPr/>
        </p:nvSpPr>
        <p:spPr bwMode="auto">
          <a:xfrm>
            <a:off x="4006082" y="2336664"/>
            <a:ext cx="1189037" cy="1584325"/>
          </a:xfrm>
          <a:prstGeom prst="roundRect">
            <a:avLst/>
          </a:prstGeom>
          <a:solidFill>
            <a:srgbClr val="5A8800"/>
          </a:solidFill>
          <a:ln w="19050">
            <a:solidFill>
              <a:schemeClr val="tx1"/>
            </a:solidFill>
            <a:miter lim="800000"/>
          </a:ln>
        </p:spPr>
        <p:txBody>
          <a:bodyPr wrap="none" anchor="ctr"/>
          <a:lstStyle/>
          <a:p>
            <a:pPr marL="177800"/>
            <a:r>
              <a:rPr lang="en-US" altLang="zh-CN" u="none" dirty="0">
                <a:ea typeface="黑体" panose="02010609060101010101" pitchFamily="49" charset="-122"/>
              </a:rPr>
              <a:t>S</a:t>
            </a:r>
            <a:r>
              <a:rPr lang="zh-CN" altLang="en-US" u="none" dirty="0">
                <a:ea typeface="黑体" panose="02010609060101010101" pitchFamily="49" charset="-122"/>
              </a:rPr>
              <a:t>盒</a:t>
            </a:r>
            <a:endParaRPr lang="zh-CN" altLang="en-US" u="none" dirty="0">
              <a:ea typeface="黑体" panose="02010609060101010101" pitchFamily="49" charset="-122"/>
            </a:endParaRPr>
          </a:p>
        </p:txBody>
      </p:sp>
      <p:sp>
        <p:nvSpPr>
          <p:cNvPr id="10" name="Rectangle 126"/>
          <p:cNvSpPr>
            <a:spLocks noChangeArrowheads="1"/>
          </p:cNvSpPr>
          <p:nvPr/>
        </p:nvSpPr>
        <p:spPr bwMode="auto">
          <a:xfrm>
            <a:off x="3925130" y="5659347"/>
            <a:ext cx="1460500" cy="461665"/>
          </a:xfrm>
          <a:prstGeom prst="rect">
            <a:avLst/>
          </a:prstGeom>
          <a:noFill/>
          <a:ln w="9525">
            <a:noFill/>
            <a:miter lim="800000"/>
          </a:ln>
          <a:effectLst/>
        </p:spPr>
        <p:txBody>
          <a:bodyPr>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j</a:t>
            </a:r>
            <a:r>
              <a:rPr lang="en-US" altLang="zh-CN" sz="2400" u="none" dirty="0">
                <a:solidFill>
                  <a:schemeClr val="accent4">
                    <a:lumMod val="10000"/>
                  </a:schemeClr>
                </a:solidFill>
                <a:ea typeface="宋体" panose="02010600030101010101" pitchFamily="2" charset="-122"/>
              </a:rPr>
              <a:t>,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≤3</a:t>
            </a:r>
            <a:endParaRPr lang="en-US" altLang="zh-CN" sz="2400" i="1" u="none" baseline="-25000" dirty="0">
              <a:solidFill>
                <a:schemeClr val="accent4">
                  <a:lumMod val="10000"/>
                </a:schemeClr>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2558"/>
                                        </p:tgtEl>
                                        <p:attrNameLst>
                                          <p:attrName>style.visibility</p:attrName>
                                        </p:attrNameLst>
                                      </p:cBhvr>
                                      <p:to>
                                        <p:strVal val="visible"/>
                                      </p:to>
                                    </p:set>
                                    <p:anim calcmode="lin" valueType="num">
                                      <p:cBhvr>
                                        <p:cTn id="7" dur="1000" fill="hold"/>
                                        <p:tgtEl>
                                          <p:spTgt spid="362558"/>
                                        </p:tgtEl>
                                        <p:attrNameLst>
                                          <p:attrName>ppt_w</p:attrName>
                                        </p:attrNameLst>
                                      </p:cBhvr>
                                      <p:tavLst>
                                        <p:tav tm="0">
                                          <p:val>
                                            <p:fltVal val="0"/>
                                          </p:val>
                                        </p:tav>
                                        <p:tav tm="100000">
                                          <p:val>
                                            <p:strVal val="#ppt_w"/>
                                          </p:val>
                                        </p:tav>
                                      </p:tavLst>
                                    </p:anim>
                                    <p:anim calcmode="lin" valueType="num">
                                      <p:cBhvr>
                                        <p:cTn id="8" dur="1000" fill="hold"/>
                                        <p:tgtEl>
                                          <p:spTgt spid="362558"/>
                                        </p:tgtEl>
                                        <p:attrNameLst>
                                          <p:attrName>ppt_h</p:attrName>
                                        </p:attrNameLst>
                                      </p:cBhvr>
                                      <p:tavLst>
                                        <p:tav tm="0">
                                          <p:val>
                                            <p:fltVal val="0"/>
                                          </p:val>
                                        </p:tav>
                                        <p:tav tm="100000">
                                          <p:val>
                                            <p:strVal val="#ppt_h"/>
                                          </p:val>
                                        </p:tav>
                                      </p:tavLst>
                                    </p:anim>
                                    <p:animEffect transition="in" filter="fade">
                                      <p:cBhvr>
                                        <p:cTn id="9" dur="1000"/>
                                        <p:tgtEl>
                                          <p:spTgt spid="362558"/>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2561"/>
                                        </p:tgtEl>
                                        <p:attrNameLst>
                                          <p:attrName>style.visibility</p:attrName>
                                        </p:attrNameLst>
                                      </p:cBhvr>
                                      <p:to>
                                        <p:strVal val="visible"/>
                                      </p:to>
                                    </p:set>
                                    <p:anim calcmode="lin" valueType="num">
                                      <p:cBhvr>
                                        <p:cTn id="13" dur="2000" fill="hold"/>
                                        <p:tgtEl>
                                          <p:spTgt spid="362561"/>
                                        </p:tgtEl>
                                        <p:attrNameLst>
                                          <p:attrName>ppt_w</p:attrName>
                                        </p:attrNameLst>
                                      </p:cBhvr>
                                      <p:tavLst>
                                        <p:tav tm="0">
                                          <p:val>
                                            <p:fltVal val="0"/>
                                          </p:val>
                                        </p:tav>
                                        <p:tav tm="100000">
                                          <p:val>
                                            <p:strVal val="#ppt_w"/>
                                          </p:val>
                                        </p:tav>
                                      </p:tavLst>
                                    </p:anim>
                                    <p:anim calcmode="lin" valueType="num">
                                      <p:cBhvr>
                                        <p:cTn id="14" dur="2000" fill="hold"/>
                                        <p:tgtEl>
                                          <p:spTgt spid="362561"/>
                                        </p:tgtEl>
                                        <p:attrNameLst>
                                          <p:attrName>ppt_h</p:attrName>
                                        </p:attrNameLst>
                                      </p:cBhvr>
                                      <p:tavLst>
                                        <p:tav tm="0">
                                          <p:val>
                                            <p:fltVal val="0"/>
                                          </p:val>
                                        </p:tav>
                                        <p:tav tm="100000">
                                          <p:val>
                                            <p:strVal val="#ppt_h"/>
                                          </p:val>
                                        </p:tav>
                                      </p:tavLst>
                                    </p:anim>
                                    <p:animEffect transition="in" filter="fade">
                                      <p:cBhvr>
                                        <p:cTn id="15" dur="2000"/>
                                        <p:tgtEl>
                                          <p:spTgt spid="362561"/>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62560"/>
                                        </p:tgtEl>
                                        <p:attrNameLst>
                                          <p:attrName>style.visibility</p:attrName>
                                        </p:attrNameLst>
                                      </p:cBhvr>
                                      <p:to>
                                        <p:strVal val="visible"/>
                                      </p:to>
                                    </p:set>
                                    <p:animEffect transition="in" filter="wipe(left)">
                                      <p:cBhvr>
                                        <p:cTn id="19" dur="2000"/>
                                        <p:tgtEl>
                                          <p:spTgt spid="362560"/>
                                        </p:tgtEl>
                                      </p:cBhvr>
                                    </p:animEffect>
                                  </p:childTnLst>
                                </p:cTn>
                              </p:par>
                            </p:childTnLst>
                          </p:cTn>
                        </p:par>
                        <p:par>
                          <p:cTn id="20" fill="hold">
                            <p:stCondLst>
                              <p:cond delay="5000"/>
                            </p:stCondLst>
                            <p:childTnLst>
                              <p:par>
                                <p:cTn id="21" presetID="53" presetClass="entr" presetSubtype="16" fill="hold" grpId="0" nodeType="afterEffect">
                                  <p:stCondLst>
                                    <p:cond delay="0"/>
                                  </p:stCondLst>
                                  <p:childTnLst>
                                    <p:set>
                                      <p:cBhvr>
                                        <p:cTn id="22" dur="1" fill="hold">
                                          <p:stCondLst>
                                            <p:cond delay="0"/>
                                          </p:stCondLst>
                                        </p:cTn>
                                        <p:tgtEl>
                                          <p:spTgt spid="362559"/>
                                        </p:tgtEl>
                                        <p:attrNameLst>
                                          <p:attrName>style.visibility</p:attrName>
                                        </p:attrNameLst>
                                      </p:cBhvr>
                                      <p:to>
                                        <p:strVal val="visible"/>
                                      </p:to>
                                    </p:set>
                                    <p:anim calcmode="lin" valueType="num">
                                      <p:cBhvr>
                                        <p:cTn id="23" dur="2000" fill="hold"/>
                                        <p:tgtEl>
                                          <p:spTgt spid="362559"/>
                                        </p:tgtEl>
                                        <p:attrNameLst>
                                          <p:attrName>ppt_w</p:attrName>
                                        </p:attrNameLst>
                                      </p:cBhvr>
                                      <p:tavLst>
                                        <p:tav tm="0">
                                          <p:val>
                                            <p:fltVal val="0"/>
                                          </p:val>
                                        </p:tav>
                                        <p:tav tm="100000">
                                          <p:val>
                                            <p:strVal val="#ppt_w"/>
                                          </p:val>
                                        </p:tav>
                                      </p:tavLst>
                                    </p:anim>
                                    <p:anim calcmode="lin" valueType="num">
                                      <p:cBhvr>
                                        <p:cTn id="24" dur="2000" fill="hold"/>
                                        <p:tgtEl>
                                          <p:spTgt spid="362559"/>
                                        </p:tgtEl>
                                        <p:attrNameLst>
                                          <p:attrName>ppt_h</p:attrName>
                                        </p:attrNameLst>
                                      </p:cBhvr>
                                      <p:tavLst>
                                        <p:tav tm="0">
                                          <p:val>
                                            <p:fltVal val="0"/>
                                          </p:val>
                                        </p:tav>
                                        <p:tav tm="100000">
                                          <p:val>
                                            <p:strVal val="#ppt_h"/>
                                          </p:val>
                                        </p:tav>
                                      </p:tavLst>
                                    </p:anim>
                                    <p:animEffect transition="in" filter="fade">
                                      <p:cBhvr>
                                        <p:cTn id="25" dur="2000"/>
                                        <p:tgtEl>
                                          <p:spTgt spid="362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58" grpId="0" animBg="1"/>
      <p:bldP spid="362559" grpId="0" animBg="1"/>
      <p:bldP spid="362560" grpId="0" animBg="1"/>
      <p:bldP spid="36256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r>
              <a:rPr lang="en-US" altLang="zh-CN" dirty="0">
                <a:solidFill>
                  <a:srgbClr val="FF0000"/>
                </a:solidFill>
                <a:latin typeface="黑体" panose="02010609060101010101" pitchFamily="49" charset="-122"/>
              </a:rPr>
              <a:t>—</a:t>
            </a:r>
            <a:r>
              <a:rPr lang="zh-CN" altLang="en-US" dirty="0">
                <a:solidFill>
                  <a:srgbClr val="FF0000"/>
                </a:solidFill>
                <a:latin typeface="黑体" panose="02010609060101010101" pitchFamily="49" charset="-122"/>
              </a:rPr>
              <a:t>轮函数</a:t>
            </a:r>
            <a:endParaRPr lang="en-US" altLang="zh-CN" dirty="0"/>
          </a:p>
          <a:p>
            <a:r>
              <a:rPr lang="zh-CN" altLang="en-US" sz="2800" dirty="0"/>
              <a:t>字节代换</a:t>
            </a:r>
            <a:r>
              <a:rPr lang="en-US" altLang="en-US" sz="2800" dirty="0"/>
              <a:t>:  </a:t>
            </a:r>
            <a:r>
              <a:rPr lang="en-US" altLang="zh-CN" sz="2800" dirty="0"/>
              <a:t>state</a:t>
            </a:r>
            <a:r>
              <a:rPr lang="zh-CN" altLang="en-US" sz="2800" dirty="0"/>
              <a:t>每字节进行</a:t>
            </a:r>
            <a:r>
              <a:rPr lang="en-US" altLang="zh-CN" sz="2800" dirty="0"/>
              <a:t>S</a:t>
            </a:r>
            <a:r>
              <a:rPr lang="zh-CN" altLang="en-US" sz="2800" dirty="0"/>
              <a:t>盒代换</a:t>
            </a:r>
            <a:endParaRPr lang="en-US" altLang="zh-CN" sz="2800" dirty="0"/>
          </a:p>
          <a:p>
            <a:pPr lvl="1">
              <a:buClr>
                <a:schemeClr val="bg1">
                  <a:lumMod val="60000"/>
                  <a:lumOff val="40000"/>
                </a:schemeClr>
              </a:buClr>
            </a:pPr>
            <a:r>
              <a:rPr lang="en-US" altLang="zh-CN" dirty="0"/>
              <a:t>S</a:t>
            </a:r>
            <a:r>
              <a:rPr lang="zh-CN" altLang="en-US" dirty="0"/>
              <a:t>盒代换：</a:t>
            </a:r>
            <a:r>
              <a:rPr lang="en-US" altLang="zh-CN" dirty="0"/>
              <a:t>{0,1}</a:t>
            </a:r>
            <a:r>
              <a:rPr lang="en-US" altLang="zh-CN" baseline="30000" dirty="0"/>
              <a:t>8</a:t>
            </a:r>
            <a:r>
              <a:rPr lang="en-US" altLang="zh-CN" dirty="0">
                <a:sym typeface="Wingdings" panose="05000000000000000000" pitchFamily="2" charset="2"/>
              </a:rPr>
              <a:t>  </a:t>
            </a:r>
            <a:r>
              <a:rPr lang="en-US" altLang="zh-CN" dirty="0"/>
              <a:t>{0,1}</a:t>
            </a:r>
            <a:r>
              <a:rPr lang="en-US" altLang="zh-CN" baseline="30000" dirty="0"/>
              <a:t>8</a:t>
            </a:r>
            <a:endParaRPr lang="en-US" altLang="zh-CN" baseline="30000" dirty="0"/>
          </a:p>
          <a:p>
            <a:pPr lvl="1">
              <a:buClr>
                <a:schemeClr val="bg1">
                  <a:lumMod val="60000"/>
                  <a:lumOff val="40000"/>
                </a:schemeClr>
              </a:buClr>
              <a:buFont typeface="Wingdings" panose="05000000000000000000" pitchFamily="2" charset="2"/>
              <a:buChar char="Ø"/>
            </a:pPr>
            <a:r>
              <a:rPr lang="zh-CN" altLang="en-US" dirty="0"/>
              <a:t>输入：</a:t>
            </a:r>
            <a:r>
              <a:rPr lang="en-US" altLang="zh-CN" dirty="0"/>
              <a:t>XY /*16</a:t>
            </a:r>
            <a:r>
              <a:rPr lang="zh-CN" altLang="en-US" dirty="0"/>
              <a:t>进制*</a:t>
            </a:r>
            <a:r>
              <a:rPr lang="en-US" altLang="zh-CN" dirty="0"/>
              <a:t>/</a:t>
            </a:r>
            <a:endParaRPr lang="en-US" altLang="zh-CN" dirty="0"/>
          </a:p>
          <a:p>
            <a:pPr lvl="1">
              <a:buClr>
                <a:schemeClr val="bg1">
                  <a:lumMod val="60000"/>
                  <a:lumOff val="40000"/>
                </a:schemeClr>
              </a:buClr>
              <a:buFont typeface="Wingdings" panose="05000000000000000000" pitchFamily="2" charset="2"/>
              <a:buChar char="Ø"/>
            </a:pPr>
            <a:r>
              <a:rPr lang="zh-CN" altLang="en-US" dirty="0"/>
              <a:t>输出：</a:t>
            </a:r>
            <a:r>
              <a:rPr lang="en-US" altLang="zh-CN" dirty="0" err="1"/>
              <a:t>SBox</a:t>
            </a:r>
            <a:r>
              <a:rPr lang="en-US" altLang="zh-CN" dirty="0"/>
              <a:t>(X,Y) /*S</a:t>
            </a:r>
            <a:r>
              <a:rPr lang="zh-CN" altLang="en-US" dirty="0"/>
              <a:t>盒的</a:t>
            </a:r>
            <a:r>
              <a:rPr lang="en-US" altLang="zh-CN" dirty="0"/>
              <a:t>X</a:t>
            </a:r>
            <a:r>
              <a:rPr lang="zh-CN" altLang="en-US" dirty="0"/>
              <a:t>行</a:t>
            </a:r>
            <a:r>
              <a:rPr lang="en-US" altLang="zh-CN" dirty="0"/>
              <a:t>Y</a:t>
            </a:r>
            <a:r>
              <a:rPr lang="zh-CN" altLang="en-US" dirty="0"/>
              <a:t>列*</a:t>
            </a:r>
            <a:r>
              <a:rPr lang="en-US" altLang="zh-CN" dirty="0"/>
              <a:t>/ </a:t>
            </a:r>
            <a:endParaRPr lang="en-US" altLang="zh-CN" dirty="0"/>
          </a:p>
          <a:p>
            <a:pPr lvl="1" indent="-30480">
              <a:buNone/>
            </a:pPr>
            <a:r>
              <a:rPr lang="zh-CN" altLang="en-US" dirty="0"/>
              <a:t>例如：</a:t>
            </a:r>
            <a:r>
              <a:rPr lang="en-US" altLang="zh-CN" dirty="0"/>
              <a:t>{19}   </a:t>
            </a:r>
            <a:r>
              <a:rPr lang="en-US" altLang="zh-CN" baseline="30000" dirty="0">
                <a:solidFill>
                  <a:srgbClr val="FF0000"/>
                </a:solidFill>
              </a:rPr>
              <a:t>S</a:t>
            </a:r>
            <a:r>
              <a:rPr lang="zh-CN" altLang="en-US" baseline="30000" dirty="0">
                <a:solidFill>
                  <a:srgbClr val="FF0000"/>
                </a:solidFill>
              </a:rPr>
              <a:t>盒代换</a:t>
            </a:r>
            <a:r>
              <a:rPr lang="zh-CN" altLang="en-US" dirty="0">
                <a:solidFill>
                  <a:srgbClr val="FF0000"/>
                </a:solidFill>
              </a:rPr>
              <a:t>    </a:t>
            </a:r>
            <a:r>
              <a:rPr lang="en-US" altLang="zh-CN" dirty="0"/>
              <a:t>{D4}</a:t>
            </a:r>
            <a:endParaRPr lang="en-US" altLang="zh-CN" dirty="0"/>
          </a:p>
        </p:txBody>
      </p:sp>
      <p:cxnSp>
        <p:nvCxnSpPr>
          <p:cNvPr id="4" name="直接箭头连接符 4"/>
          <p:cNvCxnSpPr>
            <a:cxnSpLocks noChangeShapeType="1"/>
          </p:cNvCxnSpPr>
          <p:nvPr/>
        </p:nvCxnSpPr>
        <p:spPr bwMode="auto">
          <a:xfrm>
            <a:off x="2951820" y="5011588"/>
            <a:ext cx="1387475" cy="1588"/>
          </a:xfrm>
          <a:prstGeom prst="straightConnector1">
            <a:avLst/>
          </a:prstGeom>
          <a:noFill/>
          <a:ln w="38100" algn="ctr">
            <a:solidFill>
              <a:srgbClr val="FF0000"/>
            </a:solidFill>
            <a:round/>
            <a:tailEnd type="arrow"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3" name="Rectangle 3"/>
          <p:cNvSpPr>
            <a:spLocks noGrp="1" noChangeArrowheads="1"/>
          </p:cNvSpPr>
          <p:nvPr>
            <p:ph idx="1"/>
          </p:nvPr>
        </p:nvSpPr>
        <p:spPr/>
        <p:txBody>
          <a:bodyPr/>
          <a:lstStyle/>
          <a:p>
            <a:pPr>
              <a:buNone/>
            </a:pPr>
            <a:endParaRPr lang="en-US" altLang="zh-CN" sz="2400" dirty="0"/>
          </a:p>
          <a:p>
            <a:pPr lvl="2">
              <a:lnSpc>
                <a:spcPct val="100000"/>
              </a:lnSpc>
            </a:pPr>
            <a:endParaRPr lang="zh-CN" altLang="en-US" dirty="0"/>
          </a:p>
        </p:txBody>
      </p:sp>
      <p:graphicFrame>
        <p:nvGraphicFramePr>
          <p:cNvPr id="6" name="Group 335"/>
          <p:cNvGraphicFramePr>
            <a:graphicFrameLocks noGrp="1"/>
          </p:cNvGraphicFramePr>
          <p:nvPr/>
        </p:nvGraphicFramePr>
        <p:xfrm>
          <a:off x="0" y="0"/>
          <a:ext cx="9144000" cy="6850066"/>
        </p:xfrm>
        <a:graphic>
          <a:graphicData uri="http://schemas.openxmlformats.org/drawingml/2006/table">
            <a:tbl>
              <a:tblPr/>
              <a:tblGrid>
                <a:gridCol w="576263"/>
                <a:gridCol w="496887"/>
                <a:gridCol w="536575"/>
                <a:gridCol w="539750"/>
                <a:gridCol w="536575"/>
                <a:gridCol w="536575"/>
                <a:gridCol w="536575"/>
                <a:gridCol w="538163"/>
                <a:gridCol w="536575"/>
                <a:gridCol w="536575"/>
                <a:gridCol w="536575"/>
                <a:gridCol w="538162"/>
                <a:gridCol w="539750"/>
                <a:gridCol w="539750"/>
                <a:gridCol w="539750"/>
                <a:gridCol w="541338"/>
                <a:gridCol w="538162"/>
              </a:tblGrid>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X/Y</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CC3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FFFF66"/>
                    </a:solidFill>
                  </a:tcPr>
                </a:tc>
              </a:tr>
              <a:tr h="36069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7D</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F0</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98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1B</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53</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92</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698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87</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CE</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55</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r h="4053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8C</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E6</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42</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41</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99</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2D</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0F</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B0</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54</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BB</a:t>
                      </a:r>
                      <a:endParaRPr kumimoji="0" lang="en-US" altLang="zh-CN" sz="36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36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marL="36000" marR="36000" marT="18000" marB="18000" anchor="ctr" horzOverflow="overflow">
                    <a:lnL w="19050" cap="flat" cmpd="sng" algn="ctr">
                      <a:solidFill>
                        <a:srgbClr val="FF3300"/>
                      </a:solidFill>
                      <a:prstDash val="solid"/>
                      <a:round/>
                      <a:headEnd type="none" w="med" len="med"/>
                      <a:tailEnd type="none" w="med" len="med"/>
                    </a:lnL>
                    <a:lnR w="19050" cap="flat" cmpd="sng" algn="ctr">
                      <a:solidFill>
                        <a:srgbClr val="FF3300"/>
                      </a:solidFill>
                      <a:prstDash val="solid"/>
                      <a:round/>
                      <a:headEnd type="none" w="med" len="med"/>
                      <a:tailEnd type="none" w="med" len="med"/>
                    </a:lnR>
                    <a:lnT w="19050" cap="flat" cmpd="sng" algn="ctr">
                      <a:solidFill>
                        <a:srgbClr val="FF3300"/>
                      </a:solidFill>
                      <a:prstDash val="solid"/>
                      <a:round/>
                      <a:headEnd type="none" w="med" len="med"/>
                      <a:tailEnd type="none" w="med" len="med"/>
                    </a:lnT>
                    <a:lnB w="19050" cap="flat" cmpd="sng" algn="ctr">
                      <a:solidFill>
                        <a:srgbClr val="FF3300"/>
                      </a:solidFill>
                      <a:prstDash val="solid"/>
                      <a:round/>
                      <a:headEnd type="none" w="med" len="med"/>
                      <a:tailEnd type="none" w="med" len="med"/>
                    </a:lnB>
                    <a:lnTlToBr>
                      <a:noFill/>
                    </a:lnTlToBr>
                    <a:lnBlToTr>
                      <a:noFill/>
                    </a:lnBlToTr>
                    <a:solidFill>
                      <a:schemeClr val="tx1"/>
                    </a:solidFill>
                  </a:tcPr>
                </a:tc>
              </a:tr>
            </a:tbl>
          </a:graphicData>
        </a:graphic>
      </p:graphicFrame>
      <p:sp>
        <p:nvSpPr>
          <p:cNvPr id="8" name="Rectangle 62"/>
          <p:cNvSpPr>
            <a:spLocks noChangeArrowheads="1"/>
          </p:cNvSpPr>
          <p:nvPr/>
        </p:nvSpPr>
        <p:spPr bwMode="auto">
          <a:xfrm>
            <a:off x="5302260" y="690525"/>
            <a:ext cx="720725" cy="611188"/>
          </a:xfrm>
          <a:prstGeom prst="rect">
            <a:avLst/>
          </a:prstGeom>
          <a:solidFill>
            <a:schemeClr val="accent5">
              <a:lumMod val="50000"/>
            </a:schemeClr>
          </a:solidFill>
          <a:ln w="19050">
            <a:solidFill>
              <a:schemeClr val="tx1"/>
            </a:solidFill>
            <a:miter lim="800000"/>
          </a:ln>
        </p:spPr>
        <p:txBody>
          <a:bodyPr wrap="none" anchor="ctr"/>
          <a:lstStyle/>
          <a:p>
            <a:pPr algn="ctr"/>
            <a:r>
              <a:rPr lang="en-US" altLang="zh-CN" sz="2400" u="none" dirty="0">
                <a:ea typeface="宋体" panose="02010600030101010101" pitchFamily="2" charset="-122"/>
              </a:rPr>
              <a:t>D4</a:t>
            </a:r>
            <a:endParaRPr lang="en-US" altLang="zh-CN" sz="2400" u="none" baseline="-25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注: 下箭头 34"/>
          <p:cNvSpPr/>
          <p:nvPr/>
        </p:nvSpPr>
        <p:spPr bwMode="auto">
          <a:xfrm>
            <a:off x="5253324" y="3753036"/>
            <a:ext cx="2919075" cy="1000012"/>
          </a:xfrm>
          <a:prstGeom prst="downArrowCallout">
            <a:avLst/>
          </a:prstGeom>
          <a:solidFill>
            <a:srgbClr val="FFC00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normalizeH="0" baseline="0" dirty="0">
              <a:effectLst>
                <a:outerShdw blurRad="38100" dist="38100" dir="2700000" algn="tl">
                  <a:srgbClr val="000000">
                    <a:alpha val="43137"/>
                  </a:srgbClr>
                </a:outerShdw>
              </a:effectLst>
              <a:highlight>
                <a:srgbClr val="FFFF00"/>
              </a:highlight>
              <a:latin typeface="Arial" panose="020B0604020202020204" pitchFamily="34" charset="0"/>
              <a:ea typeface="宋体" panose="02010600030101010101" pitchFamily="2" charset="-122"/>
            </a:endParaRPr>
          </a:p>
        </p:txBody>
      </p:sp>
      <p:sp>
        <p:nvSpPr>
          <p:cNvPr id="3" name="文本框 2"/>
          <p:cNvSpPr txBox="1"/>
          <p:nvPr/>
        </p:nvSpPr>
        <p:spPr>
          <a:xfrm>
            <a:off x="267610" y="1075148"/>
            <a:ext cx="4690752" cy="523220"/>
          </a:xfrm>
          <a:prstGeom prst="rect">
            <a:avLst/>
          </a:prstGeom>
          <a:noFill/>
        </p:spPr>
        <p:txBody>
          <a:bodyPr wrap="square">
            <a:spAutoFit/>
          </a:bodyPr>
          <a:lstStyle/>
          <a:p>
            <a:r>
              <a:rPr lang="en-US" altLang="zh-CN" sz="2800" u="none" dirty="0">
                <a:solidFill>
                  <a:schemeClr val="bg2"/>
                </a:solidFill>
              </a:rPr>
              <a:t>S</a:t>
            </a:r>
            <a:r>
              <a:rPr lang="zh-CN" altLang="en-US" sz="2800" u="none" dirty="0">
                <a:solidFill>
                  <a:schemeClr val="bg2"/>
                </a:solidFill>
              </a:rPr>
              <a:t>盒的选取原则</a:t>
            </a:r>
            <a:endParaRPr lang="zh-CN" altLang="en-US" u="none" dirty="0">
              <a:solidFill>
                <a:schemeClr val="bg2"/>
              </a:solidFill>
            </a:endParaRPr>
          </a:p>
        </p:txBody>
      </p:sp>
      <mc:AlternateContent xmlns:mc="http://schemas.openxmlformats.org/markup-compatibility/2006">
        <mc:Choice xmlns:a14="http://schemas.microsoft.com/office/drawing/2010/main" Requires="a14">
          <p:sp>
            <p:nvSpPr>
              <p:cNvPr id="5" name="文本框 4"/>
              <p:cNvSpPr txBox="1"/>
              <p:nvPr/>
            </p:nvSpPr>
            <p:spPr>
              <a:xfrm>
                <a:off x="263380" y="1700370"/>
                <a:ext cx="7909019" cy="2677656"/>
              </a:xfrm>
              <a:prstGeom prst="rect">
                <a:avLst/>
              </a:prstGeom>
              <a:noFill/>
            </p:spPr>
            <p:txBody>
              <a:bodyPr wrap="square">
                <a:spAutoFit/>
              </a:bodyPr>
              <a:lstStyle/>
              <a:p>
                <a:pPr marL="342900" indent="-342900">
                  <a:buFont typeface="Wingdings" panose="05000000000000000000" pitchFamily="2" charset="2"/>
                  <a:buChar char="Ø"/>
                </a:pPr>
                <a:r>
                  <a:rPr lang="zh-CN" altLang="en-US" sz="2400" u="none" dirty="0">
                    <a:solidFill>
                      <a:srgbClr val="C00000"/>
                    </a:solidFill>
                  </a:rPr>
                  <a:t>可逆</a:t>
                </a:r>
                <a:endParaRPr lang="en-US" altLang="zh-CN" sz="2400" u="none" dirty="0">
                  <a:solidFill>
                    <a:srgbClr val="C00000"/>
                  </a:solidFill>
                </a:endParaRPr>
              </a:p>
              <a:p>
                <a:pPr marL="342900" indent="-342900">
                  <a:buFont typeface="Wingdings" panose="05000000000000000000" pitchFamily="2" charset="2"/>
                  <a:buChar char="Ø"/>
                </a:pPr>
                <a:r>
                  <a:rPr lang="zh-CN" altLang="en-US" sz="2400" u="none" dirty="0">
                    <a:solidFill>
                      <a:srgbClr val="C00000"/>
                    </a:solidFill>
                  </a:rPr>
                  <a:t>非线性度</a:t>
                </a:r>
                <a:endParaRPr lang="en-US" altLang="zh-CN" sz="2400" u="none" dirty="0">
                  <a:solidFill>
                    <a:srgbClr val="C00000"/>
                  </a:solidFill>
                </a:endParaRPr>
              </a:p>
              <a:p>
                <a:pPr marL="342900" indent="-342900">
                  <a:buFont typeface="Arial" panose="020B0604020202020204" pitchFamily="34" charset="0"/>
                  <a:buChar char="•"/>
                </a:pPr>
                <a:r>
                  <a:rPr lang="zh-CN" altLang="en-US" sz="2400" u="none" dirty="0">
                    <a:solidFill>
                      <a:schemeClr val="bg2"/>
                    </a:solidFill>
                  </a:rPr>
                  <a:t>相关度（</a:t>
                </a:r>
                <a:r>
                  <a:rPr lang="en-US" altLang="zh-CN" sz="2400" u="none" dirty="0">
                    <a:solidFill>
                      <a:schemeClr val="bg2"/>
                    </a:solidFill>
                  </a:rPr>
                  <a:t>correlation</a:t>
                </a:r>
                <a:r>
                  <a:rPr lang="zh-CN" altLang="en-US" sz="2400" u="none" dirty="0">
                    <a:solidFill>
                      <a:schemeClr val="bg2"/>
                    </a:solidFill>
                  </a:rPr>
                  <a:t>）</a:t>
                </a:r>
                <a:r>
                  <a:rPr lang="en-US" altLang="zh-CN" sz="2400" u="none" dirty="0">
                    <a:solidFill>
                      <a:schemeClr val="bg2"/>
                    </a:solidFill>
                  </a:rPr>
                  <a:t>: </a:t>
                </a:r>
                <a:r>
                  <a:rPr lang="zh-CN" altLang="en-US" sz="2400" u="none" dirty="0">
                    <a:solidFill>
                      <a:schemeClr val="bg2"/>
                    </a:solidFill>
                  </a:rPr>
                  <a:t>输入输出的相关度越小越好</a:t>
                </a:r>
                <a:r>
                  <a:rPr lang="en-US" altLang="zh-CN" sz="2400" u="none" dirty="0">
                    <a:solidFill>
                      <a:schemeClr val="bg2"/>
                    </a:solidFill>
                  </a:rPr>
                  <a:t>     </a:t>
                </a:r>
                <a:endParaRPr lang="en-US" altLang="zh-CN" sz="2400" u="none" dirty="0">
                  <a:solidFill>
                    <a:schemeClr val="bg2"/>
                  </a:solidFill>
                </a:endParaRPr>
              </a:p>
              <a:p>
                <a:pPr marL="342900" indent="-342900">
                  <a:buFont typeface="Arial" panose="020B0604020202020204" pitchFamily="34" charset="0"/>
                  <a:buChar char="•"/>
                </a:pPr>
                <a:r>
                  <a:rPr lang="zh-CN" altLang="en-US" sz="2400" u="none" dirty="0">
                    <a:solidFill>
                      <a:schemeClr val="bg2"/>
                    </a:solidFill>
                  </a:rPr>
                  <a:t>差分传播概率：最大差分传播概率越小越好（</a:t>
                </a:r>
                <a14:m>
                  <m:oMath xmlns:m="http://schemas.openxmlformats.org/officeDocument/2006/math">
                    <m:sSup>
                      <m:sSupPr>
                        <m:ctrlPr>
                          <a:rPr lang="zh-CN" altLang="en-US" sz="2400" i="1" u="none" smtClean="0">
                            <a:solidFill>
                              <a:schemeClr val="bg2"/>
                            </a:solidFill>
                            <a:latin typeface="Cambria Math" panose="02040503050406030204" pitchFamily="18" charset="0"/>
                          </a:rPr>
                        </m:ctrlPr>
                      </m:sSupPr>
                      <m:e>
                        <m:r>
                          <a:rPr lang="zh-CN" altLang="en-US" sz="2400" u="none" smtClean="0">
                            <a:solidFill>
                              <a:schemeClr val="bg2"/>
                            </a:solidFill>
                            <a:latin typeface="Cambria Math" panose="02040503050406030204" pitchFamily="18" charset="0"/>
                          </a:rPr>
                          <m:t>2</m:t>
                        </m:r>
                      </m:e>
                      <m:sup>
                        <m:r>
                          <a:rPr lang="zh-CN" altLang="en-US" sz="2400" i="0" u="none" smtClean="0">
                            <a:solidFill>
                              <a:schemeClr val="bg2"/>
                            </a:solidFill>
                            <a:latin typeface="Cambria Math" panose="02040503050406030204" pitchFamily="18" charset="0"/>
                          </a:rPr>
                          <m:t>−</m:t>
                        </m:r>
                        <m:r>
                          <a:rPr lang="zh-CN" altLang="en-US" sz="2400" i="0" u="none" smtClean="0">
                            <a:solidFill>
                              <a:schemeClr val="bg2"/>
                            </a:solidFill>
                            <a:latin typeface="Cambria Math" panose="02040503050406030204" pitchFamily="18" charset="0"/>
                          </a:rPr>
                          <m:t>6</m:t>
                        </m:r>
                      </m:sup>
                    </m:sSup>
                  </m:oMath>
                </a14:m>
                <a:r>
                  <a:rPr lang="zh-CN" altLang="en-US" sz="2400" u="none" dirty="0">
                    <a:solidFill>
                      <a:schemeClr val="bg2"/>
                    </a:solidFill>
                  </a:rPr>
                  <a:t>）</a:t>
                </a:r>
                <a:endParaRPr lang="en-US" altLang="zh-CN" sz="2400" u="none" dirty="0">
                  <a:solidFill>
                    <a:schemeClr val="bg2"/>
                  </a:solidFill>
                </a:endParaRPr>
              </a:p>
              <a:p>
                <a:pPr marL="342900" indent="-342900">
                  <a:buFont typeface="Wingdings" panose="05000000000000000000" pitchFamily="2" charset="2"/>
                  <a:buChar char="Ø"/>
                </a:pPr>
                <a:r>
                  <a:rPr lang="zh-CN" altLang="en-US" sz="2400" u="none" dirty="0">
                    <a:solidFill>
                      <a:srgbClr val="C00000"/>
                    </a:solidFill>
                  </a:rPr>
                  <a:t>代数复杂度</a:t>
                </a:r>
                <a:endParaRPr lang="en-US" altLang="zh-CN" sz="2400" u="none" dirty="0">
                  <a:solidFill>
                    <a:srgbClr val="C00000"/>
                  </a:solidFill>
                </a:endParaRPr>
              </a:p>
              <a:p>
                <a:pPr marL="342900" indent="-342900">
                  <a:buFont typeface="Arial" panose="020B0604020202020204" pitchFamily="34" charset="0"/>
                  <a:buChar char="•"/>
                </a:pPr>
                <a:r>
                  <a:rPr lang="zh-CN" altLang="en-US" sz="2400" u="none" dirty="0">
                    <a:solidFill>
                      <a:schemeClr val="bg2"/>
                    </a:solidFill>
                  </a:rPr>
                  <a:t>布尔函数的代数表达式必须复杂</a:t>
                </a:r>
                <a:endParaRPr lang="en-US" altLang="zh-CN" sz="2400" u="none" dirty="0">
                  <a:solidFill>
                    <a:schemeClr val="bg2"/>
                  </a:solidFill>
                </a:endParaRPr>
              </a:p>
              <a:p>
                <a:endParaRPr lang="zh-CN" altLang="en-US" sz="2400" u="none" dirty="0">
                  <a:solidFill>
                    <a:schemeClr val="bg2"/>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63380" y="1700370"/>
                <a:ext cx="7909019" cy="2677656"/>
              </a:xfrm>
              <a:prstGeom prst="rect">
                <a:avLst/>
              </a:prstGeom>
              <a:blipFill rotWithShape="1">
                <a:blip r:embed="rId1"/>
                <a:stretch>
                  <a:fillRect l="-6" t="-18" r="7" b="13"/>
                </a:stretch>
              </a:blipFill>
            </p:spPr>
            <p:txBody>
              <a:bodyPr/>
              <a:lstStyle/>
              <a:p>
                <a:r>
                  <a:rPr lang="zh-CN" altLang="en-US">
                    <a:noFill/>
                  </a:rPr>
                  <a:t> </a:t>
                </a:r>
              </a:p>
            </p:txBody>
          </p:sp>
        </mc:Fallback>
      </mc:AlternateContent>
      <p:pic>
        <p:nvPicPr>
          <p:cNvPr id="15" name="内容占位符 14"/>
          <p:cNvPicPr>
            <a:picLocks noGrp="1" noChangeAspect="1"/>
          </p:cNvPicPr>
          <p:nvPr>
            <p:ph idx="1"/>
          </p:nvPr>
        </p:nvPicPr>
        <p:blipFill>
          <a:blip r:embed="rId2"/>
          <a:stretch>
            <a:fillRect/>
          </a:stretch>
        </p:blipFill>
        <p:spPr>
          <a:xfrm>
            <a:off x="5710762" y="5252911"/>
            <a:ext cx="2187782" cy="1006545"/>
          </a:xfrm>
        </p:spPr>
      </p:pic>
      <mc:AlternateContent xmlns:mc="http://schemas.openxmlformats.org/markup-compatibility/2006">
        <mc:Choice xmlns:a14="http://schemas.microsoft.com/office/drawing/2010/main" Requires="a14">
          <p:sp>
            <p:nvSpPr>
              <p:cNvPr id="16" name="文本框 15"/>
              <p:cNvSpPr txBox="1"/>
              <p:nvPr/>
            </p:nvSpPr>
            <p:spPr>
              <a:xfrm>
                <a:off x="5138958" y="3078721"/>
                <a:ext cx="3198851" cy="121520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u="none" smtClean="0">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zh-CN" altLang="en-US" i="0" u="none">
                              <a:solidFill>
                                <a:srgbClr val="C00000"/>
                              </a:solidFill>
                              <a:latin typeface="Cambria Math" panose="02040503050406030204" pitchFamily="18" charset="0"/>
                            </a:rPr>
                            <m:t>7</m:t>
                          </m:r>
                        </m:sub>
                      </m:sSub>
                      <m:sSub>
                        <m:sSubPr>
                          <m:ctrlPr>
                            <a:rPr lang="zh-CN" altLang="en-US" i="1" u="none">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zh-CN" altLang="en-US" i="0" u="none">
                              <a:solidFill>
                                <a:srgbClr val="C00000"/>
                              </a:solidFill>
                              <a:latin typeface="Cambria Math" panose="02040503050406030204" pitchFamily="18" charset="0"/>
                            </a:rPr>
                            <m:t>6</m:t>
                          </m:r>
                        </m:sub>
                      </m:sSub>
                      <m:sSub>
                        <m:sSubPr>
                          <m:ctrlPr>
                            <a:rPr lang="zh-CN" altLang="en-US" i="1" u="none">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0" u="none" smtClean="0">
                              <a:solidFill>
                                <a:srgbClr val="C00000"/>
                              </a:solidFill>
                              <a:latin typeface="Cambria Math" panose="02040503050406030204" pitchFamily="18" charset="0"/>
                            </a:rPr>
                            <m:t>𝟓</m:t>
                          </m:r>
                        </m:sub>
                      </m:sSub>
                      <m:sSub>
                        <m:sSubPr>
                          <m:ctrlPr>
                            <a:rPr lang="zh-CN" altLang="en-US" i="1" u="none">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0" u="none" smtClean="0">
                              <a:solidFill>
                                <a:srgbClr val="C00000"/>
                              </a:solidFill>
                              <a:latin typeface="Cambria Math" panose="02040503050406030204" pitchFamily="18" charset="0"/>
                            </a:rPr>
                            <m:t>𝟒</m:t>
                          </m:r>
                        </m:sub>
                      </m:sSub>
                      <m:sSub>
                        <m:sSubPr>
                          <m:ctrlPr>
                            <a:rPr lang="zh-CN" altLang="en-US" i="1" u="none" smtClean="0">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1" u="none" smtClean="0">
                              <a:solidFill>
                                <a:srgbClr val="C00000"/>
                              </a:solidFill>
                              <a:latin typeface="Cambria Math" panose="02040503050406030204" pitchFamily="18" charset="0"/>
                            </a:rPr>
                            <m:t>𝟑</m:t>
                          </m:r>
                        </m:sub>
                      </m:sSub>
                      <m:sSub>
                        <m:sSubPr>
                          <m:ctrlPr>
                            <a:rPr lang="zh-CN" altLang="en-US" i="1" u="none">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1" u="none" smtClean="0">
                              <a:solidFill>
                                <a:srgbClr val="C00000"/>
                              </a:solidFill>
                              <a:latin typeface="Cambria Math" panose="02040503050406030204" pitchFamily="18" charset="0"/>
                            </a:rPr>
                            <m:t>𝟐</m:t>
                          </m:r>
                        </m:sub>
                      </m:sSub>
                      <m:sSub>
                        <m:sSubPr>
                          <m:ctrlPr>
                            <a:rPr lang="zh-CN" altLang="en-US" i="1" u="none" smtClean="0">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1" u="none" smtClean="0">
                              <a:solidFill>
                                <a:srgbClr val="C00000"/>
                              </a:solidFill>
                              <a:latin typeface="Cambria Math" panose="02040503050406030204" pitchFamily="18" charset="0"/>
                            </a:rPr>
                            <m:t>𝟏</m:t>
                          </m:r>
                        </m:sub>
                      </m:sSub>
                      <m:sSub>
                        <m:sSubPr>
                          <m:ctrlPr>
                            <a:rPr lang="zh-CN" altLang="en-US" i="1" u="none">
                              <a:solidFill>
                                <a:srgbClr val="C00000"/>
                              </a:solidFill>
                              <a:latin typeface="Cambria Math" panose="02040503050406030204" pitchFamily="18" charset="0"/>
                            </a:rPr>
                          </m:ctrlPr>
                        </m:sSubPr>
                        <m:e>
                          <m:r>
                            <a:rPr lang="zh-CN" altLang="en-US" i="1" u="none">
                              <a:solidFill>
                                <a:srgbClr val="C00000"/>
                              </a:solidFill>
                              <a:latin typeface="Cambria Math" panose="02040503050406030204" pitchFamily="18" charset="0"/>
                            </a:rPr>
                            <m:t>𝑥</m:t>
                          </m:r>
                        </m:e>
                        <m:sub>
                          <m:r>
                            <a:rPr lang="en-US" altLang="zh-CN" b="1" i="1" u="none" smtClean="0">
                              <a:solidFill>
                                <a:srgbClr val="C00000"/>
                              </a:solidFill>
                              <a:latin typeface="Cambria Math" panose="02040503050406030204" pitchFamily="18" charset="0"/>
                            </a:rPr>
                            <m:t>𝟎</m:t>
                          </m:r>
                        </m:sub>
                      </m:sSub>
                    </m:oMath>
                  </m:oMathPara>
                </a14:m>
                <a:endParaRPr lang="en-US" altLang="zh-CN" u="none" dirty="0"/>
              </a:p>
              <a:p>
                <a:pPr>
                  <a:lnSpc>
                    <a:spcPct val="150000"/>
                  </a:lnSpc>
                </a:pPr>
                <a:r>
                  <a:rPr lang="en-US" altLang="zh-CN" u="none" dirty="0">
                    <a:solidFill>
                      <a:schemeClr val="bg2"/>
                    </a:solidFill>
                  </a:rPr>
                  <a:t>                S</a:t>
                </a:r>
                <a:endParaRPr lang="en-US" altLang="zh-CN" u="none" dirty="0">
                  <a:solidFill>
                    <a:schemeClr val="bg2"/>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5138958" y="3078721"/>
                <a:ext cx="3198851" cy="1215204"/>
              </a:xfrm>
              <a:prstGeom prst="rect">
                <a:avLst/>
              </a:prstGeom>
              <a:blipFill rotWithShape="1">
                <a:blip r:embed="rId3"/>
                <a:stretch>
                  <a:fillRect l="-17" t="-20" r="8" b="-53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5205228" y="4639185"/>
                <a:ext cx="3198851" cy="4308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i="1" u="none" smtClean="0">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zh-CN" altLang="en-US" i="0" u="none">
                              <a:solidFill>
                                <a:srgbClr val="C00000"/>
                              </a:solidFill>
                              <a:latin typeface="Cambria Math" panose="02040503050406030204" pitchFamily="18" charset="0"/>
                            </a:rPr>
                            <m:t>7</m:t>
                          </m:r>
                        </m:sub>
                      </m:sSub>
                      <m:sSub>
                        <m:sSubPr>
                          <m:ctrlPr>
                            <a:rPr lang="zh-CN" altLang="en-US" i="1" u="none" smtClean="0">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zh-CN" altLang="en-US" i="0" u="none">
                              <a:solidFill>
                                <a:srgbClr val="C00000"/>
                              </a:solidFill>
                              <a:latin typeface="Cambria Math" panose="02040503050406030204" pitchFamily="18" charset="0"/>
                            </a:rPr>
                            <m:t>6</m:t>
                          </m:r>
                        </m:sub>
                      </m:sSub>
                      <m:sSub>
                        <m:sSubPr>
                          <m:ctrlPr>
                            <a:rPr lang="zh-CN" altLang="en-US" i="1" u="none">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0" u="none" smtClean="0">
                              <a:solidFill>
                                <a:srgbClr val="C00000"/>
                              </a:solidFill>
                              <a:latin typeface="Cambria Math" panose="02040503050406030204" pitchFamily="18" charset="0"/>
                            </a:rPr>
                            <m:t>𝟓</m:t>
                          </m:r>
                        </m:sub>
                      </m:sSub>
                      <m:sSub>
                        <m:sSubPr>
                          <m:ctrlPr>
                            <a:rPr lang="zh-CN" altLang="en-US" i="1" u="none">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0" u="none" smtClean="0">
                              <a:solidFill>
                                <a:srgbClr val="C00000"/>
                              </a:solidFill>
                              <a:latin typeface="Cambria Math" panose="02040503050406030204" pitchFamily="18" charset="0"/>
                            </a:rPr>
                            <m:t>𝟒</m:t>
                          </m:r>
                        </m:sub>
                      </m:sSub>
                      <m:sSub>
                        <m:sSubPr>
                          <m:ctrlPr>
                            <a:rPr lang="zh-CN" altLang="en-US" i="1" u="none" smtClean="0">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1" u="none" smtClean="0">
                              <a:solidFill>
                                <a:srgbClr val="C00000"/>
                              </a:solidFill>
                              <a:latin typeface="Cambria Math" panose="02040503050406030204" pitchFamily="18" charset="0"/>
                            </a:rPr>
                            <m:t>𝟑</m:t>
                          </m:r>
                        </m:sub>
                      </m:sSub>
                      <m:sSub>
                        <m:sSubPr>
                          <m:ctrlPr>
                            <a:rPr lang="zh-CN" altLang="en-US" i="1" u="none">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1" u="none" smtClean="0">
                              <a:solidFill>
                                <a:srgbClr val="C00000"/>
                              </a:solidFill>
                              <a:latin typeface="Cambria Math" panose="02040503050406030204" pitchFamily="18" charset="0"/>
                            </a:rPr>
                            <m:t>𝟐</m:t>
                          </m:r>
                        </m:sub>
                      </m:sSub>
                      <m:sSub>
                        <m:sSubPr>
                          <m:ctrlPr>
                            <a:rPr lang="zh-CN" altLang="en-US" i="1" u="none" smtClean="0">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1" u="none" smtClean="0">
                              <a:solidFill>
                                <a:srgbClr val="C00000"/>
                              </a:solidFill>
                              <a:latin typeface="Cambria Math" panose="02040503050406030204" pitchFamily="18" charset="0"/>
                            </a:rPr>
                            <m:t>𝟏</m:t>
                          </m:r>
                        </m:sub>
                      </m:sSub>
                      <m:sSub>
                        <m:sSubPr>
                          <m:ctrlPr>
                            <a:rPr lang="zh-CN" altLang="en-US" i="1" u="none">
                              <a:solidFill>
                                <a:srgbClr val="C00000"/>
                              </a:solidFill>
                              <a:latin typeface="Cambria Math" panose="02040503050406030204" pitchFamily="18" charset="0"/>
                            </a:rPr>
                          </m:ctrlPr>
                        </m:sSubPr>
                        <m:e>
                          <m:r>
                            <a:rPr lang="en-US" altLang="zh-CN" b="1" i="1" u="none" smtClean="0">
                              <a:solidFill>
                                <a:srgbClr val="C00000"/>
                              </a:solidFill>
                              <a:latin typeface="Cambria Math" panose="02040503050406030204" pitchFamily="18" charset="0"/>
                            </a:rPr>
                            <m:t>𝒚</m:t>
                          </m:r>
                        </m:e>
                        <m:sub>
                          <m:r>
                            <a:rPr lang="en-US" altLang="zh-CN" b="1" i="1" u="none" smtClean="0">
                              <a:solidFill>
                                <a:srgbClr val="C00000"/>
                              </a:solidFill>
                              <a:latin typeface="Cambria Math" panose="02040503050406030204" pitchFamily="18" charset="0"/>
                            </a:rPr>
                            <m:t>𝟎</m:t>
                          </m:r>
                        </m:sub>
                      </m:sSub>
                    </m:oMath>
                  </m:oMathPara>
                </a14:m>
                <a:endParaRPr lang="zh-CN" altLang="en-US" u="none" dirty="0"/>
              </a:p>
            </p:txBody>
          </p:sp>
        </mc:Choice>
        <mc:Fallback>
          <p:sp>
            <p:nvSpPr>
              <p:cNvPr id="32" name="文本框 31"/>
              <p:cNvSpPr txBox="1">
                <a:spLocks noRot="1" noChangeAspect="1" noMove="1" noResize="1" noEditPoints="1" noAdjustHandles="1" noChangeArrowheads="1" noChangeShapeType="1" noTextEdit="1"/>
              </p:cNvSpPr>
              <p:nvPr/>
            </p:nvSpPr>
            <p:spPr>
              <a:xfrm>
                <a:off x="5205228" y="4639185"/>
                <a:ext cx="3198851" cy="430887"/>
              </a:xfrm>
              <a:prstGeom prst="rect">
                <a:avLst/>
              </a:prstGeom>
              <a:blipFill rotWithShape="1">
                <a:blip r:embed="rId4"/>
                <a:stretch>
                  <a:fillRect l="-4" t="-118" r="15" b="5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6" grpId="0"/>
      <p:bldP spid="3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1"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r>
              <a:rPr lang="en-US" altLang="zh-CN" dirty="0">
                <a:solidFill>
                  <a:srgbClr val="FF0000"/>
                </a:solidFill>
                <a:latin typeface="黑体" panose="02010609060101010101" pitchFamily="49" charset="-122"/>
              </a:rPr>
              <a:t>—</a:t>
            </a:r>
            <a:r>
              <a:rPr lang="zh-CN" altLang="en-US" dirty="0">
                <a:solidFill>
                  <a:srgbClr val="FF0000"/>
                </a:solidFill>
                <a:latin typeface="黑体" panose="02010609060101010101" pitchFamily="49" charset="-122"/>
              </a:rPr>
              <a:t>轮函数</a:t>
            </a:r>
            <a:endParaRPr lang="en-US" altLang="zh-CN" dirty="0"/>
          </a:p>
          <a:p>
            <a:r>
              <a:rPr lang="zh-CN" altLang="en-US" sz="2800" dirty="0"/>
              <a:t>行移位</a:t>
            </a:r>
            <a:r>
              <a:rPr lang="en-US" altLang="zh-CN" sz="2800" dirty="0"/>
              <a:t>:  state</a:t>
            </a:r>
            <a:r>
              <a:rPr lang="zh-CN" altLang="en-US" sz="2800" dirty="0"/>
              <a:t>每行逐次循环</a:t>
            </a:r>
            <a:r>
              <a:rPr lang="zh-CN" altLang="en-US" sz="2800" dirty="0">
                <a:solidFill>
                  <a:srgbClr val="FF0000"/>
                </a:solidFill>
              </a:rPr>
              <a:t>左</a:t>
            </a:r>
            <a:r>
              <a:rPr lang="zh-CN" altLang="en-US" sz="2800" dirty="0"/>
              <a:t>移</a:t>
            </a:r>
            <a:endParaRPr lang="zh-CN" altLang="en-US" sz="2800" dirty="0"/>
          </a:p>
          <a:p>
            <a:pPr lvl="1">
              <a:lnSpc>
                <a:spcPct val="100000"/>
              </a:lnSpc>
              <a:buClr>
                <a:schemeClr val="bg1">
                  <a:lumMod val="60000"/>
                  <a:lumOff val="40000"/>
                </a:schemeClr>
              </a:buClr>
            </a:pPr>
            <a:r>
              <a:rPr lang="zh-CN" altLang="en-US" sz="2400" dirty="0"/>
              <a:t>第</a:t>
            </a:r>
            <a:r>
              <a:rPr lang="en-US" altLang="zh-CN" sz="2400" dirty="0"/>
              <a:t>0</a:t>
            </a:r>
            <a:r>
              <a:rPr lang="zh-CN" altLang="en-US" sz="2400" dirty="0"/>
              <a:t>行不移</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1</a:t>
            </a:r>
            <a:r>
              <a:rPr lang="zh-CN" altLang="en-US" sz="2400" dirty="0"/>
              <a:t>行移</a:t>
            </a:r>
            <a:r>
              <a:rPr lang="en-US" altLang="zh-CN" sz="2400" dirty="0"/>
              <a:t>1</a:t>
            </a:r>
            <a:r>
              <a:rPr lang="zh-CN" altLang="en-US" sz="2400" dirty="0"/>
              <a:t>字节</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2</a:t>
            </a:r>
            <a:r>
              <a:rPr lang="zh-CN" altLang="en-US" sz="2400" dirty="0"/>
              <a:t>行移</a:t>
            </a:r>
            <a:r>
              <a:rPr lang="en-US" altLang="zh-CN" sz="2400" dirty="0"/>
              <a:t>2</a:t>
            </a:r>
            <a:r>
              <a:rPr lang="zh-CN" altLang="en-US" sz="2400" dirty="0"/>
              <a:t>字节</a:t>
            </a:r>
            <a:endParaRPr lang="zh-CN" altLang="en-US" sz="2400" dirty="0"/>
          </a:p>
          <a:p>
            <a:pPr lvl="1">
              <a:lnSpc>
                <a:spcPct val="100000"/>
              </a:lnSpc>
              <a:buClr>
                <a:schemeClr val="bg1">
                  <a:lumMod val="60000"/>
                  <a:lumOff val="40000"/>
                </a:schemeClr>
              </a:buClr>
            </a:pPr>
            <a:r>
              <a:rPr lang="zh-CN" altLang="en-US" sz="2400" dirty="0"/>
              <a:t>第</a:t>
            </a:r>
            <a:r>
              <a:rPr lang="en-US" altLang="zh-CN" sz="2400" dirty="0"/>
              <a:t>3</a:t>
            </a:r>
            <a:r>
              <a:rPr lang="zh-CN" altLang="en-US" sz="2400" dirty="0"/>
              <a:t>行移</a:t>
            </a:r>
            <a:r>
              <a:rPr lang="en-US" altLang="zh-CN" sz="2400" dirty="0"/>
              <a:t>3</a:t>
            </a:r>
            <a:r>
              <a:rPr lang="zh-CN" altLang="en-US" sz="2400" dirty="0"/>
              <a:t>字节</a:t>
            </a:r>
            <a:endParaRPr lang="zh-CN" altLang="en-US" sz="2400" dirty="0"/>
          </a:p>
        </p:txBody>
      </p:sp>
      <p:sp>
        <p:nvSpPr>
          <p:cNvPr id="135199" name="Rectangle 36"/>
          <p:cNvSpPr>
            <a:spLocks noChangeArrowheads="1"/>
          </p:cNvSpPr>
          <p:nvPr/>
        </p:nvSpPr>
        <p:spPr bwMode="auto">
          <a:xfrm>
            <a:off x="3848200"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135200" name="Rectangle 37"/>
          <p:cNvSpPr>
            <a:spLocks noChangeArrowheads="1"/>
          </p:cNvSpPr>
          <p:nvPr/>
        </p:nvSpPr>
        <p:spPr bwMode="auto">
          <a:xfrm>
            <a:off x="3848200" y="5049800"/>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a:t>
            </a:r>
            <a:endParaRPr lang="en-US" altLang="zh-CN" sz="1800" b="0" u="none">
              <a:latin typeface="Arial" panose="020B0604020202020204" pitchFamily="34" charset="0"/>
              <a:ea typeface="宋体" panose="02010600030101010101" pitchFamily="2" charset="-122"/>
            </a:endParaRPr>
          </a:p>
        </p:txBody>
      </p:sp>
      <p:sp>
        <p:nvSpPr>
          <p:cNvPr id="135201" name="Rectangle 38"/>
          <p:cNvSpPr>
            <a:spLocks noChangeArrowheads="1"/>
          </p:cNvSpPr>
          <p:nvPr/>
        </p:nvSpPr>
        <p:spPr bwMode="auto">
          <a:xfrm>
            <a:off x="3848200" y="5410163"/>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2</a:t>
            </a:r>
            <a:endParaRPr lang="en-US" altLang="zh-CN" sz="1800" b="0" u="none">
              <a:latin typeface="Arial" panose="020B0604020202020204" pitchFamily="34" charset="0"/>
              <a:ea typeface="宋体" panose="02010600030101010101" pitchFamily="2" charset="-122"/>
            </a:endParaRPr>
          </a:p>
        </p:txBody>
      </p:sp>
      <p:sp>
        <p:nvSpPr>
          <p:cNvPr id="135202" name="Rectangle 39"/>
          <p:cNvSpPr>
            <a:spLocks noChangeArrowheads="1"/>
          </p:cNvSpPr>
          <p:nvPr/>
        </p:nvSpPr>
        <p:spPr bwMode="auto">
          <a:xfrm>
            <a:off x="3848200" y="57705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3</a:t>
            </a:r>
            <a:endParaRPr lang="en-US" altLang="zh-CN" sz="1800" b="0" u="none" dirty="0">
              <a:latin typeface="Arial" panose="020B0604020202020204" pitchFamily="34" charset="0"/>
              <a:ea typeface="宋体" panose="02010600030101010101" pitchFamily="2" charset="-122"/>
            </a:endParaRPr>
          </a:p>
        </p:txBody>
      </p:sp>
      <p:sp>
        <p:nvSpPr>
          <p:cNvPr id="135203" name="Rectangle 40"/>
          <p:cNvSpPr>
            <a:spLocks noChangeArrowheads="1"/>
          </p:cNvSpPr>
          <p:nvPr/>
        </p:nvSpPr>
        <p:spPr bwMode="auto">
          <a:xfrm>
            <a:off x="4208562"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135204" name="Rectangle 41"/>
          <p:cNvSpPr>
            <a:spLocks noChangeArrowheads="1"/>
          </p:cNvSpPr>
          <p:nvPr/>
        </p:nvSpPr>
        <p:spPr bwMode="auto">
          <a:xfrm>
            <a:off x="4208562"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5</a:t>
            </a:r>
            <a:endParaRPr lang="en-US" altLang="zh-CN" sz="1800" b="0" u="none">
              <a:latin typeface="Arial" panose="020B0604020202020204" pitchFamily="34" charset="0"/>
              <a:ea typeface="宋体" panose="02010600030101010101" pitchFamily="2" charset="-122"/>
            </a:endParaRPr>
          </a:p>
        </p:txBody>
      </p:sp>
      <p:sp>
        <p:nvSpPr>
          <p:cNvPr id="135205" name="Rectangle 42"/>
          <p:cNvSpPr>
            <a:spLocks noChangeArrowheads="1"/>
          </p:cNvSpPr>
          <p:nvPr/>
        </p:nvSpPr>
        <p:spPr bwMode="auto">
          <a:xfrm>
            <a:off x="4208562" y="5410163"/>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135206" name="Rectangle 43"/>
          <p:cNvSpPr>
            <a:spLocks noChangeArrowheads="1"/>
          </p:cNvSpPr>
          <p:nvPr/>
        </p:nvSpPr>
        <p:spPr bwMode="auto">
          <a:xfrm>
            <a:off x="4208562"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7</a:t>
            </a:r>
            <a:endParaRPr lang="en-US" altLang="zh-CN" sz="1800" b="0" u="none">
              <a:latin typeface="Arial" panose="020B0604020202020204" pitchFamily="34" charset="0"/>
              <a:ea typeface="宋体" panose="02010600030101010101" pitchFamily="2" charset="-122"/>
            </a:endParaRPr>
          </a:p>
        </p:txBody>
      </p:sp>
      <p:sp>
        <p:nvSpPr>
          <p:cNvPr id="135207" name="Rectangle 44"/>
          <p:cNvSpPr>
            <a:spLocks noChangeArrowheads="1"/>
          </p:cNvSpPr>
          <p:nvPr/>
        </p:nvSpPr>
        <p:spPr bwMode="auto">
          <a:xfrm>
            <a:off x="4568925"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8</a:t>
            </a:r>
            <a:endParaRPr lang="en-US" altLang="zh-CN" sz="1800" b="0" u="none">
              <a:latin typeface="Arial" panose="020B0604020202020204" pitchFamily="34" charset="0"/>
              <a:ea typeface="宋体" panose="02010600030101010101" pitchFamily="2" charset="-122"/>
            </a:endParaRPr>
          </a:p>
        </p:txBody>
      </p:sp>
      <p:sp>
        <p:nvSpPr>
          <p:cNvPr id="135208" name="Rectangle 45"/>
          <p:cNvSpPr>
            <a:spLocks noChangeArrowheads="1"/>
          </p:cNvSpPr>
          <p:nvPr/>
        </p:nvSpPr>
        <p:spPr bwMode="auto">
          <a:xfrm>
            <a:off x="4568925" y="5049800"/>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9</a:t>
            </a:r>
            <a:endParaRPr lang="en-US" altLang="zh-CN" sz="1800" b="0" u="none">
              <a:latin typeface="Arial" panose="020B0604020202020204" pitchFamily="34" charset="0"/>
              <a:ea typeface="宋体" panose="02010600030101010101" pitchFamily="2" charset="-122"/>
            </a:endParaRPr>
          </a:p>
        </p:txBody>
      </p:sp>
      <p:sp>
        <p:nvSpPr>
          <p:cNvPr id="135209" name="Rectangle 46"/>
          <p:cNvSpPr>
            <a:spLocks noChangeArrowheads="1"/>
          </p:cNvSpPr>
          <p:nvPr/>
        </p:nvSpPr>
        <p:spPr bwMode="auto">
          <a:xfrm>
            <a:off x="4568925" y="5410163"/>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10</a:t>
            </a:r>
            <a:endParaRPr lang="en-US" altLang="zh-CN" sz="1800" b="0" u="none">
              <a:latin typeface="Arial" panose="020B0604020202020204" pitchFamily="34" charset="0"/>
              <a:ea typeface="宋体" panose="02010600030101010101" pitchFamily="2" charset="-122"/>
            </a:endParaRPr>
          </a:p>
        </p:txBody>
      </p:sp>
      <p:sp>
        <p:nvSpPr>
          <p:cNvPr id="135210" name="Rectangle 47"/>
          <p:cNvSpPr>
            <a:spLocks noChangeArrowheads="1"/>
          </p:cNvSpPr>
          <p:nvPr/>
        </p:nvSpPr>
        <p:spPr bwMode="auto">
          <a:xfrm>
            <a:off x="4568925" y="57705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11</a:t>
            </a:r>
            <a:endParaRPr lang="en-US" altLang="zh-CN" sz="1800" b="0" u="none">
              <a:latin typeface="Arial" panose="020B0604020202020204" pitchFamily="34" charset="0"/>
              <a:ea typeface="宋体" panose="02010600030101010101" pitchFamily="2" charset="-122"/>
            </a:endParaRPr>
          </a:p>
        </p:txBody>
      </p:sp>
      <p:sp>
        <p:nvSpPr>
          <p:cNvPr id="135211" name="Rectangle 48"/>
          <p:cNvSpPr>
            <a:spLocks noChangeArrowheads="1"/>
          </p:cNvSpPr>
          <p:nvPr/>
        </p:nvSpPr>
        <p:spPr bwMode="auto">
          <a:xfrm>
            <a:off x="4929287"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12</a:t>
            </a:r>
            <a:endParaRPr lang="en-US" altLang="zh-CN" sz="1800" b="0" u="none">
              <a:latin typeface="Arial" panose="020B0604020202020204" pitchFamily="34" charset="0"/>
              <a:ea typeface="宋体" panose="02010600030101010101" pitchFamily="2" charset="-122"/>
            </a:endParaRPr>
          </a:p>
        </p:txBody>
      </p:sp>
      <p:sp>
        <p:nvSpPr>
          <p:cNvPr id="135212" name="Rectangle 49"/>
          <p:cNvSpPr>
            <a:spLocks noChangeArrowheads="1"/>
          </p:cNvSpPr>
          <p:nvPr/>
        </p:nvSpPr>
        <p:spPr bwMode="auto">
          <a:xfrm>
            <a:off x="4929287"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13</a:t>
            </a:r>
            <a:endParaRPr lang="en-US" altLang="zh-CN" sz="1800" b="0" u="none">
              <a:latin typeface="Arial" panose="020B0604020202020204" pitchFamily="34" charset="0"/>
              <a:ea typeface="宋体" panose="02010600030101010101" pitchFamily="2" charset="-122"/>
            </a:endParaRPr>
          </a:p>
        </p:txBody>
      </p:sp>
      <p:sp>
        <p:nvSpPr>
          <p:cNvPr id="135213" name="Rectangle 50"/>
          <p:cNvSpPr>
            <a:spLocks noChangeArrowheads="1"/>
          </p:cNvSpPr>
          <p:nvPr/>
        </p:nvSpPr>
        <p:spPr bwMode="auto">
          <a:xfrm>
            <a:off x="4929287" y="5410163"/>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14</a:t>
            </a:r>
            <a:endParaRPr lang="en-US" altLang="zh-CN" sz="1800" b="0" u="none">
              <a:latin typeface="Arial" panose="020B0604020202020204" pitchFamily="34" charset="0"/>
              <a:ea typeface="宋体" panose="02010600030101010101" pitchFamily="2" charset="-122"/>
            </a:endParaRPr>
          </a:p>
        </p:txBody>
      </p:sp>
      <p:sp>
        <p:nvSpPr>
          <p:cNvPr id="135214" name="Rectangle 51"/>
          <p:cNvSpPr>
            <a:spLocks noChangeArrowheads="1"/>
          </p:cNvSpPr>
          <p:nvPr/>
        </p:nvSpPr>
        <p:spPr bwMode="auto">
          <a:xfrm>
            <a:off x="4929287"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15</a:t>
            </a:r>
            <a:endParaRPr lang="en-US" altLang="zh-CN" sz="1800" b="0" u="none">
              <a:latin typeface="Arial" panose="020B0604020202020204" pitchFamily="34" charset="0"/>
              <a:ea typeface="宋体" panose="02010600030101010101" pitchFamily="2" charset="-122"/>
            </a:endParaRPr>
          </a:p>
        </p:txBody>
      </p:sp>
      <p:sp>
        <p:nvSpPr>
          <p:cNvPr id="370740" name="Line 52"/>
          <p:cNvSpPr>
            <a:spLocks noChangeShapeType="1"/>
          </p:cNvSpPr>
          <p:nvPr/>
        </p:nvSpPr>
        <p:spPr bwMode="auto">
          <a:xfrm>
            <a:off x="5322987" y="5222957"/>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35216" name="Text Box 53"/>
          <p:cNvSpPr txBox="1">
            <a:spLocks noChangeArrowheads="1"/>
          </p:cNvSpPr>
          <p:nvPr/>
        </p:nvSpPr>
        <p:spPr bwMode="auto">
          <a:xfrm>
            <a:off x="5322987" y="4846149"/>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循环左移</a:t>
            </a:r>
            <a:r>
              <a:rPr lang="en-US" altLang="zh-CN" sz="1400" u="none" dirty="0">
                <a:solidFill>
                  <a:schemeClr val="accent4">
                    <a:lumMod val="10000"/>
                  </a:schemeClr>
                </a:solidFill>
                <a:latin typeface="Arial" panose="020B0604020202020204" pitchFamily="34" charset="0"/>
                <a:ea typeface="宋体" panose="02010600030101010101" pitchFamily="2" charset="-122"/>
              </a:rPr>
              <a:t>1</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370742" name="Line 54"/>
          <p:cNvSpPr>
            <a:spLocks noChangeShapeType="1"/>
          </p:cNvSpPr>
          <p:nvPr/>
        </p:nvSpPr>
        <p:spPr bwMode="auto">
          <a:xfrm>
            <a:off x="5322987" y="5619001"/>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35218" name="Text Box 55"/>
          <p:cNvSpPr txBox="1">
            <a:spLocks noChangeArrowheads="1"/>
          </p:cNvSpPr>
          <p:nvPr/>
        </p:nvSpPr>
        <p:spPr bwMode="auto">
          <a:xfrm>
            <a:off x="5322987" y="5258961"/>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循环左移</a:t>
            </a:r>
            <a:r>
              <a:rPr lang="en-US" altLang="zh-CN" sz="1400" u="none" dirty="0">
                <a:solidFill>
                  <a:schemeClr val="accent4">
                    <a:lumMod val="10000"/>
                  </a:schemeClr>
                </a:solidFill>
                <a:latin typeface="Arial" panose="020B0604020202020204" pitchFamily="34" charset="0"/>
                <a:ea typeface="宋体" panose="02010600030101010101" pitchFamily="2" charset="-122"/>
              </a:rPr>
              <a:t>2</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370744" name="Line 56"/>
          <p:cNvSpPr>
            <a:spLocks noChangeShapeType="1"/>
          </p:cNvSpPr>
          <p:nvPr/>
        </p:nvSpPr>
        <p:spPr bwMode="auto">
          <a:xfrm>
            <a:off x="5322987" y="6015045"/>
            <a:ext cx="1404938" cy="0"/>
          </a:xfrm>
          <a:prstGeom prst="line">
            <a:avLst/>
          </a:prstGeom>
          <a:noFill/>
          <a:ln w="19050">
            <a:solidFill>
              <a:srgbClr val="A50021"/>
            </a:solidFill>
            <a:round/>
            <a:tailEnd type="stealth" w="lg" len="lg"/>
          </a:ln>
          <a:effectLst/>
        </p:spPr>
        <p:txBody>
          <a:bodyP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35220" name="Text Box 57"/>
          <p:cNvSpPr txBox="1">
            <a:spLocks noChangeArrowheads="1"/>
          </p:cNvSpPr>
          <p:nvPr/>
        </p:nvSpPr>
        <p:spPr bwMode="auto">
          <a:xfrm>
            <a:off x="5322987" y="5655005"/>
            <a:ext cx="1368425" cy="304800"/>
          </a:xfrm>
          <a:prstGeom prst="rect">
            <a:avLst/>
          </a:prstGeom>
          <a:noFill/>
          <a:ln w="9525">
            <a:noFill/>
            <a:miter lim="800000"/>
          </a:ln>
        </p:spPr>
        <p:txBody>
          <a:bodyPr>
            <a:spAutoFit/>
          </a:bodyPr>
          <a:lstStyle/>
          <a:p>
            <a:pPr>
              <a:spcBef>
                <a:spcPct val="50000"/>
              </a:spcBef>
            </a:pPr>
            <a:r>
              <a:rPr lang="zh-CN" altLang="en-US" sz="1400" u="none" dirty="0">
                <a:solidFill>
                  <a:schemeClr val="accent4">
                    <a:lumMod val="10000"/>
                  </a:schemeClr>
                </a:solidFill>
                <a:latin typeface="Arial" panose="020B0604020202020204" pitchFamily="34" charset="0"/>
                <a:ea typeface="宋体" panose="02010600030101010101" pitchFamily="2" charset="-122"/>
              </a:rPr>
              <a:t>循环左移</a:t>
            </a:r>
            <a:r>
              <a:rPr lang="en-US" altLang="zh-CN" sz="1400" u="none" dirty="0">
                <a:solidFill>
                  <a:schemeClr val="accent4">
                    <a:lumMod val="10000"/>
                  </a:schemeClr>
                </a:solidFill>
                <a:latin typeface="Arial" panose="020B0604020202020204" pitchFamily="34" charset="0"/>
                <a:ea typeface="宋体" panose="02010600030101010101" pitchFamily="2" charset="-122"/>
              </a:rPr>
              <a:t>3</a:t>
            </a:r>
            <a:r>
              <a:rPr lang="zh-CN" altLang="en-US" sz="1400" u="none" dirty="0">
                <a:solidFill>
                  <a:schemeClr val="accent4">
                    <a:lumMod val="10000"/>
                  </a:schemeClr>
                </a:solidFill>
                <a:latin typeface="Arial" panose="020B0604020202020204" pitchFamily="34" charset="0"/>
                <a:ea typeface="宋体" panose="02010600030101010101" pitchFamily="2" charset="-122"/>
              </a:rPr>
              <a:t>字节</a:t>
            </a:r>
            <a:endParaRPr lang="zh-CN" altLang="en-US" sz="1400" u="none" dirty="0">
              <a:solidFill>
                <a:schemeClr val="accent4">
                  <a:lumMod val="10000"/>
                </a:schemeClr>
              </a:solidFill>
              <a:latin typeface="Arial" panose="020B0604020202020204" pitchFamily="34" charset="0"/>
              <a:ea typeface="宋体" panose="02010600030101010101" pitchFamily="2" charset="-122"/>
            </a:endParaRPr>
          </a:p>
        </p:txBody>
      </p:sp>
      <p:sp>
        <p:nvSpPr>
          <p:cNvPr id="135221" name="Rectangle 58"/>
          <p:cNvSpPr>
            <a:spLocks noChangeArrowheads="1"/>
          </p:cNvSpPr>
          <p:nvPr/>
        </p:nvSpPr>
        <p:spPr bwMode="auto">
          <a:xfrm>
            <a:off x="6764437"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135222" name="Rectangle 59"/>
          <p:cNvSpPr>
            <a:spLocks noChangeArrowheads="1"/>
          </p:cNvSpPr>
          <p:nvPr/>
        </p:nvSpPr>
        <p:spPr bwMode="auto">
          <a:xfrm>
            <a:off x="7843937"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a:t>
            </a:r>
            <a:endParaRPr lang="en-US" altLang="zh-CN" sz="1800" b="0" u="none">
              <a:latin typeface="Arial" panose="020B0604020202020204" pitchFamily="34" charset="0"/>
              <a:ea typeface="宋体" panose="02010600030101010101" pitchFamily="2" charset="-122"/>
            </a:endParaRPr>
          </a:p>
        </p:txBody>
      </p:sp>
      <p:sp>
        <p:nvSpPr>
          <p:cNvPr id="135223" name="Rectangle 60"/>
          <p:cNvSpPr>
            <a:spLocks noChangeArrowheads="1"/>
          </p:cNvSpPr>
          <p:nvPr/>
        </p:nvSpPr>
        <p:spPr bwMode="auto">
          <a:xfrm>
            <a:off x="7483575" y="5410163"/>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2</a:t>
            </a:r>
            <a:endParaRPr lang="en-US" altLang="zh-CN" sz="1800" b="0" u="none">
              <a:latin typeface="Arial" panose="020B0604020202020204" pitchFamily="34" charset="0"/>
              <a:ea typeface="宋体" panose="02010600030101010101" pitchFamily="2" charset="-122"/>
            </a:endParaRPr>
          </a:p>
        </p:txBody>
      </p:sp>
      <p:sp>
        <p:nvSpPr>
          <p:cNvPr id="135224" name="Rectangle 61"/>
          <p:cNvSpPr>
            <a:spLocks noChangeArrowheads="1"/>
          </p:cNvSpPr>
          <p:nvPr/>
        </p:nvSpPr>
        <p:spPr bwMode="auto">
          <a:xfrm>
            <a:off x="7123212"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3</a:t>
            </a:r>
            <a:endParaRPr lang="en-US" altLang="zh-CN" sz="1800" b="0" u="none" dirty="0">
              <a:latin typeface="Arial" panose="020B0604020202020204" pitchFamily="34" charset="0"/>
              <a:ea typeface="宋体" panose="02010600030101010101" pitchFamily="2" charset="-122"/>
            </a:endParaRPr>
          </a:p>
        </p:txBody>
      </p:sp>
      <p:sp>
        <p:nvSpPr>
          <p:cNvPr id="135225" name="Rectangle 62"/>
          <p:cNvSpPr>
            <a:spLocks noChangeArrowheads="1"/>
          </p:cNvSpPr>
          <p:nvPr/>
        </p:nvSpPr>
        <p:spPr bwMode="auto">
          <a:xfrm>
            <a:off x="7124800"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135226" name="Rectangle 63"/>
          <p:cNvSpPr>
            <a:spLocks noChangeArrowheads="1"/>
          </p:cNvSpPr>
          <p:nvPr/>
        </p:nvSpPr>
        <p:spPr bwMode="auto">
          <a:xfrm>
            <a:off x="6764437"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5</a:t>
            </a:r>
            <a:endParaRPr lang="en-US" altLang="zh-CN" sz="1800" b="0" u="none">
              <a:latin typeface="Arial" panose="020B0604020202020204" pitchFamily="34" charset="0"/>
              <a:ea typeface="宋体" panose="02010600030101010101" pitchFamily="2" charset="-122"/>
            </a:endParaRPr>
          </a:p>
        </p:txBody>
      </p:sp>
      <p:sp>
        <p:nvSpPr>
          <p:cNvPr id="135227" name="Rectangle 64"/>
          <p:cNvSpPr>
            <a:spLocks noChangeArrowheads="1"/>
          </p:cNvSpPr>
          <p:nvPr/>
        </p:nvSpPr>
        <p:spPr bwMode="auto">
          <a:xfrm>
            <a:off x="7843937" y="5410163"/>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135228" name="Rectangle 65"/>
          <p:cNvSpPr>
            <a:spLocks noChangeArrowheads="1"/>
          </p:cNvSpPr>
          <p:nvPr/>
        </p:nvSpPr>
        <p:spPr bwMode="auto">
          <a:xfrm>
            <a:off x="7483575" y="57705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7</a:t>
            </a:r>
            <a:endParaRPr lang="en-US" altLang="zh-CN" sz="1800" b="0" u="none">
              <a:latin typeface="Arial" panose="020B0604020202020204" pitchFamily="34" charset="0"/>
              <a:ea typeface="宋体" panose="02010600030101010101" pitchFamily="2" charset="-122"/>
            </a:endParaRPr>
          </a:p>
        </p:txBody>
      </p:sp>
      <p:sp>
        <p:nvSpPr>
          <p:cNvPr id="135229" name="Rectangle 66"/>
          <p:cNvSpPr>
            <a:spLocks noChangeArrowheads="1"/>
          </p:cNvSpPr>
          <p:nvPr/>
        </p:nvSpPr>
        <p:spPr bwMode="auto">
          <a:xfrm>
            <a:off x="7485162"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8</a:t>
            </a:r>
            <a:endParaRPr lang="en-US" altLang="zh-CN" sz="1800" b="0" u="none" dirty="0">
              <a:latin typeface="Arial" panose="020B0604020202020204" pitchFamily="34" charset="0"/>
              <a:ea typeface="宋体" panose="02010600030101010101" pitchFamily="2" charset="-122"/>
            </a:endParaRPr>
          </a:p>
        </p:txBody>
      </p:sp>
      <p:sp>
        <p:nvSpPr>
          <p:cNvPr id="135230" name="Rectangle 67"/>
          <p:cNvSpPr>
            <a:spLocks noChangeArrowheads="1"/>
          </p:cNvSpPr>
          <p:nvPr/>
        </p:nvSpPr>
        <p:spPr bwMode="auto">
          <a:xfrm>
            <a:off x="7124800" y="5049800"/>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9</a:t>
            </a:r>
            <a:endParaRPr lang="en-US" altLang="zh-CN" sz="1800" b="0" u="none">
              <a:latin typeface="Arial" panose="020B0604020202020204" pitchFamily="34" charset="0"/>
              <a:ea typeface="宋体" panose="02010600030101010101" pitchFamily="2" charset="-122"/>
            </a:endParaRPr>
          </a:p>
        </p:txBody>
      </p:sp>
      <p:sp>
        <p:nvSpPr>
          <p:cNvPr id="135231" name="Rectangle 68"/>
          <p:cNvSpPr>
            <a:spLocks noChangeArrowheads="1"/>
          </p:cNvSpPr>
          <p:nvPr/>
        </p:nvSpPr>
        <p:spPr bwMode="auto">
          <a:xfrm>
            <a:off x="6764437" y="5410163"/>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10</a:t>
            </a:r>
            <a:endParaRPr lang="en-US" altLang="zh-CN" sz="1800" b="0" u="none">
              <a:latin typeface="Arial" panose="020B0604020202020204" pitchFamily="34" charset="0"/>
              <a:ea typeface="宋体" panose="02010600030101010101" pitchFamily="2" charset="-122"/>
            </a:endParaRPr>
          </a:p>
        </p:txBody>
      </p:sp>
      <p:sp>
        <p:nvSpPr>
          <p:cNvPr id="135232" name="Rectangle 69"/>
          <p:cNvSpPr>
            <a:spLocks noChangeArrowheads="1"/>
          </p:cNvSpPr>
          <p:nvPr/>
        </p:nvSpPr>
        <p:spPr bwMode="auto">
          <a:xfrm>
            <a:off x="7843937"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11</a:t>
            </a:r>
            <a:endParaRPr lang="en-US" altLang="zh-CN" sz="1800" b="0" u="none">
              <a:latin typeface="Arial" panose="020B0604020202020204" pitchFamily="34" charset="0"/>
              <a:ea typeface="宋体" panose="02010600030101010101" pitchFamily="2" charset="-122"/>
            </a:endParaRPr>
          </a:p>
        </p:txBody>
      </p:sp>
      <p:sp>
        <p:nvSpPr>
          <p:cNvPr id="135233" name="Rectangle 70"/>
          <p:cNvSpPr>
            <a:spLocks noChangeArrowheads="1"/>
          </p:cNvSpPr>
          <p:nvPr/>
        </p:nvSpPr>
        <p:spPr bwMode="auto">
          <a:xfrm>
            <a:off x="7845525"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12</a:t>
            </a:r>
            <a:endParaRPr lang="en-US" altLang="zh-CN" sz="1800" b="0" u="none">
              <a:latin typeface="Arial" panose="020B0604020202020204" pitchFamily="34" charset="0"/>
              <a:ea typeface="宋体" panose="02010600030101010101" pitchFamily="2" charset="-122"/>
            </a:endParaRPr>
          </a:p>
        </p:txBody>
      </p:sp>
      <p:sp>
        <p:nvSpPr>
          <p:cNvPr id="135234" name="Rectangle 71"/>
          <p:cNvSpPr>
            <a:spLocks noChangeArrowheads="1"/>
          </p:cNvSpPr>
          <p:nvPr/>
        </p:nvSpPr>
        <p:spPr bwMode="auto">
          <a:xfrm>
            <a:off x="7485162"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13</a:t>
            </a:r>
            <a:endParaRPr lang="en-US" altLang="zh-CN" sz="1800" b="0" u="none">
              <a:latin typeface="Arial" panose="020B0604020202020204" pitchFamily="34" charset="0"/>
              <a:ea typeface="宋体" panose="02010600030101010101" pitchFamily="2" charset="-122"/>
            </a:endParaRPr>
          </a:p>
        </p:txBody>
      </p:sp>
      <p:sp>
        <p:nvSpPr>
          <p:cNvPr id="135235" name="Rectangle 72"/>
          <p:cNvSpPr>
            <a:spLocks noChangeArrowheads="1"/>
          </p:cNvSpPr>
          <p:nvPr/>
        </p:nvSpPr>
        <p:spPr bwMode="auto">
          <a:xfrm>
            <a:off x="7124800" y="5410163"/>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14</a:t>
            </a:r>
            <a:endParaRPr lang="en-US" altLang="zh-CN" sz="1800" b="0" u="none">
              <a:latin typeface="Arial" panose="020B0604020202020204" pitchFamily="34" charset="0"/>
              <a:ea typeface="宋体" panose="02010600030101010101" pitchFamily="2" charset="-122"/>
            </a:endParaRPr>
          </a:p>
        </p:txBody>
      </p:sp>
      <p:sp>
        <p:nvSpPr>
          <p:cNvPr id="135236" name="Rectangle 73"/>
          <p:cNvSpPr>
            <a:spLocks noChangeArrowheads="1"/>
          </p:cNvSpPr>
          <p:nvPr/>
        </p:nvSpPr>
        <p:spPr bwMode="auto">
          <a:xfrm>
            <a:off x="6764437"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15</a:t>
            </a:r>
            <a:endParaRPr lang="en-US" altLang="zh-CN" sz="1800" b="0" u="none" dirty="0">
              <a:latin typeface="Arial" panose="020B0604020202020204" pitchFamily="34" charset="0"/>
              <a:ea typeface="宋体" panose="02010600030101010101" pitchFamily="2" charset="-122"/>
            </a:endParaRPr>
          </a:p>
        </p:txBody>
      </p:sp>
      <p:sp>
        <p:nvSpPr>
          <p:cNvPr id="135237" name="Rectangle 74"/>
          <p:cNvSpPr>
            <a:spLocks noChangeArrowheads="1"/>
          </p:cNvSpPr>
          <p:nvPr/>
        </p:nvSpPr>
        <p:spPr bwMode="auto">
          <a:xfrm>
            <a:off x="1522004"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0</a:t>
            </a:r>
            <a:endParaRPr lang="en-US" altLang="zh-CN" sz="1800" b="0" u="none">
              <a:latin typeface="Arial" panose="020B0604020202020204" pitchFamily="34" charset="0"/>
              <a:ea typeface="宋体" panose="02010600030101010101" pitchFamily="2" charset="-122"/>
            </a:endParaRPr>
          </a:p>
        </p:txBody>
      </p:sp>
      <p:sp>
        <p:nvSpPr>
          <p:cNvPr id="135238" name="Rectangle 75"/>
          <p:cNvSpPr>
            <a:spLocks noChangeArrowheads="1"/>
          </p:cNvSpPr>
          <p:nvPr/>
        </p:nvSpPr>
        <p:spPr bwMode="auto">
          <a:xfrm>
            <a:off x="1882366"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4</a:t>
            </a:r>
            <a:endParaRPr lang="en-US" altLang="zh-CN" sz="1800" b="0" u="none">
              <a:latin typeface="Arial" panose="020B0604020202020204" pitchFamily="34" charset="0"/>
              <a:ea typeface="宋体" panose="02010600030101010101" pitchFamily="2" charset="-122"/>
            </a:endParaRPr>
          </a:p>
        </p:txBody>
      </p:sp>
      <p:sp>
        <p:nvSpPr>
          <p:cNvPr id="370764" name="Rectangle 76"/>
          <p:cNvSpPr>
            <a:spLocks noChangeArrowheads="1"/>
          </p:cNvSpPr>
          <p:nvPr/>
        </p:nvSpPr>
        <p:spPr bwMode="auto">
          <a:xfrm>
            <a:off x="1882366" y="5051388"/>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5</a:t>
            </a:r>
            <a:endParaRPr lang="en-US" altLang="zh-CN" sz="1800" b="0" u="none">
              <a:latin typeface="Arial" panose="020B0604020202020204" pitchFamily="34" charset="0"/>
              <a:ea typeface="宋体" panose="02010600030101010101" pitchFamily="2" charset="-122"/>
            </a:endParaRPr>
          </a:p>
        </p:txBody>
      </p:sp>
      <p:sp>
        <p:nvSpPr>
          <p:cNvPr id="135240" name="Rectangle 77"/>
          <p:cNvSpPr>
            <a:spLocks noChangeArrowheads="1"/>
          </p:cNvSpPr>
          <p:nvPr/>
        </p:nvSpPr>
        <p:spPr bwMode="auto">
          <a:xfrm>
            <a:off x="2242729" y="46910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8</a:t>
            </a:r>
            <a:endParaRPr lang="en-US" altLang="zh-CN" sz="1800" b="0" u="none" dirty="0">
              <a:latin typeface="Arial" panose="020B0604020202020204" pitchFamily="34" charset="0"/>
              <a:ea typeface="宋体" panose="02010600030101010101" pitchFamily="2" charset="-122"/>
            </a:endParaRPr>
          </a:p>
        </p:txBody>
      </p:sp>
      <p:sp>
        <p:nvSpPr>
          <p:cNvPr id="370766" name="Rectangle 78"/>
          <p:cNvSpPr>
            <a:spLocks noChangeArrowheads="1"/>
          </p:cNvSpPr>
          <p:nvPr/>
        </p:nvSpPr>
        <p:spPr bwMode="auto">
          <a:xfrm>
            <a:off x="2242729" y="5051388"/>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9</a:t>
            </a:r>
            <a:endParaRPr lang="en-US" altLang="zh-CN" sz="1800" b="0" u="none" dirty="0">
              <a:latin typeface="Arial" panose="020B0604020202020204" pitchFamily="34" charset="0"/>
              <a:ea typeface="宋体" panose="02010600030101010101" pitchFamily="2" charset="-122"/>
            </a:endParaRPr>
          </a:p>
        </p:txBody>
      </p:sp>
      <p:sp>
        <p:nvSpPr>
          <p:cNvPr id="370767" name="Rectangle 79"/>
          <p:cNvSpPr>
            <a:spLocks noChangeArrowheads="1"/>
          </p:cNvSpPr>
          <p:nvPr/>
        </p:nvSpPr>
        <p:spPr bwMode="auto">
          <a:xfrm>
            <a:off x="2244316" y="541175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10</a:t>
            </a:r>
            <a:endParaRPr lang="en-US" altLang="zh-CN" sz="1800" b="0" u="none">
              <a:latin typeface="Arial" panose="020B0604020202020204" pitchFamily="34" charset="0"/>
              <a:ea typeface="宋体" panose="02010600030101010101" pitchFamily="2" charset="-122"/>
            </a:endParaRPr>
          </a:p>
        </p:txBody>
      </p:sp>
      <p:sp>
        <p:nvSpPr>
          <p:cNvPr id="135243" name="Rectangle 80"/>
          <p:cNvSpPr>
            <a:spLocks noChangeArrowheads="1"/>
          </p:cNvSpPr>
          <p:nvPr/>
        </p:nvSpPr>
        <p:spPr bwMode="auto">
          <a:xfrm>
            <a:off x="2603091" y="46910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12</a:t>
            </a:r>
            <a:endParaRPr lang="en-US" altLang="zh-CN" sz="1800" b="0" u="none">
              <a:latin typeface="Arial" panose="020B0604020202020204" pitchFamily="34" charset="0"/>
              <a:ea typeface="宋体" panose="02010600030101010101" pitchFamily="2" charset="-122"/>
            </a:endParaRPr>
          </a:p>
        </p:txBody>
      </p:sp>
      <p:sp>
        <p:nvSpPr>
          <p:cNvPr id="370769" name="Rectangle 81"/>
          <p:cNvSpPr>
            <a:spLocks noChangeArrowheads="1"/>
          </p:cNvSpPr>
          <p:nvPr/>
        </p:nvSpPr>
        <p:spPr bwMode="auto">
          <a:xfrm>
            <a:off x="2603091" y="504980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13</a:t>
            </a:r>
            <a:endParaRPr lang="en-US" altLang="zh-CN" sz="1800" b="0" u="none">
              <a:latin typeface="Arial" panose="020B0604020202020204" pitchFamily="34" charset="0"/>
              <a:ea typeface="宋体" panose="02010600030101010101" pitchFamily="2" charset="-122"/>
            </a:endParaRPr>
          </a:p>
        </p:txBody>
      </p:sp>
      <p:sp>
        <p:nvSpPr>
          <p:cNvPr id="370770" name="Rectangle 82"/>
          <p:cNvSpPr>
            <a:spLocks noChangeArrowheads="1"/>
          </p:cNvSpPr>
          <p:nvPr/>
        </p:nvSpPr>
        <p:spPr bwMode="auto">
          <a:xfrm>
            <a:off x="2603091" y="5410163"/>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14</a:t>
            </a:r>
            <a:endParaRPr lang="en-US" altLang="zh-CN" sz="1800" b="0" u="none">
              <a:latin typeface="Arial" panose="020B0604020202020204" pitchFamily="34" charset="0"/>
              <a:ea typeface="宋体" panose="02010600030101010101" pitchFamily="2" charset="-122"/>
            </a:endParaRPr>
          </a:p>
        </p:txBody>
      </p:sp>
      <p:sp>
        <p:nvSpPr>
          <p:cNvPr id="370771" name="Rectangle 83"/>
          <p:cNvSpPr>
            <a:spLocks noChangeArrowheads="1"/>
          </p:cNvSpPr>
          <p:nvPr/>
        </p:nvSpPr>
        <p:spPr bwMode="auto">
          <a:xfrm>
            <a:off x="2603091"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dirty="0">
                <a:latin typeface="Arial" panose="020B0604020202020204" pitchFamily="34" charset="0"/>
                <a:ea typeface="宋体" panose="02010600030101010101" pitchFamily="2" charset="-122"/>
              </a:rPr>
              <a:t>15</a:t>
            </a:r>
            <a:endParaRPr lang="en-US" altLang="zh-CN" sz="1800" b="0" u="none" dirty="0">
              <a:latin typeface="Arial" panose="020B0604020202020204" pitchFamily="34" charset="0"/>
              <a:ea typeface="宋体" panose="02010600030101010101" pitchFamily="2" charset="-122"/>
            </a:endParaRPr>
          </a:p>
        </p:txBody>
      </p:sp>
      <p:sp>
        <p:nvSpPr>
          <p:cNvPr id="370772" name="Rectangle 84"/>
          <p:cNvSpPr>
            <a:spLocks noChangeArrowheads="1"/>
          </p:cNvSpPr>
          <p:nvPr/>
        </p:nvSpPr>
        <p:spPr bwMode="auto">
          <a:xfrm>
            <a:off x="1523591" y="5051388"/>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a:t>
            </a:r>
            <a:endParaRPr lang="en-US" altLang="zh-CN" sz="1800" b="0" u="none">
              <a:latin typeface="Arial" panose="020B0604020202020204" pitchFamily="34" charset="0"/>
              <a:ea typeface="宋体" panose="02010600030101010101" pitchFamily="2" charset="-122"/>
            </a:endParaRPr>
          </a:p>
        </p:txBody>
      </p:sp>
      <p:sp>
        <p:nvSpPr>
          <p:cNvPr id="370773" name="Rectangle 85"/>
          <p:cNvSpPr>
            <a:spLocks noChangeArrowheads="1"/>
          </p:cNvSpPr>
          <p:nvPr/>
        </p:nvSpPr>
        <p:spPr bwMode="auto">
          <a:xfrm>
            <a:off x="1523591" y="541175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2</a:t>
            </a:r>
            <a:endParaRPr lang="en-US" altLang="zh-CN" sz="1800" b="0" u="none">
              <a:latin typeface="Arial" panose="020B0604020202020204" pitchFamily="34" charset="0"/>
              <a:ea typeface="宋体" panose="02010600030101010101" pitchFamily="2" charset="-122"/>
            </a:endParaRPr>
          </a:p>
        </p:txBody>
      </p:sp>
      <p:sp>
        <p:nvSpPr>
          <p:cNvPr id="370774" name="Rectangle 86"/>
          <p:cNvSpPr>
            <a:spLocks noChangeArrowheads="1"/>
          </p:cNvSpPr>
          <p:nvPr/>
        </p:nvSpPr>
        <p:spPr bwMode="auto">
          <a:xfrm>
            <a:off x="1882366" y="5411750"/>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6</a:t>
            </a:r>
            <a:endParaRPr lang="en-US" altLang="zh-CN" sz="1800" b="0" u="none">
              <a:latin typeface="Arial" panose="020B0604020202020204" pitchFamily="34" charset="0"/>
              <a:ea typeface="宋体" panose="02010600030101010101" pitchFamily="2" charset="-122"/>
            </a:endParaRPr>
          </a:p>
        </p:txBody>
      </p:sp>
      <p:sp>
        <p:nvSpPr>
          <p:cNvPr id="370775" name="Rectangle 87"/>
          <p:cNvSpPr>
            <a:spLocks noChangeArrowheads="1"/>
          </p:cNvSpPr>
          <p:nvPr/>
        </p:nvSpPr>
        <p:spPr bwMode="auto">
          <a:xfrm>
            <a:off x="1523591"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3</a:t>
            </a:r>
            <a:endParaRPr lang="en-US" altLang="zh-CN" sz="1800" b="0" u="none">
              <a:latin typeface="Arial" panose="020B0604020202020204" pitchFamily="34" charset="0"/>
              <a:ea typeface="宋体" panose="02010600030101010101" pitchFamily="2" charset="-122"/>
            </a:endParaRPr>
          </a:p>
        </p:txBody>
      </p:sp>
      <p:sp>
        <p:nvSpPr>
          <p:cNvPr id="370776" name="Rectangle 88"/>
          <p:cNvSpPr>
            <a:spLocks noChangeArrowheads="1"/>
          </p:cNvSpPr>
          <p:nvPr/>
        </p:nvSpPr>
        <p:spPr bwMode="auto">
          <a:xfrm>
            <a:off x="1882366" y="5770525"/>
            <a:ext cx="360363"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7</a:t>
            </a:r>
            <a:endParaRPr lang="en-US" altLang="zh-CN" sz="1800" b="0" u="none">
              <a:latin typeface="Arial" panose="020B0604020202020204" pitchFamily="34" charset="0"/>
              <a:ea typeface="宋体" panose="02010600030101010101" pitchFamily="2" charset="-122"/>
            </a:endParaRPr>
          </a:p>
        </p:txBody>
      </p:sp>
      <p:sp>
        <p:nvSpPr>
          <p:cNvPr id="370777" name="Rectangle 89"/>
          <p:cNvSpPr>
            <a:spLocks noChangeArrowheads="1"/>
          </p:cNvSpPr>
          <p:nvPr/>
        </p:nvSpPr>
        <p:spPr bwMode="auto">
          <a:xfrm>
            <a:off x="2242729" y="5770525"/>
            <a:ext cx="360362" cy="358775"/>
          </a:xfrm>
          <a:prstGeom prst="rect">
            <a:avLst/>
          </a:prstGeom>
          <a:solidFill>
            <a:schemeClr val="bg1">
              <a:lumMod val="60000"/>
              <a:lumOff val="40000"/>
            </a:schemeClr>
          </a:solidFill>
          <a:ln w="12700">
            <a:solidFill>
              <a:schemeClr val="tx1"/>
            </a:solidFill>
            <a:miter lim="800000"/>
          </a:ln>
        </p:spPr>
        <p:txBody>
          <a:bodyPr wrap="none" anchor="ctr"/>
          <a:lstStyle/>
          <a:p>
            <a:pPr algn="ctr"/>
            <a:r>
              <a:rPr lang="en-US" altLang="zh-CN" sz="1800" b="0" u="none">
                <a:latin typeface="Arial" panose="020B0604020202020204" pitchFamily="34" charset="0"/>
                <a:ea typeface="宋体" panose="02010600030101010101" pitchFamily="2" charset="-122"/>
              </a:rPr>
              <a:t>11</a:t>
            </a:r>
            <a:endParaRPr lang="en-US" altLang="zh-CN" sz="1800" b="0" u="none">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0691">
                                            <p:txEl>
                                              <p:pRg st="1" end="1"/>
                                            </p:txEl>
                                          </p:spTgt>
                                        </p:tgtEl>
                                        <p:attrNameLst>
                                          <p:attrName>style.visibility</p:attrName>
                                        </p:attrNameLst>
                                      </p:cBhvr>
                                      <p:to>
                                        <p:strVal val="visible"/>
                                      </p:to>
                                    </p:set>
                                    <p:animEffect transition="in" filter="wipe(down)">
                                      <p:cBhvr>
                                        <p:cTn id="7" dur="500"/>
                                        <p:tgtEl>
                                          <p:spTgt spid="3706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0691">
                                            <p:txEl>
                                              <p:pRg st="2" end="2"/>
                                            </p:txEl>
                                          </p:spTgt>
                                        </p:tgtEl>
                                        <p:attrNameLst>
                                          <p:attrName>style.visibility</p:attrName>
                                        </p:attrNameLst>
                                      </p:cBhvr>
                                      <p:to>
                                        <p:strVal val="visible"/>
                                      </p:to>
                                    </p:set>
                                    <p:animEffect transition="in" filter="wipe(down)">
                                      <p:cBhvr>
                                        <p:cTn id="12" dur="500"/>
                                        <p:tgtEl>
                                          <p:spTgt spid="370691">
                                            <p:txEl>
                                              <p:pRg st="2" end="2"/>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70691">
                                            <p:txEl>
                                              <p:pRg st="3" end="3"/>
                                            </p:txEl>
                                          </p:spTgt>
                                        </p:tgtEl>
                                        <p:attrNameLst>
                                          <p:attrName>style.visibility</p:attrName>
                                        </p:attrNameLst>
                                      </p:cBhvr>
                                      <p:to>
                                        <p:strVal val="visible"/>
                                      </p:to>
                                    </p:set>
                                    <p:animEffect transition="in" filter="wipe(down)">
                                      <p:cBhvr>
                                        <p:cTn id="16" dur="500"/>
                                        <p:tgtEl>
                                          <p:spTgt spid="370691">
                                            <p:txEl>
                                              <p:pRg st="3" end="3"/>
                                            </p:txEl>
                                          </p:spTgt>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370691">
                                            <p:txEl>
                                              <p:pRg st="4" end="4"/>
                                            </p:txEl>
                                          </p:spTgt>
                                        </p:tgtEl>
                                        <p:attrNameLst>
                                          <p:attrName>style.visibility</p:attrName>
                                        </p:attrNameLst>
                                      </p:cBhvr>
                                      <p:to>
                                        <p:strVal val="visible"/>
                                      </p:to>
                                    </p:set>
                                    <p:animEffect transition="in" filter="wipe(down)">
                                      <p:cBhvr>
                                        <p:cTn id="20" dur="500"/>
                                        <p:tgtEl>
                                          <p:spTgt spid="370691">
                                            <p:txEl>
                                              <p:pRg st="4" end="4"/>
                                            </p:txEl>
                                          </p:spTgt>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370691">
                                            <p:txEl>
                                              <p:pRg st="5" end="5"/>
                                            </p:txEl>
                                          </p:spTgt>
                                        </p:tgtEl>
                                        <p:attrNameLst>
                                          <p:attrName>style.visibility</p:attrName>
                                        </p:attrNameLst>
                                      </p:cBhvr>
                                      <p:to>
                                        <p:strVal val="visible"/>
                                      </p:to>
                                    </p:set>
                                    <p:animEffect transition="in" filter="wipe(down)">
                                      <p:cBhvr>
                                        <p:cTn id="24" dur="500"/>
                                        <p:tgtEl>
                                          <p:spTgt spid="37069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path" presetSubtype="0" fill="hold" grpId="0" nodeType="clickEffect">
                                  <p:stCondLst>
                                    <p:cond delay="0"/>
                                  </p:stCondLst>
                                  <p:childTnLst>
                                    <p:animMotion origin="layout" path="M -1.66667E-6 -0.00023 L -0.03906 -0.00023 " pathEditMode="relative" rAng="0" ptsTypes="AA">
                                      <p:cBhvr>
                                        <p:cTn id="28" dur="500" fill="hold"/>
                                        <p:tgtEl>
                                          <p:spTgt spid="370764"/>
                                        </p:tgtEl>
                                        <p:attrNameLst>
                                          <p:attrName>ppt_x</p:attrName>
                                          <p:attrName>ppt_y</p:attrName>
                                        </p:attrNameLst>
                                      </p:cBhvr>
                                      <p:rCtr x="-1962" y="0"/>
                                    </p:animMotion>
                                  </p:childTnLst>
                                </p:cTn>
                              </p:par>
                              <p:par>
                                <p:cTn id="29" presetID="35" presetClass="path" presetSubtype="0" fill="hold" grpId="0" nodeType="withEffect">
                                  <p:stCondLst>
                                    <p:cond delay="0"/>
                                  </p:stCondLst>
                                  <p:childTnLst>
                                    <p:animMotion origin="layout" path="M -1.38889E-6 -0.00023 L -0.03941 -0.00023 " pathEditMode="relative" rAng="0" ptsTypes="AA">
                                      <p:cBhvr>
                                        <p:cTn id="30" dur="500" fill="hold"/>
                                        <p:tgtEl>
                                          <p:spTgt spid="370766"/>
                                        </p:tgtEl>
                                        <p:attrNameLst>
                                          <p:attrName>ppt_x</p:attrName>
                                          <p:attrName>ppt_y</p:attrName>
                                        </p:attrNameLst>
                                      </p:cBhvr>
                                      <p:rCtr x="-1979" y="0"/>
                                    </p:animMotion>
                                  </p:childTnLst>
                                </p:cTn>
                              </p:par>
                              <p:par>
                                <p:cTn id="31" presetID="35" presetClass="path" presetSubtype="0" fill="hold" grpId="0" nodeType="withEffect">
                                  <p:stCondLst>
                                    <p:cond delay="0"/>
                                  </p:stCondLst>
                                  <p:childTnLst>
                                    <p:animMotion origin="layout" path="M -1.11111E-6 1.11111E-6 L -0.03941 1.11111E-6 " pathEditMode="relative" rAng="0" ptsTypes="AA">
                                      <p:cBhvr>
                                        <p:cTn id="32" dur="500" fill="hold"/>
                                        <p:tgtEl>
                                          <p:spTgt spid="370769"/>
                                        </p:tgtEl>
                                        <p:attrNameLst>
                                          <p:attrName>ppt_x</p:attrName>
                                          <p:attrName>ppt_y</p:attrName>
                                        </p:attrNameLst>
                                      </p:cBhvr>
                                      <p:rCtr x="-1979" y="0"/>
                                    </p:animMotion>
                                  </p:childTnLst>
                                </p:cTn>
                              </p:par>
                              <p:par>
                                <p:cTn id="33" presetID="35" presetClass="path" presetSubtype="0" fill="hold" grpId="0" nodeType="withEffect">
                                  <p:stCondLst>
                                    <p:cond delay="0"/>
                                  </p:stCondLst>
                                  <p:childTnLst>
                                    <p:animMotion origin="layout" path="M 0.00052 -0.00023 L -0.03889 -0.00023 " pathEditMode="relative" rAng="0" ptsTypes="AA">
                                      <p:cBhvr>
                                        <p:cTn id="34" dur="500" fill="hold"/>
                                        <p:tgtEl>
                                          <p:spTgt spid="370772"/>
                                        </p:tgtEl>
                                        <p:attrNameLst>
                                          <p:attrName>ppt_x</p:attrName>
                                          <p:attrName>ppt_y</p:attrName>
                                        </p:attrNameLst>
                                      </p:cBhvr>
                                      <p:rCtr x="-1979" y="0"/>
                                    </p:animMotion>
                                  </p:childTnLst>
                                </p:cTn>
                              </p:par>
                            </p:childTnLst>
                          </p:cTn>
                        </p:par>
                        <p:par>
                          <p:cTn id="35" fill="hold">
                            <p:stCondLst>
                              <p:cond delay="500"/>
                            </p:stCondLst>
                            <p:childTnLst>
                              <p:par>
                                <p:cTn id="36" presetID="44" presetClass="path" presetSubtype="0" fill="hold" grpId="1" nodeType="afterEffect">
                                  <p:stCondLst>
                                    <p:cond delay="0"/>
                                  </p:stCondLst>
                                  <p:childTnLst>
                                    <p:animMotion origin="layout" path="M -0.03889 -0.00023 L 0.00295 -0.03935 C 0.01163 -0.04792 0.025 -0.05255 0.03871 -0.05255 C 0.05434 -0.05255 0.06684 -0.04792 0.07569 -0.03935 L 0.1184 -0.00023 " pathEditMode="relative" rAng="0" ptsTypes="AAAAA">
                                      <p:cBhvr>
                                        <p:cTn id="37" dur="1000" fill="hold"/>
                                        <p:tgtEl>
                                          <p:spTgt spid="370772"/>
                                        </p:tgtEl>
                                        <p:attrNameLst>
                                          <p:attrName>ppt_x</p:attrName>
                                          <p:attrName>ppt_y</p:attrName>
                                        </p:attrNameLst>
                                      </p:cBhvr>
                                      <p:rCtr x="7865" y="-2616"/>
                                    </p:animMotion>
                                  </p:childTnLst>
                                </p:cTn>
                              </p:par>
                            </p:childTnLst>
                          </p:cTn>
                        </p:par>
                        <p:par>
                          <p:cTn id="38" fill="hold">
                            <p:stCondLst>
                              <p:cond delay="1500"/>
                            </p:stCondLst>
                            <p:childTnLst>
                              <p:par>
                                <p:cTn id="39" presetID="35" presetClass="path" presetSubtype="0" fill="hold" grpId="0" nodeType="afterEffect">
                                  <p:stCondLst>
                                    <p:cond delay="0"/>
                                  </p:stCondLst>
                                  <p:childTnLst>
                                    <p:animMotion origin="layout" path="M 4.44444E-6 3.33333E-6 L -0.0783 3.33333E-6 " pathEditMode="relative" rAng="0" ptsTypes="AA">
                                      <p:cBhvr>
                                        <p:cTn id="40" dur="1000" fill="hold"/>
                                        <p:tgtEl>
                                          <p:spTgt spid="370773"/>
                                        </p:tgtEl>
                                        <p:attrNameLst>
                                          <p:attrName>ppt_x</p:attrName>
                                          <p:attrName>ppt_y</p:attrName>
                                        </p:attrNameLst>
                                      </p:cBhvr>
                                      <p:rCtr x="-3924" y="0"/>
                                    </p:animMotion>
                                  </p:childTnLst>
                                </p:cTn>
                              </p:par>
                              <p:par>
                                <p:cTn id="41" presetID="35" presetClass="path" presetSubtype="0" fill="hold" grpId="0" nodeType="withEffect">
                                  <p:stCondLst>
                                    <p:cond delay="0"/>
                                  </p:stCondLst>
                                  <p:childTnLst>
                                    <p:animMotion origin="layout" path="M -0.00017 -0.00023 L -0.07864 -0.00023 " pathEditMode="relative" rAng="0" ptsTypes="AA">
                                      <p:cBhvr>
                                        <p:cTn id="42" dur="1000" fill="hold"/>
                                        <p:tgtEl>
                                          <p:spTgt spid="370774"/>
                                        </p:tgtEl>
                                        <p:attrNameLst>
                                          <p:attrName>ppt_x</p:attrName>
                                          <p:attrName>ppt_y</p:attrName>
                                        </p:attrNameLst>
                                      </p:cBhvr>
                                      <p:rCtr x="-3924" y="0"/>
                                    </p:animMotion>
                                  </p:childTnLst>
                                </p:cTn>
                              </p:par>
                              <p:par>
                                <p:cTn id="43" presetID="35" presetClass="path" presetSubtype="0" fill="hold" grpId="0" nodeType="withEffect">
                                  <p:stCondLst>
                                    <p:cond delay="0"/>
                                  </p:stCondLst>
                                  <p:childTnLst>
                                    <p:animMotion origin="layout" path="M 0.00017 -0.00023 L -0.07917 -0.00023 " pathEditMode="relative" rAng="0" ptsTypes="AA">
                                      <p:cBhvr>
                                        <p:cTn id="44" dur="1000" fill="hold"/>
                                        <p:tgtEl>
                                          <p:spTgt spid="370767"/>
                                        </p:tgtEl>
                                        <p:attrNameLst>
                                          <p:attrName>ppt_x</p:attrName>
                                          <p:attrName>ppt_y</p:attrName>
                                        </p:attrNameLst>
                                      </p:cBhvr>
                                      <p:rCtr x="-3976" y="0"/>
                                    </p:animMotion>
                                  </p:childTnLst>
                                </p:cTn>
                              </p:par>
                              <p:par>
                                <p:cTn id="45" presetID="35" presetClass="path" presetSubtype="0" fill="hold" grpId="0" nodeType="withEffect">
                                  <p:stCondLst>
                                    <p:cond delay="0"/>
                                  </p:stCondLst>
                                  <p:childTnLst>
                                    <p:animMotion origin="layout" path="M -1.11111E-6 4.81481E-6 L -0.07934 4.81481E-6 " pathEditMode="relative" rAng="0" ptsTypes="AA">
                                      <p:cBhvr>
                                        <p:cTn id="46" dur="1000" fill="hold"/>
                                        <p:tgtEl>
                                          <p:spTgt spid="370770"/>
                                        </p:tgtEl>
                                        <p:attrNameLst>
                                          <p:attrName>ppt_x</p:attrName>
                                          <p:attrName>ppt_y</p:attrName>
                                        </p:attrNameLst>
                                      </p:cBhvr>
                                      <p:rCtr x="-3976" y="0"/>
                                    </p:animMotion>
                                  </p:childTnLst>
                                </p:cTn>
                              </p:par>
                            </p:childTnLst>
                          </p:cTn>
                        </p:par>
                        <p:par>
                          <p:cTn id="47" fill="hold">
                            <p:stCondLst>
                              <p:cond delay="2500"/>
                            </p:stCondLst>
                            <p:childTnLst>
                              <p:par>
                                <p:cTn id="48" presetID="44" presetClass="path" presetSubtype="0" fill="hold" grpId="1" nodeType="afterEffect">
                                  <p:stCondLst>
                                    <p:cond delay="0"/>
                                  </p:stCondLst>
                                  <p:childTnLst>
                                    <p:animMotion origin="layout" path="M -0.0783 3.33333E-6 L -0.03646 -0.03889 C -0.02778 -0.04769 -0.01459 -0.05255 -0.00087 -0.05255 C 0.01493 -0.05255 0.0276 -0.04769 0.03645 -0.03889 L 0.07882 3.33333E-6 " pathEditMode="relative" rAng="0" ptsTypes="AAAAA">
                                      <p:cBhvr>
                                        <p:cTn id="49" dur="1000" fill="hold"/>
                                        <p:tgtEl>
                                          <p:spTgt spid="370773"/>
                                        </p:tgtEl>
                                        <p:attrNameLst>
                                          <p:attrName>ppt_x</p:attrName>
                                          <p:attrName>ppt_y</p:attrName>
                                        </p:attrNameLst>
                                      </p:cBhvr>
                                      <p:rCtr x="7847" y="-2639"/>
                                    </p:animMotion>
                                  </p:childTnLst>
                                </p:cTn>
                              </p:par>
                            </p:childTnLst>
                          </p:cTn>
                        </p:par>
                        <p:par>
                          <p:cTn id="50" fill="hold">
                            <p:stCondLst>
                              <p:cond delay="3500"/>
                            </p:stCondLst>
                            <p:childTnLst>
                              <p:par>
                                <p:cTn id="51" presetID="44" presetClass="path" presetSubtype="0" fill="hold" grpId="1" nodeType="afterEffect">
                                  <p:stCondLst>
                                    <p:cond delay="0"/>
                                  </p:stCondLst>
                                  <p:childTnLst>
                                    <p:animMotion origin="layout" path="M -0.07864 -0.00023 L -0.03663 -0.03912 C -0.02778 -0.04769 -0.01458 -0.05255 -0.00069 -0.05255 C 0.01511 -0.05255 0.02761 -0.04769 0.03663 -0.03912 L 0.07899 -0.00023 " pathEditMode="relative" rAng="0" ptsTypes="AAAAA">
                                      <p:cBhvr>
                                        <p:cTn id="52" dur="1000" fill="hold"/>
                                        <p:tgtEl>
                                          <p:spTgt spid="370774"/>
                                        </p:tgtEl>
                                        <p:attrNameLst>
                                          <p:attrName>ppt_x</p:attrName>
                                          <p:attrName>ppt_y</p:attrName>
                                        </p:attrNameLst>
                                      </p:cBhvr>
                                      <p:rCtr x="7882" y="-2616"/>
                                    </p:animMotion>
                                  </p:childTnLst>
                                </p:cTn>
                              </p:par>
                            </p:childTnLst>
                          </p:cTn>
                        </p:par>
                        <p:par>
                          <p:cTn id="53" fill="hold">
                            <p:stCondLst>
                              <p:cond delay="4500"/>
                            </p:stCondLst>
                            <p:childTnLst>
                              <p:par>
                                <p:cTn id="54" presetID="35" presetClass="path" presetSubtype="0" fill="hold" grpId="0" nodeType="afterEffect">
                                  <p:stCondLst>
                                    <p:cond delay="0"/>
                                  </p:stCondLst>
                                  <p:childTnLst>
                                    <p:animMotion origin="layout" path="M 0.00017 -1.48148E-6 L -0.11789 -1.48148E-6 " pathEditMode="relative" rAng="0" ptsTypes="AA">
                                      <p:cBhvr>
                                        <p:cTn id="55" dur="1500" fill="hold"/>
                                        <p:tgtEl>
                                          <p:spTgt spid="370775"/>
                                        </p:tgtEl>
                                        <p:attrNameLst>
                                          <p:attrName>ppt_x</p:attrName>
                                          <p:attrName>ppt_y</p:attrName>
                                        </p:attrNameLst>
                                      </p:cBhvr>
                                      <p:rCtr x="-5903" y="0"/>
                                    </p:animMotion>
                                  </p:childTnLst>
                                </p:cTn>
                              </p:par>
                              <p:par>
                                <p:cTn id="56" presetID="35" presetClass="path" presetSubtype="0" fill="hold" grpId="0" nodeType="withEffect">
                                  <p:stCondLst>
                                    <p:cond delay="0"/>
                                  </p:stCondLst>
                                  <p:childTnLst>
                                    <p:animMotion origin="layout" path="M -1.66667E-6 -1.48148E-6 L -0.11788 -1.48148E-6 " pathEditMode="relative" rAng="0" ptsTypes="AA">
                                      <p:cBhvr>
                                        <p:cTn id="57" dur="1500" fill="hold"/>
                                        <p:tgtEl>
                                          <p:spTgt spid="370776"/>
                                        </p:tgtEl>
                                        <p:attrNameLst>
                                          <p:attrName>ppt_x</p:attrName>
                                          <p:attrName>ppt_y</p:attrName>
                                        </p:attrNameLst>
                                      </p:cBhvr>
                                      <p:rCtr x="-5903" y="0"/>
                                    </p:animMotion>
                                  </p:childTnLst>
                                </p:cTn>
                              </p:par>
                              <p:par>
                                <p:cTn id="58" presetID="35" presetClass="path" presetSubtype="0" fill="hold" grpId="0" nodeType="withEffect">
                                  <p:stCondLst>
                                    <p:cond delay="0"/>
                                  </p:stCondLst>
                                  <p:childTnLst>
                                    <p:animMotion origin="layout" path="M -1.38889E-6 -1.48148E-6 L -0.11788 -1.48148E-6 " pathEditMode="relative" rAng="0" ptsTypes="AA">
                                      <p:cBhvr>
                                        <p:cTn id="59" dur="1500" fill="hold"/>
                                        <p:tgtEl>
                                          <p:spTgt spid="370777"/>
                                        </p:tgtEl>
                                        <p:attrNameLst>
                                          <p:attrName>ppt_x</p:attrName>
                                          <p:attrName>ppt_y</p:attrName>
                                        </p:attrNameLst>
                                      </p:cBhvr>
                                      <p:rCtr x="-5903" y="0"/>
                                    </p:animMotion>
                                  </p:childTnLst>
                                </p:cTn>
                              </p:par>
                              <p:par>
                                <p:cTn id="60" presetID="35" presetClass="path" presetSubtype="0" fill="hold" grpId="0" nodeType="withEffect">
                                  <p:stCondLst>
                                    <p:cond delay="0"/>
                                  </p:stCondLst>
                                  <p:childTnLst>
                                    <p:animMotion origin="layout" path="M -1.11111E-6 -1.48148E-6 L -0.11788 -1.48148E-6 " pathEditMode="relative" rAng="0" ptsTypes="AA">
                                      <p:cBhvr>
                                        <p:cTn id="61" dur="1500" fill="hold"/>
                                        <p:tgtEl>
                                          <p:spTgt spid="370771"/>
                                        </p:tgtEl>
                                        <p:attrNameLst>
                                          <p:attrName>ppt_x</p:attrName>
                                          <p:attrName>ppt_y</p:attrName>
                                        </p:attrNameLst>
                                      </p:cBhvr>
                                      <p:rCtr x="-5903" y="0"/>
                                    </p:animMotion>
                                  </p:childTnLst>
                                </p:cTn>
                              </p:par>
                            </p:childTnLst>
                          </p:cTn>
                        </p:par>
                        <p:par>
                          <p:cTn id="62" fill="hold">
                            <p:stCondLst>
                              <p:cond delay="6000"/>
                            </p:stCondLst>
                            <p:childTnLst>
                              <p:par>
                                <p:cTn id="63" presetID="44" presetClass="path" presetSubtype="0" fill="hold" grpId="1" nodeType="afterEffect">
                                  <p:stCondLst>
                                    <p:cond delay="0"/>
                                  </p:stCondLst>
                                  <p:childTnLst>
                                    <p:animMotion origin="layout" path="M -0.11789 -1.48148E-6 L -0.07605 -0.03889 C -0.06702 -0.04745 -0.054 -0.05231 -0.04028 -0.05231 C -0.02431 -0.05231 -0.01198 -0.04745 -0.00296 -0.03889 L 0.03941 -1.48148E-6 " pathEditMode="relative" rAng="0" ptsTypes="AAAAA">
                                      <p:cBhvr>
                                        <p:cTn id="64" dur="1000" fill="hold"/>
                                        <p:tgtEl>
                                          <p:spTgt spid="370775"/>
                                        </p:tgtEl>
                                        <p:attrNameLst>
                                          <p:attrName>ppt_x</p:attrName>
                                          <p:attrName>ppt_y</p:attrName>
                                        </p:attrNameLst>
                                      </p:cBhvr>
                                      <p:rCtr x="7865" y="-2616"/>
                                    </p:animMotion>
                                  </p:childTnLst>
                                </p:cTn>
                              </p:par>
                            </p:childTnLst>
                          </p:cTn>
                        </p:par>
                        <p:par>
                          <p:cTn id="65" fill="hold">
                            <p:stCondLst>
                              <p:cond delay="7000"/>
                            </p:stCondLst>
                            <p:childTnLst>
                              <p:par>
                                <p:cTn id="66" presetID="44" presetClass="path" presetSubtype="0" fill="hold" grpId="1" nodeType="afterEffect">
                                  <p:stCondLst>
                                    <p:cond delay="0"/>
                                  </p:stCondLst>
                                  <p:childTnLst>
                                    <p:animMotion origin="layout" path="M -0.11788 -1.48148E-6 L -0.07569 -0.03889 C -0.06684 -0.04745 -0.05364 -0.05231 -0.03993 -0.05231 C -0.02413 -0.05231 -0.01163 -0.04745 -0.00278 -0.03889 L 0.03959 -1.48148E-6 " pathEditMode="relative" rAng="0" ptsTypes="AAAAA">
                                      <p:cBhvr>
                                        <p:cTn id="67" dur="1000" fill="hold"/>
                                        <p:tgtEl>
                                          <p:spTgt spid="370776"/>
                                        </p:tgtEl>
                                        <p:attrNameLst>
                                          <p:attrName>ppt_x</p:attrName>
                                          <p:attrName>ppt_y</p:attrName>
                                        </p:attrNameLst>
                                      </p:cBhvr>
                                      <p:rCtr x="7865" y="-2616"/>
                                    </p:animMotion>
                                  </p:childTnLst>
                                </p:cTn>
                              </p:par>
                            </p:childTnLst>
                          </p:cTn>
                        </p:par>
                        <p:par>
                          <p:cTn id="68" fill="hold">
                            <p:stCondLst>
                              <p:cond delay="8000"/>
                            </p:stCondLst>
                            <p:childTnLst>
                              <p:par>
                                <p:cTn id="69" presetID="44" presetClass="path" presetSubtype="0" fill="hold" grpId="1" nodeType="afterEffect">
                                  <p:stCondLst>
                                    <p:cond delay="0"/>
                                  </p:stCondLst>
                                  <p:childTnLst>
                                    <p:animMotion origin="layout" path="M -0.11788 -1.48148E-6 L -0.07569 -0.03889 C -0.06684 -0.04745 -0.05364 -0.05231 -0.03993 -0.05231 C -0.02413 -0.05231 -0.01163 -0.04745 -0.00278 -0.03889 L 0.03958 -1.48148E-6 " pathEditMode="relative" rAng="0" ptsTypes="AAAAA">
                                      <p:cBhvr>
                                        <p:cTn id="70" dur="1000" fill="hold"/>
                                        <p:tgtEl>
                                          <p:spTgt spid="370777"/>
                                        </p:tgtEl>
                                        <p:attrNameLst>
                                          <p:attrName>ppt_x</p:attrName>
                                          <p:attrName>ppt_y</p:attrName>
                                        </p:attrNameLst>
                                      </p:cBhvr>
                                      <p:rCtr x="7865" y="-2616"/>
                                    </p:animMotion>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35199"/>
                                        </p:tgtEl>
                                        <p:attrNameLst>
                                          <p:attrName>style.visibility</p:attrName>
                                        </p:attrNameLst>
                                      </p:cBhvr>
                                      <p:to>
                                        <p:strVal val="visible"/>
                                      </p:to>
                                    </p:set>
                                    <p:animEffect transition="in" filter="fade">
                                      <p:cBhvr>
                                        <p:cTn id="75" dur="1000"/>
                                        <p:tgtEl>
                                          <p:spTgt spid="135199"/>
                                        </p:tgtEl>
                                      </p:cBhvr>
                                    </p:animEffect>
                                    <p:anim calcmode="lin" valueType="num">
                                      <p:cBhvr>
                                        <p:cTn id="76" dur="1000" fill="hold"/>
                                        <p:tgtEl>
                                          <p:spTgt spid="135199"/>
                                        </p:tgtEl>
                                        <p:attrNameLst>
                                          <p:attrName>ppt_x</p:attrName>
                                        </p:attrNameLst>
                                      </p:cBhvr>
                                      <p:tavLst>
                                        <p:tav tm="0">
                                          <p:val>
                                            <p:strVal val="#ppt_x"/>
                                          </p:val>
                                        </p:tav>
                                        <p:tav tm="100000">
                                          <p:val>
                                            <p:strVal val="#ppt_x"/>
                                          </p:val>
                                        </p:tav>
                                      </p:tavLst>
                                    </p:anim>
                                    <p:anim calcmode="lin" valueType="num">
                                      <p:cBhvr>
                                        <p:cTn id="77" dur="1000" fill="hold"/>
                                        <p:tgtEl>
                                          <p:spTgt spid="13519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5200"/>
                                        </p:tgtEl>
                                        <p:attrNameLst>
                                          <p:attrName>style.visibility</p:attrName>
                                        </p:attrNameLst>
                                      </p:cBhvr>
                                      <p:to>
                                        <p:strVal val="visible"/>
                                      </p:to>
                                    </p:set>
                                    <p:animEffect transition="in" filter="fade">
                                      <p:cBhvr>
                                        <p:cTn id="80" dur="1000"/>
                                        <p:tgtEl>
                                          <p:spTgt spid="135200"/>
                                        </p:tgtEl>
                                      </p:cBhvr>
                                    </p:animEffect>
                                    <p:anim calcmode="lin" valueType="num">
                                      <p:cBhvr>
                                        <p:cTn id="81" dur="1000" fill="hold"/>
                                        <p:tgtEl>
                                          <p:spTgt spid="135200"/>
                                        </p:tgtEl>
                                        <p:attrNameLst>
                                          <p:attrName>ppt_x</p:attrName>
                                        </p:attrNameLst>
                                      </p:cBhvr>
                                      <p:tavLst>
                                        <p:tav tm="0">
                                          <p:val>
                                            <p:strVal val="#ppt_x"/>
                                          </p:val>
                                        </p:tav>
                                        <p:tav tm="100000">
                                          <p:val>
                                            <p:strVal val="#ppt_x"/>
                                          </p:val>
                                        </p:tav>
                                      </p:tavLst>
                                    </p:anim>
                                    <p:anim calcmode="lin" valueType="num">
                                      <p:cBhvr>
                                        <p:cTn id="82" dur="1000" fill="hold"/>
                                        <p:tgtEl>
                                          <p:spTgt spid="13520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35201"/>
                                        </p:tgtEl>
                                        <p:attrNameLst>
                                          <p:attrName>style.visibility</p:attrName>
                                        </p:attrNameLst>
                                      </p:cBhvr>
                                      <p:to>
                                        <p:strVal val="visible"/>
                                      </p:to>
                                    </p:set>
                                    <p:animEffect transition="in" filter="fade">
                                      <p:cBhvr>
                                        <p:cTn id="85" dur="1000"/>
                                        <p:tgtEl>
                                          <p:spTgt spid="135201"/>
                                        </p:tgtEl>
                                      </p:cBhvr>
                                    </p:animEffect>
                                    <p:anim calcmode="lin" valueType="num">
                                      <p:cBhvr>
                                        <p:cTn id="86" dur="1000" fill="hold"/>
                                        <p:tgtEl>
                                          <p:spTgt spid="135201"/>
                                        </p:tgtEl>
                                        <p:attrNameLst>
                                          <p:attrName>ppt_x</p:attrName>
                                        </p:attrNameLst>
                                      </p:cBhvr>
                                      <p:tavLst>
                                        <p:tav tm="0">
                                          <p:val>
                                            <p:strVal val="#ppt_x"/>
                                          </p:val>
                                        </p:tav>
                                        <p:tav tm="100000">
                                          <p:val>
                                            <p:strVal val="#ppt_x"/>
                                          </p:val>
                                        </p:tav>
                                      </p:tavLst>
                                    </p:anim>
                                    <p:anim calcmode="lin" valueType="num">
                                      <p:cBhvr>
                                        <p:cTn id="87" dur="1000" fill="hold"/>
                                        <p:tgtEl>
                                          <p:spTgt spid="13520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35202"/>
                                        </p:tgtEl>
                                        <p:attrNameLst>
                                          <p:attrName>style.visibility</p:attrName>
                                        </p:attrNameLst>
                                      </p:cBhvr>
                                      <p:to>
                                        <p:strVal val="visible"/>
                                      </p:to>
                                    </p:set>
                                    <p:animEffect transition="in" filter="fade">
                                      <p:cBhvr>
                                        <p:cTn id="90" dur="1000"/>
                                        <p:tgtEl>
                                          <p:spTgt spid="135202"/>
                                        </p:tgtEl>
                                      </p:cBhvr>
                                    </p:animEffect>
                                    <p:anim calcmode="lin" valueType="num">
                                      <p:cBhvr>
                                        <p:cTn id="91" dur="1000" fill="hold"/>
                                        <p:tgtEl>
                                          <p:spTgt spid="135202"/>
                                        </p:tgtEl>
                                        <p:attrNameLst>
                                          <p:attrName>ppt_x</p:attrName>
                                        </p:attrNameLst>
                                      </p:cBhvr>
                                      <p:tavLst>
                                        <p:tav tm="0">
                                          <p:val>
                                            <p:strVal val="#ppt_x"/>
                                          </p:val>
                                        </p:tav>
                                        <p:tav tm="100000">
                                          <p:val>
                                            <p:strVal val="#ppt_x"/>
                                          </p:val>
                                        </p:tav>
                                      </p:tavLst>
                                    </p:anim>
                                    <p:anim calcmode="lin" valueType="num">
                                      <p:cBhvr>
                                        <p:cTn id="92" dur="1000" fill="hold"/>
                                        <p:tgtEl>
                                          <p:spTgt spid="13520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35203"/>
                                        </p:tgtEl>
                                        <p:attrNameLst>
                                          <p:attrName>style.visibility</p:attrName>
                                        </p:attrNameLst>
                                      </p:cBhvr>
                                      <p:to>
                                        <p:strVal val="visible"/>
                                      </p:to>
                                    </p:set>
                                    <p:animEffect transition="in" filter="fade">
                                      <p:cBhvr>
                                        <p:cTn id="95" dur="1000"/>
                                        <p:tgtEl>
                                          <p:spTgt spid="135203"/>
                                        </p:tgtEl>
                                      </p:cBhvr>
                                    </p:animEffect>
                                    <p:anim calcmode="lin" valueType="num">
                                      <p:cBhvr>
                                        <p:cTn id="96" dur="1000" fill="hold"/>
                                        <p:tgtEl>
                                          <p:spTgt spid="135203"/>
                                        </p:tgtEl>
                                        <p:attrNameLst>
                                          <p:attrName>ppt_x</p:attrName>
                                        </p:attrNameLst>
                                      </p:cBhvr>
                                      <p:tavLst>
                                        <p:tav tm="0">
                                          <p:val>
                                            <p:strVal val="#ppt_x"/>
                                          </p:val>
                                        </p:tav>
                                        <p:tav tm="100000">
                                          <p:val>
                                            <p:strVal val="#ppt_x"/>
                                          </p:val>
                                        </p:tav>
                                      </p:tavLst>
                                    </p:anim>
                                    <p:anim calcmode="lin" valueType="num">
                                      <p:cBhvr>
                                        <p:cTn id="97" dur="1000" fill="hold"/>
                                        <p:tgtEl>
                                          <p:spTgt spid="13520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35204"/>
                                        </p:tgtEl>
                                        <p:attrNameLst>
                                          <p:attrName>style.visibility</p:attrName>
                                        </p:attrNameLst>
                                      </p:cBhvr>
                                      <p:to>
                                        <p:strVal val="visible"/>
                                      </p:to>
                                    </p:set>
                                    <p:animEffect transition="in" filter="fade">
                                      <p:cBhvr>
                                        <p:cTn id="100" dur="1000"/>
                                        <p:tgtEl>
                                          <p:spTgt spid="135204"/>
                                        </p:tgtEl>
                                      </p:cBhvr>
                                    </p:animEffect>
                                    <p:anim calcmode="lin" valueType="num">
                                      <p:cBhvr>
                                        <p:cTn id="101" dur="1000" fill="hold"/>
                                        <p:tgtEl>
                                          <p:spTgt spid="135204"/>
                                        </p:tgtEl>
                                        <p:attrNameLst>
                                          <p:attrName>ppt_x</p:attrName>
                                        </p:attrNameLst>
                                      </p:cBhvr>
                                      <p:tavLst>
                                        <p:tav tm="0">
                                          <p:val>
                                            <p:strVal val="#ppt_x"/>
                                          </p:val>
                                        </p:tav>
                                        <p:tav tm="100000">
                                          <p:val>
                                            <p:strVal val="#ppt_x"/>
                                          </p:val>
                                        </p:tav>
                                      </p:tavLst>
                                    </p:anim>
                                    <p:anim calcmode="lin" valueType="num">
                                      <p:cBhvr>
                                        <p:cTn id="102" dur="1000" fill="hold"/>
                                        <p:tgtEl>
                                          <p:spTgt spid="13520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35205"/>
                                        </p:tgtEl>
                                        <p:attrNameLst>
                                          <p:attrName>style.visibility</p:attrName>
                                        </p:attrNameLst>
                                      </p:cBhvr>
                                      <p:to>
                                        <p:strVal val="visible"/>
                                      </p:to>
                                    </p:set>
                                    <p:animEffect transition="in" filter="fade">
                                      <p:cBhvr>
                                        <p:cTn id="105" dur="1000"/>
                                        <p:tgtEl>
                                          <p:spTgt spid="135205"/>
                                        </p:tgtEl>
                                      </p:cBhvr>
                                    </p:animEffect>
                                    <p:anim calcmode="lin" valueType="num">
                                      <p:cBhvr>
                                        <p:cTn id="106" dur="1000" fill="hold"/>
                                        <p:tgtEl>
                                          <p:spTgt spid="135205"/>
                                        </p:tgtEl>
                                        <p:attrNameLst>
                                          <p:attrName>ppt_x</p:attrName>
                                        </p:attrNameLst>
                                      </p:cBhvr>
                                      <p:tavLst>
                                        <p:tav tm="0">
                                          <p:val>
                                            <p:strVal val="#ppt_x"/>
                                          </p:val>
                                        </p:tav>
                                        <p:tav tm="100000">
                                          <p:val>
                                            <p:strVal val="#ppt_x"/>
                                          </p:val>
                                        </p:tav>
                                      </p:tavLst>
                                    </p:anim>
                                    <p:anim calcmode="lin" valueType="num">
                                      <p:cBhvr>
                                        <p:cTn id="107" dur="1000" fill="hold"/>
                                        <p:tgtEl>
                                          <p:spTgt spid="13520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35206"/>
                                        </p:tgtEl>
                                        <p:attrNameLst>
                                          <p:attrName>style.visibility</p:attrName>
                                        </p:attrNameLst>
                                      </p:cBhvr>
                                      <p:to>
                                        <p:strVal val="visible"/>
                                      </p:to>
                                    </p:set>
                                    <p:animEffect transition="in" filter="fade">
                                      <p:cBhvr>
                                        <p:cTn id="110" dur="1000"/>
                                        <p:tgtEl>
                                          <p:spTgt spid="135206"/>
                                        </p:tgtEl>
                                      </p:cBhvr>
                                    </p:animEffect>
                                    <p:anim calcmode="lin" valueType="num">
                                      <p:cBhvr>
                                        <p:cTn id="111" dur="1000" fill="hold"/>
                                        <p:tgtEl>
                                          <p:spTgt spid="135206"/>
                                        </p:tgtEl>
                                        <p:attrNameLst>
                                          <p:attrName>ppt_x</p:attrName>
                                        </p:attrNameLst>
                                      </p:cBhvr>
                                      <p:tavLst>
                                        <p:tav tm="0">
                                          <p:val>
                                            <p:strVal val="#ppt_x"/>
                                          </p:val>
                                        </p:tav>
                                        <p:tav tm="100000">
                                          <p:val>
                                            <p:strVal val="#ppt_x"/>
                                          </p:val>
                                        </p:tav>
                                      </p:tavLst>
                                    </p:anim>
                                    <p:anim calcmode="lin" valueType="num">
                                      <p:cBhvr>
                                        <p:cTn id="112" dur="1000" fill="hold"/>
                                        <p:tgtEl>
                                          <p:spTgt spid="135206"/>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35207"/>
                                        </p:tgtEl>
                                        <p:attrNameLst>
                                          <p:attrName>style.visibility</p:attrName>
                                        </p:attrNameLst>
                                      </p:cBhvr>
                                      <p:to>
                                        <p:strVal val="visible"/>
                                      </p:to>
                                    </p:set>
                                    <p:animEffect transition="in" filter="fade">
                                      <p:cBhvr>
                                        <p:cTn id="115" dur="1000"/>
                                        <p:tgtEl>
                                          <p:spTgt spid="135207"/>
                                        </p:tgtEl>
                                      </p:cBhvr>
                                    </p:animEffect>
                                    <p:anim calcmode="lin" valueType="num">
                                      <p:cBhvr>
                                        <p:cTn id="116" dur="1000" fill="hold"/>
                                        <p:tgtEl>
                                          <p:spTgt spid="135207"/>
                                        </p:tgtEl>
                                        <p:attrNameLst>
                                          <p:attrName>ppt_x</p:attrName>
                                        </p:attrNameLst>
                                      </p:cBhvr>
                                      <p:tavLst>
                                        <p:tav tm="0">
                                          <p:val>
                                            <p:strVal val="#ppt_x"/>
                                          </p:val>
                                        </p:tav>
                                        <p:tav tm="100000">
                                          <p:val>
                                            <p:strVal val="#ppt_x"/>
                                          </p:val>
                                        </p:tav>
                                      </p:tavLst>
                                    </p:anim>
                                    <p:anim calcmode="lin" valueType="num">
                                      <p:cBhvr>
                                        <p:cTn id="117" dur="1000" fill="hold"/>
                                        <p:tgtEl>
                                          <p:spTgt spid="135207"/>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35208"/>
                                        </p:tgtEl>
                                        <p:attrNameLst>
                                          <p:attrName>style.visibility</p:attrName>
                                        </p:attrNameLst>
                                      </p:cBhvr>
                                      <p:to>
                                        <p:strVal val="visible"/>
                                      </p:to>
                                    </p:set>
                                    <p:animEffect transition="in" filter="fade">
                                      <p:cBhvr>
                                        <p:cTn id="120" dur="1000"/>
                                        <p:tgtEl>
                                          <p:spTgt spid="135208"/>
                                        </p:tgtEl>
                                      </p:cBhvr>
                                    </p:animEffect>
                                    <p:anim calcmode="lin" valueType="num">
                                      <p:cBhvr>
                                        <p:cTn id="121" dur="1000" fill="hold"/>
                                        <p:tgtEl>
                                          <p:spTgt spid="135208"/>
                                        </p:tgtEl>
                                        <p:attrNameLst>
                                          <p:attrName>ppt_x</p:attrName>
                                        </p:attrNameLst>
                                      </p:cBhvr>
                                      <p:tavLst>
                                        <p:tav tm="0">
                                          <p:val>
                                            <p:strVal val="#ppt_x"/>
                                          </p:val>
                                        </p:tav>
                                        <p:tav tm="100000">
                                          <p:val>
                                            <p:strVal val="#ppt_x"/>
                                          </p:val>
                                        </p:tav>
                                      </p:tavLst>
                                    </p:anim>
                                    <p:anim calcmode="lin" valueType="num">
                                      <p:cBhvr>
                                        <p:cTn id="122" dur="1000" fill="hold"/>
                                        <p:tgtEl>
                                          <p:spTgt spid="13520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35209"/>
                                        </p:tgtEl>
                                        <p:attrNameLst>
                                          <p:attrName>style.visibility</p:attrName>
                                        </p:attrNameLst>
                                      </p:cBhvr>
                                      <p:to>
                                        <p:strVal val="visible"/>
                                      </p:to>
                                    </p:set>
                                    <p:animEffect transition="in" filter="fade">
                                      <p:cBhvr>
                                        <p:cTn id="125" dur="1000"/>
                                        <p:tgtEl>
                                          <p:spTgt spid="135209"/>
                                        </p:tgtEl>
                                      </p:cBhvr>
                                    </p:animEffect>
                                    <p:anim calcmode="lin" valueType="num">
                                      <p:cBhvr>
                                        <p:cTn id="126" dur="1000" fill="hold"/>
                                        <p:tgtEl>
                                          <p:spTgt spid="135209"/>
                                        </p:tgtEl>
                                        <p:attrNameLst>
                                          <p:attrName>ppt_x</p:attrName>
                                        </p:attrNameLst>
                                      </p:cBhvr>
                                      <p:tavLst>
                                        <p:tav tm="0">
                                          <p:val>
                                            <p:strVal val="#ppt_x"/>
                                          </p:val>
                                        </p:tav>
                                        <p:tav tm="100000">
                                          <p:val>
                                            <p:strVal val="#ppt_x"/>
                                          </p:val>
                                        </p:tav>
                                      </p:tavLst>
                                    </p:anim>
                                    <p:anim calcmode="lin" valueType="num">
                                      <p:cBhvr>
                                        <p:cTn id="127" dur="1000" fill="hold"/>
                                        <p:tgtEl>
                                          <p:spTgt spid="135209"/>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135210"/>
                                        </p:tgtEl>
                                        <p:attrNameLst>
                                          <p:attrName>style.visibility</p:attrName>
                                        </p:attrNameLst>
                                      </p:cBhvr>
                                      <p:to>
                                        <p:strVal val="visible"/>
                                      </p:to>
                                    </p:set>
                                    <p:animEffect transition="in" filter="fade">
                                      <p:cBhvr>
                                        <p:cTn id="130" dur="1000"/>
                                        <p:tgtEl>
                                          <p:spTgt spid="135210"/>
                                        </p:tgtEl>
                                      </p:cBhvr>
                                    </p:animEffect>
                                    <p:anim calcmode="lin" valueType="num">
                                      <p:cBhvr>
                                        <p:cTn id="131" dur="1000" fill="hold"/>
                                        <p:tgtEl>
                                          <p:spTgt spid="135210"/>
                                        </p:tgtEl>
                                        <p:attrNameLst>
                                          <p:attrName>ppt_x</p:attrName>
                                        </p:attrNameLst>
                                      </p:cBhvr>
                                      <p:tavLst>
                                        <p:tav tm="0">
                                          <p:val>
                                            <p:strVal val="#ppt_x"/>
                                          </p:val>
                                        </p:tav>
                                        <p:tav tm="100000">
                                          <p:val>
                                            <p:strVal val="#ppt_x"/>
                                          </p:val>
                                        </p:tav>
                                      </p:tavLst>
                                    </p:anim>
                                    <p:anim calcmode="lin" valueType="num">
                                      <p:cBhvr>
                                        <p:cTn id="132" dur="1000" fill="hold"/>
                                        <p:tgtEl>
                                          <p:spTgt spid="13521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35211"/>
                                        </p:tgtEl>
                                        <p:attrNameLst>
                                          <p:attrName>style.visibility</p:attrName>
                                        </p:attrNameLst>
                                      </p:cBhvr>
                                      <p:to>
                                        <p:strVal val="visible"/>
                                      </p:to>
                                    </p:set>
                                    <p:animEffect transition="in" filter="fade">
                                      <p:cBhvr>
                                        <p:cTn id="135" dur="1000"/>
                                        <p:tgtEl>
                                          <p:spTgt spid="135211"/>
                                        </p:tgtEl>
                                      </p:cBhvr>
                                    </p:animEffect>
                                    <p:anim calcmode="lin" valueType="num">
                                      <p:cBhvr>
                                        <p:cTn id="136" dur="1000" fill="hold"/>
                                        <p:tgtEl>
                                          <p:spTgt spid="135211"/>
                                        </p:tgtEl>
                                        <p:attrNameLst>
                                          <p:attrName>ppt_x</p:attrName>
                                        </p:attrNameLst>
                                      </p:cBhvr>
                                      <p:tavLst>
                                        <p:tav tm="0">
                                          <p:val>
                                            <p:strVal val="#ppt_x"/>
                                          </p:val>
                                        </p:tav>
                                        <p:tav tm="100000">
                                          <p:val>
                                            <p:strVal val="#ppt_x"/>
                                          </p:val>
                                        </p:tav>
                                      </p:tavLst>
                                    </p:anim>
                                    <p:anim calcmode="lin" valueType="num">
                                      <p:cBhvr>
                                        <p:cTn id="137" dur="1000" fill="hold"/>
                                        <p:tgtEl>
                                          <p:spTgt spid="135211"/>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35212"/>
                                        </p:tgtEl>
                                        <p:attrNameLst>
                                          <p:attrName>style.visibility</p:attrName>
                                        </p:attrNameLst>
                                      </p:cBhvr>
                                      <p:to>
                                        <p:strVal val="visible"/>
                                      </p:to>
                                    </p:set>
                                    <p:animEffect transition="in" filter="fade">
                                      <p:cBhvr>
                                        <p:cTn id="140" dur="1000"/>
                                        <p:tgtEl>
                                          <p:spTgt spid="135212"/>
                                        </p:tgtEl>
                                      </p:cBhvr>
                                    </p:animEffect>
                                    <p:anim calcmode="lin" valueType="num">
                                      <p:cBhvr>
                                        <p:cTn id="141" dur="1000" fill="hold"/>
                                        <p:tgtEl>
                                          <p:spTgt spid="135212"/>
                                        </p:tgtEl>
                                        <p:attrNameLst>
                                          <p:attrName>ppt_x</p:attrName>
                                        </p:attrNameLst>
                                      </p:cBhvr>
                                      <p:tavLst>
                                        <p:tav tm="0">
                                          <p:val>
                                            <p:strVal val="#ppt_x"/>
                                          </p:val>
                                        </p:tav>
                                        <p:tav tm="100000">
                                          <p:val>
                                            <p:strVal val="#ppt_x"/>
                                          </p:val>
                                        </p:tav>
                                      </p:tavLst>
                                    </p:anim>
                                    <p:anim calcmode="lin" valueType="num">
                                      <p:cBhvr>
                                        <p:cTn id="142" dur="1000" fill="hold"/>
                                        <p:tgtEl>
                                          <p:spTgt spid="135212"/>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35213"/>
                                        </p:tgtEl>
                                        <p:attrNameLst>
                                          <p:attrName>style.visibility</p:attrName>
                                        </p:attrNameLst>
                                      </p:cBhvr>
                                      <p:to>
                                        <p:strVal val="visible"/>
                                      </p:to>
                                    </p:set>
                                    <p:animEffect transition="in" filter="fade">
                                      <p:cBhvr>
                                        <p:cTn id="145" dur="1000"/>
                                        <p:tgtEl>
                                          <p:spTgt spid="135213"/>
                                        </p:tgtEl>
                                      </p:cBhvr>
                                    </p:animEffect>
                                    <p:anim calcmode="lin" valueType="num">
                                      <p:cBhvr>
                                        <p:cTn id="146" dur="1000" fill="hold"/>
                                        <p:tgtEl>
                                          <p:spTgt spid="135213"/>
                                        </p:tgtEl>
                                        <p:attrNameLst>
                                          <p:attrName>ppt_x</p:attrName>
                                        </p:attrNameLst>
                                      </p:cBhvr>
                                      <p:tavLst>
                                        <p:tav tm="0">
                                          <p:val>
                                            <p:strVal val="#ppt_x"/>
                                          </p:val>
                                        </p:tav>
                                        <p:tav tm="100000">
                                          <p:val>
                                            <p:strVal val="#ppt_x"/>
                                          </p:val>
                                        </p:tav>
                                      </p:tavLst>
                                    </p:anim>
                                    <p:anim calcmode="lin" valueType="num">
                                      <p:cBhvr>
                                        <p:cTn id="147" dur="1000" fill="hold"/>
                                        <p:tgtEl>
                                          <p:spTgt spid="135213"/>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35214"/>
                                        </p:tgtEl>
                                        <p:attrNameLst>
                                          <p:attrName>style.visibility</p:attrName>
                                        </p:attrNameLst>
                                      </p:cBhvr>
                                      <p:to>
                                        <p:strVal val="visible"/>
                                      </p:to>
                                    </p:set>
                                    <p:animEffect transition="in" filter="fade">
                                      <p:cBhvr>
                                        <p:cTn id="150" dur="1000"/>
                                        <p:tgtEl>
                                          <p:spTgt spid="135214"/>
                                        </p:tgtEl>
                                      </p:cBhvr>
                                    </p:animEffect>
                                    <p:anim calcmode="lin" valueType="num">
                                      <p:cBhvr>
                                        <p:cTn id="151" dur="1000" fill="hold"/>
                                        <p:tgtEl>
                                          <p:spTgt spid="135214"/>
                                        </p:tgtEl>
                                        <p:attrNameLst>
                                          <p:attrName>ppt_x</p:attrName>
                                        </p:attrNameLst>
                                      </p:cBhvr>
                                      <p:tavLst>
                                        <p:tav tm="0">
                                          <p:val>
                                            <p:strVal val="#ppt_x"/>
                                          </p:val>
                                        </p:tav>
                                        <p:tav tm="100000">
                                          <p:val>
                                            <p:strVal val="#ppt_x"/>
                                          </p:val>
                                        </p:tav>
                                      </p:tavLst>
                                    </p:anim>
                                    <p:anim calcmode="lin" valueType="num">
                                      <p:cBhvr>
                                        <p:cTn id="152" dur="1000" fill="hold"/>
                                        <p:tgtEl>
                                          <p:spTgt spid="135214"/>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70740"/>
                                        </p:tgtEl>
                                        <p:attrNameLst>
                                          <p:attrName>style.visibility</p:attrName>
                                        </p:attrNameLst>
                                      </p:cBhvr>
                                      <p:to>
                                        <p:strVal val="visible"/>
                                      </p:to>
                                    </p:set>
                                    <p:animEffect transition="in" filter="fade">
                                      <p:cBhvr>
                                        <p:cTn id="155" dur="1000"/>
                                        <p:tgtEl>
                                          <p:spTgt spid="370740"/>
                                        </p:tgtEl>
                                      </p:cBhvr>
                                    </p:animEffect>
                                    <p:anim calcmode="lin" valueType="num">
                                      <p:cBhvr>
                                        <p:cTn id="156" dur="1000" fill="hold"/>
                                        <p:tgtEl>
                                          <p:spTgt spid="370740"/>
                                        </p:tgtEl>
                                        <p:attrNameLst>
                                          <p:attrName>ppt_x</p:attrName>
                                        </p:attrNameLst>
                                      </p:cBhvr>
                                      <p:tavLst>
                                        <p:tav tm="0">
                                          <p:val>
                                            <p:strVal val="#ppt_x"/>
                                          </p:val>
                                        </p:tav>
                                        <p:tav tm="100000">
                                          <p:val>
                                            <p:strVal val="#ppt_x"/>
                                          </p:val>
                                        </p:tav>
                                      </p:tavLst>
                                    </p:anim>
                                    <p:anim calcmode="lin" valueType="num">
                                      <p:cBhvr>
                                        <p:cTn id="157" dur="1000" fill="hold"/>
                                        <p:tgtEl>
                                          <p:spTgt spid="370740"/>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135216"/>
                                        </p:tgtEl>
                                        <p:attrNameLst>
                                          <p:attrName>style.visibility</p:attrName>
                                        </p:attrNameLst>
                                      </p:cBhvr>
                                      <p:to>
                                        <p:strVal val="visible"/>
                                      </p:to>
                                    </p:set>
                                    <p:animEffect transition="in" filter="fade">
                                      <p:cBhvr>
                                        <p:cTn id="160" dur="1000"/>
                                        <p:tgtEl>
                                          <p:spTgt spid="135216"/>
                                        </p:tgtEl>
                                      </p:cBhvr>
                                    </p:animEffect>
                                    <p:anim calcmode="lin" valueType="num">
                                      <p:cBhvr>
                                        <p:cTn id="161" dur="1000" fill="hold"/>
                                        <p:tgtEl>
                                          <p:spTgt spid="135216"/>
                                        </p:tgtEl>
                                        <p:attrNameLst>
                                          <p:attrName>ppt_x</p:attrName>
                                        </p:attrNameLst>
                                      </p:cBhvr>
                                      <p:tavLst>
                                        <p:tav tm="0">
                                          <p:val>
                                            <p:strVal val="#ppt_x"/>
                                          </p:val>
                                        </p:tav>
                                        <p:tav tm="100000">
                                          <p:val>
                                            <p:strVal val="#ppt_x"/>
                                          </p:val>
                                        </p:tav>
                                      </p:tavLst>
                                    </p:anim>
                                    <p:anim calcmode="lin" valueType="num">
                                      <p:cBhvr>
                                        <p:cTn id="162" dur="1000" fill="hold"/>
                                        <p:tgtEl>
                                          <p:spTgt spid="135216"/>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370742"/>
                                        </p:tgtEl>
                                        <p:attrNameLst>
                                          <p:attrName>style.visibility</p:attrName>
                                        </p:attrNameLst>
                                      </p:cBhvr>
                                      <p:to>
                                        <p:strVal val="visible"/>
                                      </p:to>
                                    </p:set>
                                    <p:animEffect transition="in" filter="fade">
                                      <p:cBhvr>
                                        <p:cTn id="165" dur="1000"/>
                                        <p:tgtEl>
                                          <p:spTgt spid="370742"/>
                                        </p:tgtEl>
                                      </p:cBhvr>
                                    </p:animEffect>
                                    <p:anim calcmode="lin" valueType="num">
                                      <p:cBhvr>
                                        <p:cTn id="166" dur="1000" fill="hold"/>
                                        <p:tgtEl>
                                          <p:spTgt spid="370742"/>
                                        </p:tgtEl>
                                        <p:attrNameLst>
                                          <p:attrName>ppt_x</p:attrName>
                                        </p:attrNameLst>
                                      </p:cBhvr>
                                      <p:tavLst>
                                        <p:tav tm="0">
                                          <p:val>
                                            <p:strVal val="#ppt_x"/>
                                          </p:val>
                                        </p:tav>
                                        <p:tav tm="100000">
                                          <p:val>
                                            <p:strVal val="#ppt_x"/>
                                          </p:val>
                                        </p:tav>
                                      </p:tavLst>
                                    </p:anim>
                                    <p:anim calcmode="lin" valueType="num">
                                      <p:cBhvr>
                                        <p:cTn id="167" dur="1000" fill="hold"/>
                                        <p:tgtEl>
                                          <p:spTgt spid="370742"/>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135218"/>
                                        </p:tgtEl>
                                        <p:attrNameLst>
                                          <p:attrName>style.visibility</p:attrName>
                                        </p:attrNameLst>
                                      </p:cBhvr>
                                      <p:to>
                                        <p:strVal val="visible"/>
                                      </p:to>
                                    </p:set>
                                    <p:animEffect transition="in" filter="fade">
                                      <p:cBhvr>
                                        <p:cTn id="170" dur="1000"/>
                                        <p:tgtEl>
                                          <p:spTgt spid="135218"/>
                                        </p:tgtEl>
                                      </p:cBhvr>
                                    </p:animEffect>
                                    <p:anim calcmode="lin" valueType="num">
                                      <p:cBhvr>
                                        <p:cTn id="171" dur="1000" fill="hold"/>
                                        <p:tgtEl>
                                          <p:spTgt spid="135218"/>
                                        </p:tgtEl>
                                        <p:attrNameLst>
                                          <p:attrName>ppt_x</p:attrName>
                                        </p:attrNameLst>
                                      </p:cBhvr>
                                      <p:tavLst>
                                        <p:tav tm="0">
                                          <p:val>
                                            <p:strVal val="#ppt_x"/>
                                          </p:val>
                                        </p:tav>
                                        <p:tav tm="100000">
                                          <p:val>
                                            <p:strVal val="#ppt_x"/>
                                          </p:val>
                                        </p:tav>
                                      </p:tavLst>
                                    </p:anim>
                                    <p:anim calcmode="lin" valueType="num">
                                      <p:cBhvr>
                                        <p:cTn id="172" dur="1000" fill="hold"/>
                                        <p:tgtEl>
                                          <p:spTgt spid="135218"/>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370744"/>
                                        </p:tgtEl>
                                        <p:attrNameLst>
                                          <p:attrName>style.visibility</p:attrName>
                                        </p:attrNameLst>
                                      </p:cBhvr>
                                      <p:to>
                                        <p:strVal val="visible"/>
                                      </p:to>
                                    </p:set>
                                    <p:animEffect transition="in" filter="fade">
                                      <p:cBhvr>
                                        <p:cTn id="175" dur="1000"/>
                                        <p:tgtEl>
                                          <p:spTgt spid="370744"/>
                                        </p:tgtEl>
                                      </p:cBhvr>
                                    </p:animEffect>
                                    <p:anim calcmode="lin" valueType="num">
                                      <p:cBhvr>
                                        <p:cTn id="176" dur="1000" fill="hold"/>
                                        <p:tgtEl>
                                          <p:spTgt spid="370744"/>
                                        </p:tgtEl>
                                        <p:attrNameLst>
                                          <p:attrName>ppt_x</p:attrName>
                                        </p:attrNameLst>
                                      </p:cBhvr>
                                      <p:tavLst>
                                        <p:tav tm="0">
                                          <p:val>
                                            <p:strVal val="#ppt_x"/>
                                          </p:val>
                                        </p:tav>
                                        <p:tav tm="100000">
                                          <p:val>
                                            <p:strVal val="#ppt_x"/>
                                          </p:val>
                                        </p:tav>
                                      </p:tavLst>
                                    </p:anim>
                                    <p:anim calcmode="lin" valueType="num">
                                      <p:cBhvr>
                                        <p:cTn id="177" dur="1000" fill="hold"/>
                                        <p:tgtEl>
                                          <p:spTgt spid="370744"/>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135220"/>
                                        </p:tgtEl>
                                        <p:attrNameLst>
                                          <p:attrName>style.visibility</p:attrName>
                                        </p:attrNameLst>
                                      </p:cBhvr>
                                      <p:to>
                                        <p:strVal val="visible"/>
                                      </p:to>
                                    </p:set>
                                    <p:animEffect transition="in" filter="fade">
                                      <p:cBhvr>
                                        <p:cTn id="180" dur="1000"/>
                                        <p:tgtEl>
                                          <p:spTgt spid="135220"/>
                                        </p:tgtEl>
                                      </p:cBhvr>
                                    </p:animEffect>
                                    <p:anim calcmode="lin" valueType="num">
                                      <p:cBhvr>
                                        <p:cTn id="181" dur="1000" fill="hold"/>
                                        <p:tgtEl>
                                          <p:spTgt spid="135220"/>
                                        </p:tgtEl>
                                        <p:attrNameLst>
                                          <p:attrName>ppt_x</p:attrName>
                                        </p:attrNameLst>
                                      </p:cBhvr>
                                      <p:tavLst>
                                        <p:tav tm="0">
                                          <p:val>
                                            <p:strVal val="#ppt_x"/>
                                          </p:val>
                                        </p:tav>
                                        <p:tav tm="100000">
                                          <p:val>
                                            <p:strVal val="#ppt_x"/>
                                          </p:val>
                                        </p:tav>
                                      </p:tavLst>
                                    </p:anim>
                                    <p:anim calcmode="lin" valueType="num">
                                      <p:cBhvr>
                                        <p:cTn id="182" dur="1000" fill="hold"/>
                                        <p:tgtEl>
                                          <p:spTgt spid="135220"/>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135221"/>
                                        </p:tgtEl>
                                        <p:attrNameLst>
                                          <p:attrName>style.visibility</p:attrName>
                                        </p:attrNameLst>
                                      </p:cBhvr>
                                      <p:to>
                                        <p:strVal val="visible"/>
                                      </p:to>
                                    </p:set>
                                    <p:animEffect transition="in" filter="fade">
                                      <p:cBhvr>
                                        <p:cTn id="185" dur="1000"/>
                                        <p:tgtEl>
                                          <p:spTgt spid="135221"/>
                                        </p:tgtEl>
                                      </p:cBhvr>
                                    </p:animEffect>
                                    <p:anim calcmode="lin" valueType="num">
                                      <p:cBhvr>
                                        <p:cTn id="186" dur="1000" fill="hold"/>
                                        <p:tgtEl>
                                          <p:spTgt spid="135221"/>
                                        </p:tgtEl>
                                        <p:attrNameLst>
                                          <p:attrName>ppt_x</p:attrName>
                                        </p:attrNameLst>
                                      </p:cBhvr>
                                      <p:tavLst>
                                        <p:tav tm="0">
                                          <p:val>
                                            <p:strVal val="#ppt_x"/>
                                          </p:val>
                                        </p:tav>
                                        <p:tav tm="100000">
                                          <p:val>
                                            <p:strVal val="#ppt_x"/>
                                          </p:val>
                                        </p:tav>
                                      </p:tavLst>
                                    </p:anim>
                                    <p:anim calcmode="lin" valueType="num">
                                      <p:cBhvr>
                                        <p:cTn id="187" dur="1000" fill="hold"/>
                                        <p:tgtEl>
                                          <p:spTgt spid="135221"/>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135222"/>
                                        </p:tgtEl>
                                        <p:attrNameLst>
                                          <p:attrName>style.visibility</p:attrName>
                                        </p:attrNameLst>
                                      </p:cBhvr>
                                      <p:to>
                                        <p:strVal val="visible"/>
                                      </p:to>
                                    </p:set>
                                    <p:animEffect transition="in" filter="fade">
                                      <p:cBhvr>
                                        <p:cTn id="190" dur="1000"/>
                                        <p:tgtEl>
                                          <p:spTgt spid="135222"/>
                                        </p:tgtEl>
                                      </p:cBhvr>
                                    </p:animEffect>
                                    <p:anim calcmode="lin" valueType="num">
                                      <p:cBhvr>
                                        <p:cTn id="191" dur="1000" fill="hold"/>
                                        <p:tgtEl>
                                          <p:spTgt spid="135222"/>
                                        </p:tgtEl>
                                        <p:attrNameLst>
                                          <p:attrName>ppt_x</p:attrName>
                                        </p:attrNameLst>
                                      </p:cBhvr>
                                      <p:tavLst>
                                        <p:tav tm="0">
                                          <p:val>
                                            <p:strVal val="#ppt_x"/>
                                          </p:val>
                                        </p:tav>
                                        <p:tav tm="100000">
                                          <p:val>
                                            <p:strVal val="#ppt_x"/>
                                          </p:val>
                                        </p:tav>
                                      </p:tavLst>
                                    </p:anim>
                                    <p:anim calcmode="lin" valueType="num">
                                      <p:cBhvr>
                                        <p:cTn id="192" dur="1000" fill="hold"/>
                                        <p:tgtEl>
                                          <p:spTgt spid="135222"/>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135223"/>
                                        </p:tgtEl>
                                        <p:attrNameLst>
                                          <p:attrName>style.visibility</p:attrName>
                                        </p:attrNameLst>
                                      </p:cBhvr>
                                      <p:to>
                                        <p:strVal val="visible"/>
                                      </p:to>
                                    </p:set>
                                    <p:animEffect transition="in" filter="fade">
                                      <p:cBhvr>
                                        <p:cTn id="195" dur="1000"/>
                                        <p:tgtEl>
                                          <p:spTgt spid="135223"/>
                                        </p:tgtEl>
                                      </p:cBhvr>
                                    </p:animEffect>
                                    <p:anim calcmode="lin" valueType="num">
                                      <p:cBhvr>
                                        <p:cTn id="196" dur="1000" fill="hold"/>
                                        <p:tgtEl>
                                          <p:spTgt spid="135223"/>
                                        </p:tgtEl>
                                        <p:attrNameLst>
                                          <p:attrName>ppt_x</p:attrName>
                                        </p:attrNameLst>
                                      </p:cBhvr>
                                      <p:tavLst>
                                        <p:tav tm="0">
                                          <p:val>
                                            <p:strVal val="#ppt_x"/>
                                          </p:val>
                                        </p:tav>
                                        <p:tav tm="100000">
                                          <p:val>
                                            <p:strVal val="#ppt_x"/>
                                          </p:val>
                                        </p:tav>
                                      </p:tavLst>
                                    </p:anim>
                                    <p:anim calcmode="lin" valueType="num">
                                      <p:cBhvr>
                                        <p:cTn id="197" dur="1000" fill="hold"/>
                                        <p:tgtEl>
                                          <p:spTgt spid="135223"/>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135224"/>
                                        </p:tgtEl>
                                        <p:attrNameLst>
                                          <p:attrName>style.visibility</p:attrName>
                                        </p:attrNameLst>
                                      </p:cBhvr>
                                      <p:to>
                                        <p:strVal val="visible"/>
                                      </p:to>
                                    </p:set>
                                    <p:animEffect transition="in" filter="fade">
                                      <p:cBhvr>
                                        <p:cTn id="200" dur="1000"/>
                                        <p:tgtEl>
                                          <p:spTgt spid="135224"/>
                                        </p:tgtEl>
                                      </p:cBhvr>
                                    </p:animEffect>
                                    <p:anim calcmode="lin" valueType="num">
                                      <p:cBhvr>
                                        <p:cTn id="201" dur="1000" fill="hold"/>
                                        <p:tgtEl>
                                          <p:spTgt spid="135224"/>
                                        </p:tgtEl>
                                        <p:attrNameLst>
                                          <p:attrName>ppt_x</p:attrName>
                                        </p:attrNameLst>
                                      </p:cBhvr>
                                      <p:tavLst>
                                        <p:tav tm="0">
                                          <p:val>
                                            <p:strVal val="#ppt_x"/>
                                          </p:val>
                                        </p:tav>
                                        <p:tav tm="100000">
                                          <p:val>
                                            <p:strVal val="#ppt_x"/>
                                          </p:val>
                                        </p:tav>
                                      </p:tavLst>
                                    </p:anim>
                                    <p:anim calcmode="lin" valueType="num">
                                      <p:cBhvr>
                                        <p:cTn id="202" dur="1000" fill="hold"/>
                                        <p:tgtEl>
                                          <p:spTgt spid="135224"/>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135225"/>
                                        </p:tgtEl>
                                        <p:attrNameLst>
                                          <p:attrName>style.visibility</p:attrName>
                                        </p:attrNameLst>
                                      </p:cBhvr>
                                      <p:to>
                                        <p:strVal val="visible"/>
                                      </p:to>
                                    </p:set>
                                    <p:animEffect transition="in" filter="fade">
                                      <p:cBhvr>
                                        <p:cTn id="205" dur="1000"/>
                                        <p:tgtEl>
                                          <p:spTgt spid="135225"/>
                                        </p:tgtEl>
                                      </p:cBhvr>
                                    </p:animEffect>
                                    <p:anim calcmode="lin" valueType="num">
                                      <p:cBhvr>
                                        <p:cTn id="206" dur="1000" fill="hold"/>
                                        <p:tgtEl>
                                          <p:spTgt spid="135225"/>
                                        </p:tgtEl>
                                        <p:attrNameLst>
                                          <p:attrName>ppt_x</p:attrName>
                                        </p:attrNameLst>
                                      </p:cBhvr>
                                      <p:tavLst>
                                        <p:tav tm="0">
                                          <p:val>
                                            <p:strVal val="#ppt_x"/>
                                          </p:val>
                                        </p:tav>
                                        <p:tav tm="100000">
                                          <p:val>
                                            <p:strVal val="#ppt_x"/>
                                          </p:val>
                                        </p:tav>
                                      </p:tavLst>
                                    </p:anim>
                                    <p:anim calcmode="lin" valueType="num">
                                      <p:cBhvr>
                                        <p:cTn id="207" dur="1000" fill="hold"/>
                                        <p:tgtEl>
                                          <p:spTgt spid="135225"/>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135226"/>
                                        </p:tgtEl>
                                        <p:attrNameLst>
                                          <p:attrName>style.visibility</p:attrName>
                                        </p:attrNameLst>
                                      </p:cBhvr>
                                      <p:to>
                                        <p:strVal val="visible"/>
                                      </p:to>
                                    </p:set>
                                    <p:animEffect transition="in" filter="fade">
                                      <p:cBhvr>
                                        <p:cTn id="210" dur="1000"/>
                                        <p:tgtEl>
                                          <p:spTgt spid="135226"/>
                                        </p:tgtEl>
                                      </p:cBhvr>
                                    </p:animEffect>
                                    <p:anim calcmode="lin" valueType="num">
                                      <p:cBhvr>
                                        <p:cTn id="211" dur="1000" fill="hold"/>
                                        <p:tgtEl>
                                          <p:spTgt spid="135226"/>
                                        </p:tgtEl>
                                        <p:attrNameLst>
                                          <p:attrName>ppt_x</p:attrName>
                                        </p:attrNameLst>
                                      </p:cBhvr>
                                      <p:tavLst>
                                        <p:tav tm="0">
                                          <p:val>
                                            <p:strVal val="#ppt_x"/>
                                          </p:val>
                                        </p:tav>
                                        <p:tav tm="100000">
                                          <p:val>
                                            <p:strVal val="#ppt_x"/>
                                          </p:val>
                                        </p:tav>
                                      </p:tavLst>
                                    </p:anim>
                                    <p:anim calcmode="lin" valueType="num">
                                      <p:cBhvr>
                                        <p:cTn id="212" dur="1000" fill="hold"/>
                                        <p:tgtEl>
                                          <p:spTgt spid="13522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135227"/>
                                        </p:tgtEl>
                                        <p:attrNameLst>
                                          <p:attrName>style.visibility</p:attrName>
                                        </p:attrNameLst>
                                      </p:cBhvr>
                                      <p:to>
                                        <p:strVal val="visible"/>
                                      </p:to>
                                    </p:set>
                                    <p:animEffect transition="in" filter="fade">
                                      <p:cBhvr>
                                        <p:cTn id="215" dur="1000"/>
                                        <p:tgtEl>
                                          <p:spTgt spid="135227"/>
                                        </p:tgtEl>
                                      </p:cBhvr>
                                    </p:animEffect>
                                    <p:anim calcmode="lin" valueType="num">
                                      <p:cBhvr>
                                        <p:cTn id="216" dur="1000" fill="hold"/>
                                        <p:tgtEl>
                                          <p:spTgt spid="135227"/>
                                        </p:tgtEl>
                                        <p:attrNameLst>
                                          <p:attrName>ppt_x</p:attrName>
                                        </p:attrNameLst>
                                      </p:cBhvr>
                                      <p:tavLst>
                                        <p:tav tm="0">
                                          <p:val>
                                            <p:strVal val="#ppt_x"/>
                                          </p:val>
                                        </p:tav>
                                        <p:tav tm="100000">
                                          <p:val>
                                            <p:strVal val="#ppt_x"/>
                                          </p:val>
                                        </p:tav>
                                      </p:tavLst>
                                    </p:anim>
                                    <p:anim calcmode="lin" valueType="num">
                                      <p:cBhvr>
                                        <p:cTn id="217" dur="1000" fill="hold"/>
                                        <p:tgtEl>
                                          <p:spTgt spid="135227"/>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135228"/>
                                        </p:tgtEl>
                                        <p:attrNameLst>
                                          <p:attrName>style.visibility</p:attrName>
                                        </p:attrNameLst>
                                      </p:cBhvr>
                                      <p:to>
                                        <p:strVal val="visible"/>
                                      </p:to>
                                    </p:set>
                                    <p:animEffect transition="in" filter="fade">
                                      <p:cBhvr>
                                        <p:cTn id="220" dur="1000"/>
                                        <p:tgtEl>
                                          <p:spTgt spid="135228"/>
                                        </p:tgtEl>
                                      </p:cBhvr>
                                    </p:animEffect>
                                    <p:anim calcmode="lin" valueType="num">
                                      <p:cBhvr>
                                        <p:cTn id="221" dur="1000" fill="hold"/>
                                        <p:tgtEl>
                                          <p:spTgt spid="135228"/>
                                        </p:tgtEl>
                                        <p:attrNameLst>
                                          <p:attrName>ppt_x</p:attrName>
                                        </p:attrNameLst>
                                      </p:cBhvr>
                                      <p:tavLst>
                                        <p:tav tm="0">
                                          <p:val>
                                            <p:strVal val="#ppt_x"/>
                                          </p:val>
                                        </p:tav>
                                        <p:tav tm="100000">
                                          <p:val>
                                            <p:strVal val="#ppt_x"/>
                                          </p:val>
                                        </p:tav>
                                      </p:tavLst>
                                    </p:anim>
                                    <p:anim calcmode="lin" valueType="num">
                                      <p:cBhvr>
                                        <p:cTn id="222" dur="1000" fill="hold"/>
                                        <p:tgtEl>
                                          <p:spTgt spid="135228"/>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135229"/>
                                        </p:tgtEl>
                                        <p:attrNameLst>
                                          <p:attrName>style.visibility</p:attrName>
                                        </p:attrNameLst>
                                      </p:cBhvr>
                                      <p:to>
                                        <p:strVal val="visible"/>
                                      </p:to>
                                    </p:set>
                                    <p:animEffect transition="in" filter="fade">
                                      <p:cBhvr>
                                        <p:cTn id="225" dur="1000"/>
                                        <p:tgtEl>
                                          <p:spTgt spid="135229"/>
                                        </p:tgtEl>
                                      </p:cBhvr>
                                    </p:animEffect>
                                    <p:anim calcmode="lin" valueType="num">
                                      <p:cBhvr>
                                        <p:cTn id="226" dur="1000" fill="hold"/>
                                        <p:tgtEl>
                                          <p:spTgt spid="135229"/>
                                        </p:tgtEl>
                                        <p:attrNameLst>
                                          <p:attrName>ppt_x</p:attrName>
                                        </p:attrNameLst>
                                      </p:cBhvr>
                                      <p:tavLst>
                                        <p:tav tm="0">
                                          <p:val>
                                            <p:strVal val="#ppt_x"/>
                                          </p:val>
                                        </p:tav>
                                        <p:tav tm="100000">
                                          <p:val>
                                            <p:strVal val="#ppt_x"/>
                                          </p:val>
                                        </p:tav>
                                      </p:tavLst>
                                    </p:anim>
                                    <p:anim calcmode="lin" valueType="num">
                                      <p:cBhvr>
                                        <p:cTn id="227" dur="1000" fill="hold"/>
                                        <p:tgtEl>
                                          <p:spTgt spid="135229"/>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35230"/>
                                        </p:tgtEl>
                                        <p:attrNameLst>
                                          <p:attrName>style.visibility</p:attrName>
                                        </p:attrNameLst>
                                      </p:cBhvr>
                                      <p:to>
                                        <p:strVal val="visible"/>
                                      </p:to>
                                    </p:set>
                                    <p:animEffect transition="in" filter="fade">
                                      <p:cBhvr>
                                        <p:cTn id="230" dur="1000"/>
                                        <p:tgtEl>
                                          <p:spTgt spid="135230"/>
                                        </p:tgtEl>
                                      </p:cBhvr>
                                    </p:animEffect>
                                    <p:anim calcmode="lin" valueType="num">
                                      <p:cBhvr>
                                        <p:cTn id="231" dur="1000" fill="hold"/>
                                        <p:tgtEl>
                                          <p:spTgt spid="135230"/>
                                        </p:tgtEl>
                                        <p:attrNameLst>
                                          <p:attrName>ppt_x</p:attrName>
                                        </p:attrNameLst>
                                      </p:cBhvr>
                                      <p:tavLst>
                                        <p:tav tm="0">
                                          <p:val>
                                            <p:strVal val="#ppt_x"/>
                                          </p:val>
                                        </p:tav>
                                        <p:tav tm="100000">
                                          <p:val>
                                            <p:strVal val="#ppt_x"/>
                                          </p:val>
                                        </p:tav>
                                      </p:tavLst>
                                    </p:anim>
                                    <p:anim calcmode="lin" valueType="num">
                                      <p:cBhvr>
                                        <p:cTn id="232" dur="1000" fill="hold"/>
                                        <p:tgtEl>
                                          <p:spTgt spid="135230"/>
                                        </p:tgtEl>
                                        <p:attrNameLst>
                                          <p:attrName>ppt_y</p:attrName>
                                        </p:attrNameLst>
                                      </p:cBhvr>
                                      <p:tavLst>
                                        <p:tav tm="0">
                                          <p:val>
                                            <p:strVal val="#ppt_y+.1"/>
                                          </p:val>
                                        </p:tav>
                                        <p:tav tm="100000">
                                          <p:val>
                                            <p:strVal val="#ppt_y"/>
                                          </p:val>
                                        </p:tav>
                                      </p:tavLst>
                                    </p:anim>
                                  </p:childTnLst>
                                </p:cTn>
                              </p:par>
                              <p:par>
                                <p:cTn id="233" presetID="42" presetClass="entr" presetSubtype="0" fill="hold" grpId="0" nodeType="withEffect">
                                  <p:stCondLst>
                                    <p:cond delay="0"/>
                                  </p:stCondLst>
                                  <p:childTnLst>
                                    <p:set>
                                      <p:cBhvr>
                                        <p:cTn id="234" dur="1" fill="hold">
                                          <p:stCondLst>
                                            <p:cond delay="0"/>
                                          </p:stCondLst>
                                        </p:cTn>
                                        <p:tgtEl>
                                          <p:spTgt spid="135231"/>
                                        </p:tgtEl>
                                        <p:attrNameLst>
                                          <p:attrName>style.visibility</p:attrName>
                                        </p:attrNameLst>
                                      </p:cBhvr>
                                      <p:to>
                                        <p:strVal val="visible"/>
                                      </p:to>
                                    </p:set>
                                    <p:animEffect transition="in" filter="fade">
                                      <p:cBhvr>
                                        <p:cTn id="235" dur="1000"/>
                                        <p:tgtEl>
                                          <p:spTgt spid="135231"/>
                                        </p:tgtEl>
                                      </p:cBhvr>
                                    </p:animEffect>
                                    <p:anim calcmode="lin" valueType="num">
                                      <p:cBhvr>
                                        <p:cTn id="236" dur="1000" fill="hold"/>
                                        <p:tgtEl>
                                          <p:spTgt spid="135231"/>
                                        </p:tgtEl>
                                        <p:attrNameLst>
                                          <p:attrName>ppt_x</p:attrName>
                                        </p:attrNameLst>
                                      </p:cBhvr>
                                      <p:tavLst>
                                        <p:tav tm="0">
                                          <p:val>
                                            <p:strVal val="#ppt_x"/>
                                          </p:val>
                                        </p:tav>
                                        <p:tav tm="100000">
                                          <p:val>
                                            <p:strVal val="#ppt_x"/>
                                          </p:val>
                                        </p:tav>
                                      </p:tavLst>
                                    </p:anim>
                                    <p:anim calcmode="lin" valueType="num">
                                      <p:cBhvr>
                                        <p:cTn id="237" dur="1000" fill="hold"/>
                                        <p:tgtEl>
                                          <p:spTgt spid="135231"/>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135232"/>
                                        </p:tgtEl>
                                        <p:attrNameLst>
                                          <p:attrName>style.visibility</p:attrName>
                                        </p:attrNameLst>
                                      </p:cBhvr>
                                      <p:to>
                                        <p:strVal val="visible"/>
                                      </p:to>
                                    </p:set>
                                    <p:animEffect transition="in" filter="fade">
                                      <p:cBhvr>
                                        <p:cTn id="240" dur="1000"/>
                                        <p:tgtEl>
                                          <p:spTgt spid="135232"/>
                                        </p:tgtEl>
                                      </p:cBhvr>
                                    </p:animEffect>
                                    <p:anim calcmode="lin" valueType="num">
                                      <p:cBhvr>
                                        <p:cTn id="241" dur="1000" fill="hold"/>
                                        <p:tgtEl>
                                          <p:spTgt spid="135232"/>
                                        </p:tgtEl>
                                        <p:attrNameLst>
                                          <p:attrName>ppt_x</p:attrName>
                                        </p:attrNameLst>
                                      </p:cBhvr>
                                      <p:tavLst>
                                        <p:tav tm="0">
                                          <p:val>
                                            <p:strVal val="#ppt_x"/>
                                          </p:val>
                                        </p:tav>
                                        <p:tav tm="100000">
                                          <p:val>
                                            <p:strVal val="#ppt_x"/>
                                          </p:val>
                                        </p:tav>
                                      </p:tavLst>
                                    </p:anim>
                                    <p:anim calcmode="lin" valueType="num">
                                      <p:cBhvr>
                                        <p:cTn id="242" dur="1000" fill="hold"/>
                                        <p:tgtEl>
                                          <p:spTgt spid="135232"/>
                                        </p:tgtEl>
                                        <p:attrNameLst>
                                          <p:attrName>ppt_y</p:attrName>
                                        </p:attrNameLst>
                                      </p:cBhvr>
                                      <p:tavLst>
                                        <p:tav tm="0">
                                          <p:val>
                                            <p:strVal val="#ppt_y+.1"/>
                                          </p:val>
                                        </p:tav>
                                        <p:tav tm="100000">
                                          <p:val>
                                            <p:strVal val="#ppt_y"/>
                                          </p:val>
                                        </p:tav>
                                      </p:tavLst>
                                    </p:anim>
                                  </p:childTnLst>
                                </p:cTn>
                              </p:par>
                              <p:par>
                                <p:cTn id="243" presetID="42" presetClass="entr" presetSubtype="0" fill="hold" grpId="0" nodeType="withEffect">
                                  <p:stCondLst>
                                    <p:cond delay="0"/>
                                  </p:stCondLst>
                                  <p:childTnLst>
                                    <p:set>
                                      <p:cBhvr>
                                        <p:cTn id="244" dur="1" fill="hold">
                                          <p:stCondLst>
                                            <p:cond delay="0"/>
                                          </p:stCondLst>
                                        </p:cTn>
                                        <p:tgtEl>
                                          <p:spTgt spid="135233"/>
                                        </p:tgtEl>
                                        <p:attrNameLst>
                                          <p:attrName>style.visibility</p:attrName>
                                        </p:attrNameLst>
                                      </p:cBhvr>
                                      <p:to>
                                        <p:strVal val="visible"/>
                                      </p:to>
                                    </p:set>
                                    <p:animEffect transition="in" filter="fade">
                                      <p:cBhvr>
                                        <p:cTn id="245" dur="1000"/>
                                        <p:tgtEl>
                                          <p:spTgt spid="135233"/>
                                        </p:tgtEl>
                                      </p:cBhvr>
                                    </p:animEffect>
                                    <p:anim calcmode="lin" valueType="num">
                                      <p:cBhvr>
                                        <p:cTn id="246" dur="1000" fill="hold"/>
                                        <p:tgtEl>
                                          <p:spTgt spid="135233"/>
                                        </p:tgtEl>
                                        <p:attrNameLst>
                                          <p:attrName>ppt_x</p:attrName>
                                        </p:attrNameLst>
                                      </p:cBhvr>
                                      <p:tavLst>
                                        <p:tav tm="0">
                                          <p:val>
                                            <p:strVal val="#ppt_x"/>
                                          </p:val>
                                        </p:tav>
                                        <p:tav tm="100000">
                                          <p:val>
                                            <p:strVal val="#ppt_x"/>
                                          </p:val>
                                        </p:tav>
                                      </p:tavLst>
                                    </p:anim>
                                    <p:anim calcmode="lin" valueType="num">
                                      <p:cBhvr>
                                        <p:cTn id="247" dur="1000" fill="hold"/>
                                        <p:tgtEl>
                                          <p:spTgt spid="135233"/>
                                        </p:tgtEl>
                                        <p:attrNameLst>
                                          <p:attrName>ppt_y</p:attrName>
                                        </p:attrNameLst>
                                      </p:cBhvr>
                                      <p:tavLst>
                                        <p:tav tm="0">
                                          <p:val>
                                            <p:strVal val="#ppt_y+.1"/>
                                          </p:val>
                                        </p:tav>
                                        <p:tav tm="100000">
                                          <p:val>
                                            <p:strVal val="#ppt_y"/>
                                          </p:val>
                                        </p:tav>
                                      </p:tavLst>
                                    </p:anim>
                                  </p:childTnLst>
                                </p:cTn>
                              </p:par>
                              <p:par>
                                <p:cTn id="248" presetID="42" presetClass="entr" presetSubtype="0" fill="hold" grpId="0" nodeType="withEffect">
                                  <p:stCondLst>
                                    <p:cond delay="0"/>
                                  </p:stCondLst>
                                  <p:childTnLst>
                                    <p:set>
                                      <p:cBhvr>
                                        <p:cTn id="249" dur="1" fill="hold">
                                          <p:stCondLst>
                                            <p:cond delay="0"/>
                                          </p:stCondLst>
                                        </p:cTn>
                                        <p:tgtEl>
                                          <p:spTgt spid="135234"/>
                                        </p:tgtEl>
                                        <p:attrNameLst>
                                          <p:attrName>style.visibility</p:attrName>
                                        </p:attrNameLst>
                                      </p:cBhvr>
                                      <p:to>
                                        <p:strVal val="visible"/>
                                      </p:to>
                                    </p:set>
                                    <p:animEffect transition="in" filter="fade">
                                      <p:cBhvr>
                                        <p:cTn id="250" dur="1000"/>
                                        <p:tgtEl>
                                          <p:spTgt spid="135234"/>
                                        </p:tgtEl>
                                      </p:cBhvr>
                                    </p:animEffect>
                                    <p:anim calcmode="lin" valueType="num">
                                      <p:cBhvr>
                                        <p:cTn id="251" dur="1000" fill="hold"/>
                                        <p:tgtEl>
                                          <p:spTgt spid="135234"/>
                                        </p:tgtEl>
                                        <p:attrNameLst>
                                          <p:attrName>ppt_x</p:attrName>
                                        </p:attrNameLst>
                                      </p:cBhvr>
                                      <p:tavLst>
                                        <p:tav tm="0">
                                          <p:val>
                                            <p:strVal val="#ppt_x"/>
                                          </p:val>
                                        </p:tav>
                                        <p:tav tm="100000">
                                          <p:val>
                                            <p:strVal val="#ppt_x"/>
                                          </p:val>
                                        </p:tav>
                                      </p:tavLst>
                                    </p:anim>
                                    <p:anim calcmode="lin" valueType="num">
                                      <p:cBhvr>
                                        <p:cTn id="252" dur="1000" fill="hold"/>
                                        <p:tgtEl>
                                          <p:spTgt spid="135234"/>
                                        </p:tgtEl>
                                        <p:attrNameLst>
                                          <p:attrName>ppt_y</p:attrName>
                                        </p:attrNameLst>
                                      </p:cBhvr>
                                      <p:tavLst>
                                        <p:tav tm="0">
                                          <p:val>
                                            <p:strVal val="#ppt_y+.1"/>
                                          </p:val>
                                        </p:tav>
                                        <p:tav tm="100000">
                                          <p:val>
                                            <p:strVal val="#ppt_y"/>
                                          </p:val>
                                        </p:tav>
                                      </p:tavLst>
                                    </p:anim>
                                  </p:childTnLst>
                                </p:cTn>
                              </p:par>
                              <p:par>
                                <p:cTn id="253" presetID="42" presetClass="entr" presetSubtype="0" fill="hold" grpId="0" nodeType="withEffect">
                                  <p:stCondLst>
                                    <p:cond delay="0"/>
                                  </p:stCondLst>
                                  <p:childTnLst>
                                    <p:set>
                                      <p:cBhvr>
                                        <p:cTn id="254" dur="1" fill="hold">
                                          <p:stCondLst>
                                            <p:cond delay="0"/>
                                          </p:stCondLst>
                                        </p:cTn>
                                        <p:tgtEl>
                                          <p:spTgt spid="135235"/>
                                        </p:tgtEl>
                                        <p:attrNameLst>
                                          <p:attrName>style.visibility</p:attrName>
                                        </p:attrNameLst>
                                      </p:cBhvr>
                                      <p:to>
                                        <p:strVal val="visible"/>
                                      </p:to>
                                    </p:set>
                                    <p:animEffect transition="in" filter="fade">
                                      <p:cBhvr>
                                        <p:cTn id="255" dur="1000"/>
                                        <p:tgtEl>
                                          <p:spTgt spid="135235"/>
                                        </p:tgtEl>
                                      </p:cBhvr>
                                    </p:animEffect>
                                    <p:anim calcmode="lin" valueType="num">
                                      <p:cBhvr>
                                        <p:cTn id="256" dur="1000" fill="hold"/>
                                        <p:tgtEl>
                                          <p:spTgt spid="135235"/>
                                        </p:tgtEl>
                                        <p:attrNameLst>
                                          <p:attrName>ppt_x</p:attrName>
                                        </p:attrNameLst>
                                      </p:cBhvr>
                                      <p:tavLst>
                                        <p:tav tm="0">
                                          <p:val>
                                            <p:strVal val="#ppt_x"/>
                                          </p:val>
                                        </p:tav>
                                        <p:tav tm="100000">
                                          <p:val>
                                            <p:strVal val="#ppt_x"/>
                                          </p:val>
                                        </p:tav>
                                      </p:tavLst>
                                    </p:anim>
                                    <p:anim calcmode="lin" valueType="num">
                                      <p:cBhvr>
                                        <p:cTn id="257" dur="1000" fill="hold"/>
                                        <p:tgtEl>
                                          <p:spTgt spid="135235"/>
                                        </p:tgtEl>
                                        <p:attrNameLst>
                                          <p:attrName>ppt_y</p:attrName>
                                        </p:attrNameLst>
                                      </p:cBhvr>
                                      <p:tavLst>
                                        <p:tav tm="0">
                                          <p:val>
                                            <p:strVal val="#ppt_y+.1"/>
                                          </p:val>
                                        </p:tav>
                                        <p:tav tm="100000">
                                          <p:val>
                                            <p:strVal val="#ppt_y"/>
                                          </p:val>
                                        </p:tav>
                                      </p:tavLst>
                                    </p:anim>
                                  </p:childTnLst>
                                </p:cTn>
                              </p:par>
                              <p:par>
                                <p:cTn id="258" presetID="42" presetClass="entr" presetSubtype="0" fill="hold" grpId="0" nodeType="withEffect">
                                  <p:stCondLst>
                                    <p:cond delay="0"/>
                                  </p:stCondLst>
                                  <p:childTnLst>
                                    <p:set>
                                      <p:cBhvr>
                                        <p:cTn id="259" dur="1" fill="hold">
                                          <p:stCondLst>
                                            <p:cond delay="0"/>
                                          </p:stCondLst>
                                        </p:cTn>
                                        <p:tgtEl>
                                          <p:spTgt spid="135236"/>
                                        </p:tgtEl>
                                        <p:attrNameLst>
                                          <p:attrName>style.visibility</p:attrName>
                                        </p:attrNameLst>
                                      </p:cBhvr>
                                      <p:to>
                                        <p:strVal val="visible"/>
                                      </p:to>
                                    </p:set>
                                    <p:animEffect transition="in" filter="fade">
                                      <p:cBhvr>
                                        <p:cTn id="260" dur="1000"/>
                                        <p:tgtEl>
                                          <p:spTgt spid="135236"/>
                                        </p:tgtEl>
                                      </p:cBhvr>
                                    </p:animEffect>
                                    <p:anim calcmode="lin" valueType="num">
                                      <p:cBhvr>
                                        <p:cTn id="261" dur="1000" fill="hold"/>
                                        <p:tgtEl>
                                          <p:spTgt spid="135236"/>
                                        </p:tgtEl>
                                        <p:attrNameLst>
                                          <p:attrName>ppt_x</p:attrName>
                                        </p:attrNameLst>
                                      </p:cBhvr>
                                      <p:tavLst>
                                        <p:tav tm="0">
                                          <p:val>
                                            <p:strVal val="#ppt_x"/>
                                          </p:val>
                                        </p:tav>
                                        <p:tav tm="100000">
                                          <p:val>
                                            <p:strVal val="#ppt_x"/>
                                          </p:val>
                                        </p:tav>
                                      </p:tavLst>
                                    </p:anim>
                                    <p:anim calcmode="lin" valueType="num">
                                      <p:cBhvr>
                                        <p:cTn id="262" dur="1000" fill="hold"/>
                                        <p:tgtEl>
                                          <p:spTgt spid="135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99" grpId="0" animBg="1"/>
      <p:bldP spid="135200" grpId="0" animBg="1"/>
      <p:bldP spid="135201" grpId="0" animBg="1"/>
      <p:bldP spid="135202" grpId="0" animBg="1"/>
      <p:bldP spid="135203" grpId="0" animBg="1"/>
      <p:bldP spid="135204" grpId="0" animBg="1"/>
      <p:bldP spid="135205" grpId="0" animBg="1"/>
      <p:bldP spid="135206" grpId="0" animBg="1"/>
      <p:bldP spid="135207" grpId="0" animBg="1"/>
      <p:bldP spid="135208" grpId="0" animBg="1"/>
      <p:bldP spid="135209" grpId="0" animBg="1"/>
      <p:bldP spid="135210" grpId="0" animBg="1"/>
      <p:bldP spid="135211" grpId="0" animBg="1"/>
      <p:bldP spid="135212" grpId="0" animBg="1"/>
      <p:bldP spid="135213" grpId="0" animBg="1"/>
      <p:bldP spid="135214" grpId="0" animBg="1"/>
      <p:bldP spid="370740" grpId="0" animBg="1"/>
      <p:bldP spid="135216" grpId="0"/>
      <p:bldP spid="370742" grpId="0" animBg="1"/>
      <p:bldP spid="135218" grpId="0"/>
      <p:bldP spid="370744" grpId="0" animBg="1"/>
      <p:bldP spid="135220" grpId="0"/>
      <p:bldP spid="135221" grpId="0" animBg="1"/>
      <p:bldP spid="135222" grpId="0" animBg="1"/>
      <p:bldP spid="135223" grpId="0" animBg="1"/>
      <p:bldP spid="135224" grpId="0" animBg="1"/>
      <p:bldP spid="135225" grpId="0" animBg="1"/>
      <p:bldP spid="135226" grpId="0" animBg="1"/>
      <p:bldP spid="135227" grpId="0" animBg="1"/>
      <p:bldP spid="135228" grpId="0" animBg="1"/>
      <p:bldP spid="135229" grpId="0" animBg="1"/>
      <p:bldP spid="135230" grpId="0" animBg="1"/>
      <p:bldP spid="135231" grpId="0" animBg="1"/>
      <p:bldP spid="135232" grpId="0" animBg="1"/>
      <p:bldP spid="135233" grpId="0" animBg="1"/>
      <p:bldP spid="135234" grpId="0" animBg="1"/>
      <p:bldP spid="135235" grpId="0" animBg="1"/>
      <p:bldP spid="135236" grpId="0" animBg="1"/>
      <p:bldP spid="370764" grpId="0" animBg="1"/>
      <p:bldP spid="370766" grpId="0" animBg="1"/>
      <p:bldP spid="370767" grpId="0" animBg="1"/>
      <p:bldP spid="370769" grpId="0" animBg="1"/>
      <p:bldP spid="370770" grpId="0" animBg="1"/>
      <p:bldP spid="370771" grpId="0" animBg="1"/>
      <p:bldP spid="370772" grpId="0" animBg="1"/>
      <p:bldP spid="370772" grpId="1" animBg="1"/>
      <p:bldP spid="370773" grpId="0" animBg="1"/>
      <p:bldP spid="370773" grpId="1" animBg="1"/>
      <p:bldP spid="370774" grpId="0" animBg="1"/>
      <p:bldP spid="370774" grpId="1" animBg="1"/>
      <p:bldP spid="370775" grpId="0" animBg="1"/>
      <p:bldP spid="370775" grpId="1" animBg="1"/>
      <p:bldP spid="370776" grpId="0" animBg="1"/>
      <p:bldP spid="370776" grpId="1" animBg="1"/>
      <p:bldP spid="370777" grpId="0" animBg="1"/>
      <p:bldP spid="370777"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p:cNvSpPr>
            <a:spLocks noGrp="1" noChangeArrowheads="1"/>
          </p:cNvSpPr>
          <p:nvPr>
            <p:ph idx="1"/>
          </p:nvPr>
        </p:nvSpPr>
        <p:spPr/>
        <p:txBody>
          <a:bodyPr/>
          <a:lstStyle/>
          <a:p>
            <a:pPr marL="0" lvl="0" indent="0">
              <a:lnSpc>
                <a:spcPct val="100000"/>
              </a:lnSpc>
              <a:spcBef>
                <a:spcPct val="0"/>
              </a:spcBef>
              <a:spcAft>
                <a:spcPts val="1800"/>
              </a:spcAft>
              <a:buClrTx/>
              <a:buSzTx/>
              <a:buNone/>
              <a:defRPr/>
            </a:pPr>
            <a:r>
              <a:rPr lang="en-US" altLang="zh-CN" dirty="0">
                <a:solidFill>
                  <a:srgbClr val="FF0000"/>
                </a:solidFill>
              </a:rPr>
              <a:t>2.  AES</a:t>
            </a:r>
            <a:r>
              <a:rPr lang="zh-CN" altLang="en-US" dirty="0">
                <a:solidFill>
                  <a:srgbClr val="FF0000"/>
                </a:solidFill>
                <a:latin typeface="黑体" panose="02010609060101010101" pitchFamily="49" charset="-122"/>
              </a:rPr>
              <a:t>加密算法</a:t>
            </a:r>
            <a:r>
              <a:rPr lang="en-US" altLang="zh-CN" dirty="0">
                <a:solidFill>
                  <a:srgbClr val="FF0000"/>
                </a:solidFill>
                <a:latin typeface="黑体" panose="02010609060101010101" pitchFamily="49" charset="-122"/>
              </a:rPr>
              <a:t>—</a:t>
            </a:r>
            <a:r>
              <a:rPr lang="zh-CN" altLang="en-US" dirty="0">
                <a:solidFill>
                  <a:srgbClr val="FF0000"/>
                </a:solidFill>
                <a:latin typeface="黑体" panose="02010609060101010101" pitchFamily="49" charset="-122"/>
              </a:rPr>
              <a:t>轮函数</a:t>
            </a:r>
            <a:endParaRPr lang="en-US" altLang="zh-CN" dirty="0"/>
          </a:p>
          <a:p>
            <a:r>
              <a:rPr lang="zh-CN" altLang="en-US" sz="2800" dirty="0"/>
              <a:t>列混合</a:t>
            </a:r>
            <a:r>
              <a:rPr lang="en-US" altLang="zh-CN" sz="2800" dirty="0"/>
              <a:t>:  state</a:t>
            </a:r>
            <a:r>
              <a:rPr lang="zh-CN" altLang="en-US" sz="2800" dirty="0"/>
              <a:t>每列进行置换</a:t>
            </a:r>
            <a:endParaRPr lang="zh-CN" altLang="en-US" sz="2800" dirty="0"/>
          </a:p>
        </p:txBody>
      </p:sp>
      <p:graphicFrame>
        <p:nvGraphicFramePr>
          <p:cNvPr id="372745" name="Group 9"/>
          <p:cNvGraphicFramePr>
            <a:graphicFrameLocks noGrp="1"/>
          </p:cNvGraphicFramePr>
          <p:nvPr/>
        </p:nvGraphicFramePr>
        <p:xfrm>
          <a:off x="370707" y="3838389"/>
          <a:ext cx="2268537" cy="1908177"/>
        </p:xfrm>
        <a:graphic>
          <a:graphicData uri="http://schemas.openxmlformats.org/drawingml/2006/table">
            <a:tbl>
              <a:tblPr/>
              <a:tblGrid>
                <a:gridCol w="568325"/>
                <a:gridCol w="566737"/>
                <a:gridCol w="557213"/>
                <a:gridCol w="576262"/>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72772" name="Group 36"/>
          <p:cNvGraphicFramePr>
            <a:graphicFrameLocks noGrp="1"/>
          </p:cNvGraphicFramePr>
          <p:nvPr/>
        </p:nvGraphicFramePr>
        <p:xfrm>
          <a:off x="6419082" y="3838389"/>
          <a:ext cx="2376487" cy="1908177"/>
        </p:xfrm>
        <a:graphic>
          <a:graphicData uri="http://schemas.openxmlformats.org/drawingml/2006/table">
            <a:tbl>
              <a:tblPr/>
              <a:tblGrid>
                <a:gridCol w="595312"/>
                <a:gridCol w="593725"/>
                <a:gridCol w="584200"/>
                <a:gridCol w="603250"/>
              </a:tblGrid>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0,2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0,3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1,0</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1,2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1,3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46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2,3</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3,0</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3,1</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rPr>
                        <a:t>3,2</a:t>
                      </a:r>
                      <a:endParaRPr kumimoji="0" lang="en-US" altLang="zh-CN" sz="2000" b="1" i="0" u="none" strike="noStrike" cap="none" normalizeH="0" baseline="-2500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0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S’</a:t>
                      </a:r>
                      <a:r>
                        <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rPr>
                        <a:t>3,3</a:t>
                      </a:r>
                      <a:endParaRPr kumimoji="0" lang="en-US" altLang="zh-CN" sz="2000" b="1" i="0" u="none" strike="noStrike" cap="none" normalizeH="0" baseline="-25000" dirty="0">
                        <a:ln>
                          <a:noFill/>
                        </a:ln>
                        <a:solidFill>
                          <a:schemeClr val="tx2"/>
                        </a:solidFill>
                        <a:effectLst/>
                        <a:latin typeface="Times New Roman" panose="02020603050405020304" pitchFamily="18" charset="0"/>
                        <a:ea typeface="宋体" panose="02010600030101010101" pitchFamily="2" charset="-122"/>
                      </a:endParaRPr>
                    </a:p>
                  </a:txBody>
                  <a:tcPr marL="0" marR="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r>
            </a:tbl>
          </a:graphicData>
        </a:graphic>
      </p:graphicFrame>
      <p:graphicFrame>
        <p:nvGraphicFramePr>
          <p:cNvPr id="372799" name="Group 63"/>
          <p:cNvGraphicFramePr>
            <a:graphicFrameLocks noGrp="1"/>
          </p:cNvGraphicFramePr>
          <p:nvPr/>
        </p:nvGraphicFramePr>
        <p:xfrm>
          <a:off x="1126357" y="3512951"/>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graphicFrame>
        <p:nvGraphicFramePr>
          <p:cNvPr id="372811" name="Group 75"/>
          <p:cNvGraphicFramePr>
            <a:graphicFrameLocks noGrp="1"/>
          </p:cNvGraphicFramePr>
          <p:nvPr/>
        </p:nvGraphicFramePr>
        <p:xfrm>
          <a:off x="7246169" y="3514539"/>
          <a:ext cx="755650" cy="2555876"/>
        </p:xfrm>
        <a:graphic>
          <a:graphicData uri="http://schemas.openxmlformats.org/drawingml/2006/table">
            <a:tbl>
              <a:tblPr/>
              <a:tblGrid>
                <a:gridCol w="755650"/>
              </a:tblGrid>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97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r h="6381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2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r>
                        <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c</a:t>
                      </a:r>
                      <a:endParaRPr kumimoji="0" lang="en-US" altLang="zh-CN" sz="28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endParaRPr>
                    </a:p>
                  </a:txBody>
                  <a:tcPr marL="36000" marR="36000" marT="36000" marB="360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10000"/>
                      </a:schemeClr>
                    </a:solidFill>
                  </a:tcPr>
                </a:tc>
              </a:tr>
            </a:tbl>
          </a:graphicData>
        </a:graphic>
      </p:graphicFrame>
      <p:sp>
        <p:nvSpPr>
          <p:cNvPr id="372823" name="Rectangle 87"/>
          <p:cNvSpPr>
            <a:spLocks noChangeArrowheads="1"/>
          </p:cNvSpPr>
          <p:nvPr/>
        </p:nvSpPr>
        <p:spPr bwMode="auto">
          <a:xfrm>
            <a:off x="3409182" y="2458851"/>
            <a:ext cx="2333625" cy="792163"/>
          </a:xfrm>
          <a:prstGeom prst="rect">
            <a:avLst/>
          </a:prstGeom>
          <a:solidFill>
            <a:srgbClr val="5A8800"/>
          </a:solidFill>
          <a:ln w="19050">
            <a:solidFill>
              <a:schemeClr val="tx1"/>
            </a:solidFill>
            <a:miter lim="800000"/>
          </a:ln>
        </p:spPr>
        <p:txBody>
          <a:bodyPr wrap="none" anchor="ctr"/>
          <a:lstStyle/>
          <a:p>
            <a:pPr algn="ctr"/>
            <a:r>
              <a:rPr lang="en-US" altLang="zh-CN" sz="2400" u="none" dirty="0" err="1">
                <a:ea typeface="宋体" panose="02010600030101010101" pitchFamily="2" charset="-122"/>
              </a:rPr>
              <a:t>MixColumns</a:t>
            </a:r>
            <a:endParaRPr lang="en-US" altLang="zh-CN" sz="2400" u="none" dirty="0">
              <a:ea typeface="宋体" panose="02010600030101010101" pitchFamily="2" charset="-122"/>
            </a:endParaRPr>
          </a:p>
        </p:txBody>
      </p:sp>
      <p:sp>
        <p:nvSpPr>
          <p:cNvPr id="372824" name="Arc 88"/>
          <p:cNvSpPr/>
          <p:nvPr/>
        </p:nvSpPr>
        <p:spPr bwMode="auto">
          <a:xfrm rot="10800000" flipV="1">
            <a:off x="1558157" y="2717614"/>
            <a:ext cx="1836737" cy="796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A50021"/>
            </a:solidFill>
            <a:round/>
          </a:ln>
        </p:spPr>
        <p:txBody>
          <a:bodyPr wrap="none" anchor="ctr"/>
          <a:lstStyle/>
          <a:p>
            <a:pPr algn="just">
              <a:lnSpc>
                <a:spcPct val="120000"/>
              </a:lnSpc>
              <a:spcBef>
                <a:spcPct val="20000"/>
              </a:spcBef>
              <a:buClr>
                <a:srgbClr val="00FF00"/>
              </a:buClr>
              <a:buFont typeface="Wingdings" panose="05000000000000000000" pitchFamily="2" charset="2"/>
              <a:buChar char="l"/>
            </a:pPr>
            <a:endParaRPr lang="zh-CN" altLang="en-US"/>
          </a:p>
        </p:txBody>
      </p:sp>
      <p:sp>
        <p:nvSpPr>
          <p:cNvPr id="372825" name="Arc 89"/>
          <p:cNvSpPr/>
          <p:nvPr/>
        </p:nvSpPr>
        <p:spPr bwMode="auto">
          <a:xfrm rot="10800000" flipH="1" flipV="1">
            <a:off x="5734869" y="2717614"/>
            <a:ext cx="1836738" cy="7969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A50021"/>
            </a:solidFill>
            <a:round/>
            <a:tailEnd type="stealth" w="lg" len="lg"/>
          </a:ln>
          <a:effectLst/>
        </p:spPr>
        <p:txBody>
          <a:bodyPr wrap="none" anchor="ctr"/>
          <a:lstStyle/>
          <a:p>
            <a:pPr>
              <a:defRPr/>
            </a:pPr>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mn-cs"/>
            </a:endParaRPr>
          </a:p>
        </p:txBody>
      </p:sp>
      <p:sp>
        <p:nvSpPr>
          <p:cNvPr id="12" name="Rectangle 126"/>
          <p:cNvSpPr>
            <a:spLocks noChangeArrowheads="1"/>
          </p:cNvSpPr>
          <p:nvPr/>
        </p:nvSpPr>
        <p:spPr bwMode="auto">
          <a:xfrm>
            <a:off x="3815581" y="5559623"/>
            <a:ext cx="1387483" cy="461665"/>
          </a:xfrm>
          <a:prstGeom prst="rect">
            <a:avLst/>
          </a:prstGeom>
          <a:noFill/>
          <a:ln w="9525">
            <a:noFill/>
            <a:miter lim="800000"/>
          </a:ln>
          <a:effectLst/>
        </p:spPr>
        <p:txBody>
          <a:bodyPr wrap="square">
            <a:spAutoFit/>
          </a:bodyPr>
          <a:lstStyle/>
          <a:p>
            <a:pPr algn="ctr">
              <a:spcBef>
                <a:spcPct val="30000"/>
              </a:spcBef>
              <a:defRPr/>
            </a:pPr>
            <a:r>
              <a:rPr lang="en-US" altLang="zh-CN" sz="2400" u="none" dirty="0">
                <a:solidFill>
                  <a:schemeClr val="accent4">
                    <a:lumMod val="10000"/>
                  </a:schemeClr>
                </a:solidFill>
                <a:ea typeface="宋体" panose="02010600030101010101" pitchFamily="2" charset="-122"/>
              </a:rPr>
              <a:t>0≤ </a:t>
            </a:r>
            <a:r>
              <a:rPr lang="en-US" altLang="zh-CN" sz="2400" i="1" u="none" dirty="0">
                <a:solidFill>
                  <a:schemeClr val="accent4">
                    <a:lumMod val="10000"/>
                  </a:schemeClr>
                </a:solidFill>
                <a:ea typeface="宋体" panose="02010600030101010101" pitchFamily="2" charset="-122"/>
              </a:rPr>
              <a:t>c </a:t>
            </a:r>
            <a:r>
              <a:rPr lang="en-US" altLang="zh-CN" sz="2400" u="none" dirty="0">
                <a:solidFill>
                  <a:schemeClr val="accent4">
                    <a:lumMod val="10000"/>
                  </a:schemeClr>
                </a:solidFill>
                <a:ea typeface="宋体" panose="02010600030101010101" pitchFamily="2" charset="-122"/>
              </a:rPr>
              <a:t>≤ 3</a:t>
            </a:r>
            <a:endParaRPr lang="en-US" altLang="zh-CN" sz="2400" i="1" u="none" baseline="-25000" dirty="0">
              <a:solidFill>
                <a:schemeClr val="accent4">
                  <a:lumMod val="10000"/>
                </a:schemeClr>
              </a:solidFill>
              <a:ea typeface="宋体" panose="02010600030101010101" pitchFamily="2" charset="-122"/>
            </a:endParaRPr>
          </a:p>
        </p:txBody>
      </p:sp>
      <p:graphicFrame>
        <p:nvGraphicFramePr>
          <p:cNvPr id="38915" name="Object 4"/>
          <p:cNvGraphicFramePr>
            <a:graphicFrameLocks noChangeAspect="1"/>
          </p:cNvGraphicFramePr>
          <p:nvPr/>
        </p:nvGraphicFramePr>
        <p:xfrm>
          <a:off x="2683667" y="3986039"/>
          <a:ext cx="3687814" cy="1577527"/>
        </p:xfrm>
        <a:graphic>
          <a:graphicData uri="http://schemas.openxmlformats.org/presentationml/2006/ole">
            <mc:AlternateContent xmlns:mc="http://schemas.openxmlformats.org/markup-compatibility/2006">
              <mc:Choice xmlns:v="urn:schemas-microsoft-com:vml" Requires="v">
                <p:oleObj spid="_x0000_s13315" name="公式" r:id="rId1" imgW="2197100" imgH="939800" progId="Equation.3">
                  <p:embed/>
                </p:oleObj>
              </mc:Choice>
              <mc:Fallback>
                <p:oleObj name="公式" r:id="rId1" imgW="2197100" imgH="939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667" y="3986039"/>
                        <a:ext cx="3687814" cy="1577527"/>
                      </a:xfrm>
                      <a:prstGeom prst="rect">
                        <a:avLst/>
                      </a:prstGeom>
                      <a:solidFill>
                        <a:schemeClr val="tx2"/>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2799"/>
                                        </p:tgtEl>
                                        <p:attrNameLst>
                                          <p:attrName>style.visibility</p:attrName>
                                        </p:attrNameLst>
                                      </p:cBhvr>
                                      <p:to>
                                        <p:strVal val="visible"/>
                                      </p:to>
                                    </p:set>
                                    <p:anim calcmode="lin" valueType="num">
                                      <p:cBhvr>
                                        <p:cTn id="7" dur="500" fill="hold"/>
                                        <p:tgtEl>
                                          <p:spTgt spid="372799"/>
                                        </p:tgtEl>
                                        <p:attrNameLst>
                                          <p:attrName>ppt_w</p:attrName>
                                        </p:attrNameLst>
                                      </p:cBhvr>
                                      <p:tavLst>
                                        <p:tav tm="0">
                                          <p:val>
                                            <p:fltVal val="0"/>
                                          </p:val>
                                        </p:tav>
                                        <p:tav tm="100000">
                                          <p:val>
                                            <p:strVal val="#ppt_w"/>
                                          </p:val>
                                        </p:tav>
                                      </p:tavLst>
                                    </p:anim>
                                    <p:anim calcmode="lin" valueType="num">
                                      <p:cBhvr>
                                        <p:cTn id="8" dur="500" fill="hold"/>
                                        <p:tgtEl>
                                          <p:spTgt spid="372799"/>
                                        </p:tgtEl>
                                        <p:attrNameLst>
                                          <p:attrName>ppt_h</p:attrName>
                                        </p:attrNameLst>
                                      </p:cBhvr>
                                      <p:tavLst>
                                        <p:tav tm="0">
                                          <p:val>
                                            <p:fltVal val="0"/>
                                          </p:val>
                                        </p:tav>
                                        <p:tav tm="100000">
                                          <p:val>
                                            <p:strVal val="#ppt_h"/>
                                          </p:val>
                                        </p:tav>
                                      </p:tavLst>
                                    </p:anim>
                                    <p:animEffect transition="in" filter="fade">
                                      <p:cBhvr>
                                        <p:cTn id="9" dur="500"/>
                                        <p:tgtEl>
                                          <p:spTgt spid="37279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72824"/>
                                        </p:tgtEl>
                                        <p:attrNameLst>
                                          <p:attrName>style.visibility</p:attrName>
                                        </p:attrNameLst>
                                      </p:cBhvr>
                                      <p:to>
                                        <p:strVal val="visible"/>
                                      </p:to>
                                    </p:set>
                                    <p:animEffect transition="in" filter="wipe(left)">
                                      <p:cBhvr>
                                        <p:cTn id="13" dur="500"/>
                                        <p:tgtEl>
                                          <p:spTgt spid="3728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72823"/>
                                        </p:tgtEl>
                                        <p:attrNameLst>
                                          <p:attrName>style.visibility</p:attrName>
                                        </p:attrNameLst>
                                      </p:cBhvr>
                                      <p:to>
                                        <p:strVal val="visible"/>
                                      </p:to>
                                    </p:set>
                                    <p:animEffect transition="in" filter="wipe(left)">
                                      <p:cBhvr>
                                        <p:cTn id="17" dur="500"/>
                                        <p:tgtEl>
                                          <p:spTgt spid="37282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72825"/>
                                        </p:tgtEl>
                                        <p:attrNameLst>
                                          <p:attrName>style.visibility</p:attrName>
                                        </p:attrNameLst>
                                      </p:cBhvr>
                                      <p:to>
                                        <p:strVal val="visible"/>
                                      </p:to>
                                    </p:set>
                                    <p:animEffect transition="in" filter="wipe(left)">
                                      <p:cBhvr>
                                        <p:cTn id="21" dur="500"/>
                                        <p:tgtEl>
                                          <p:spTgt spid="37282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72811"/>
                                        </p:tgtEl>
                                        <p:attrNameLst>
                                          <p:attrName>style.visibility</p:attrName>
                                        </p:attrNameLst>
                                      </p:cBhvr>
                                      <p:to>
                                        <p:strVal val="visible"/>
                                      </p:to>
                                    </p:set>
                                    <p:anim calcmode="lin" valueType="num">
                                      <p:cBhvr>
                                        <p:cTn id="25" dur="500" fill="hold"/>
                                        <p:tgtEl>
                                          <p:spTgt spid="372811"/>
                                        </p:tgtEl>
                                        <p:attrNameLst>
                                          <p:attrName>ppt_w</p:attrName>
                                        </p:attrNameLst>
                                      </p:cBhvr>
                                      <p:tavLst>
                                        <p:tav tm="0">
                                          <p:val>
                                            <p:fltVal val="0"/>
                                          </p:val>
                                        </p:tav>
                                        <p:tav tm="100000">
                                          <p:val>
                                            <p:strVal val="#ppt_w"/>
                                          </p:val>
                                        </p:tav>
                                      </p:tavLst>
                                    </p:anim>
                                    <p:anim calcmode="lin" valueType="num">
                                      <p:cBhvr>
                                        <p:cTn id="26" dur="500" fill="hold"/>
                                        <p:tgtEl>
                                          <p:spTgt spid="372811"/>
                                        </p:tgtEl>
                                        <p:attrNameLst>
                                          <p:attrName>ppt_h</p:attrName>
                                        </p:attrNameLst>
                                      </p:cBhvr>
                                      <p:tavLst>
                                        <p:tav tm="0">
                                          <p:val>
                                            <p:fltVal val="0"/>
                                          </p:val>
                                        </p:tav>
                                        <p:tav tm="100000">
                                          <p:val>
                                            <p:strVal val="#ppt_h"/>
                                          </p:val>
                                        </p:tav>
                                      </p:tavLst>
                                    </p:anim>
                                    <p:animEffect transition="in" filter="fade">
                                      <p:cBhvr>
                                        <p:cTn id="27" dur="500"/>
                                        <p:tgtEl>
                                          <p:spTgt spid="372811"/>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38915"/>
                                        </p:tgtEl>
                                        <p:attrNameLst>
                                          <p:attrName>style.visibility</p:attrName>
                                        </p:attrNameLst>
                                      </p:cBhvr>
                                      <p:to>
                                        <p:strVal val="visible"/>
                                      </p:to>
                                    </p:set>
                                    <p:animEffect transition="in" filter="slide(fromBottom)">
                                      <p:cBhvr>
                                        <p:cTn id="31"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823" grpId="0" animBg="1"/>
      <p:bldP spid="37282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9411" name="Rectangle 3"/>
              <p:cNvSpPr>
                <a:spLocks noGrp="1" noChangeArrowheads="1"/>
              </p:cNvSpPr>
              <p:nvPr>
                <p:ph idx="1"/>
              </p:nvPr>
            </p:nvSpPr>
            <p:spPr>
              <a:xfrm>
                <a:off x="359532" y="908720"/>
                <a:ext cx="8229600" cy="4824000"/>
              </a:xfrm>
            </p:spPr>
            <p:txBody>
              <a:bodyPr/>
              <a:lstStyle/>
              <a:p>
                <a:pPr marL="0" lvl="0" indent="0">
                  <a:lnSpc>
                    <a:spcPct val="100000"/>
                  </a:lnSpc>
                  <a:spcBef>
                    <a:spcPct val="0"/>
                  </a:spcBef>
                  <a:spcAft>
                    <a:spcPts val="1800"/>
                  </a:spcAft>
                  <a:buClrTx/>
                  <a:buSzTx/>
                  <a:buNone/>
                  <a:defRPr/>
                </a:pPr>
                <a:r>
                  <a:rPr lang="zh-CN" altLang="en-US" dirty="0">
                    <a:solidFill>
                      <a:srgbClr val="FF0000"/>
                    </a:solidFill>
                  </a:rPr>
                  <a:t>有限域</a:t>
                </a:r>
                <a:r>
                  <a:rPr lang="en-US" altLang="zh-CN" dirty="0">
                    <a:solidFill>
                      <a:srgbClr val="FF0000"/>
                    </a:solidFill>
                  </a:rPr>
                  <a:t>GF(2</a:t>
                </a:r>
                <a:r>
                  <a:rPr lang="en-US" altLang="zh-CN" baseline="30000" dirty="0">
                    <a:solidFill>
                      <a:srgbClr val="FF0000"/>
                    </a:solidFill>
                  </a:rPr>
                  <a:t>8</a:t>
                </a:r>
                <a:r>
                  <a:rPr lang="en-US" altLang="zh-CN" dirty="0">
                    <a:solidFill>
                      <a:srgbClr val="FF0000"/>
                    </a:solidFill>
                  </a:rPr>
                  <a:t>) =</a:t>
                </a:r>
                <a:r>
                  <a:rPr lang="en-US" altLang="zh-CN" sz="4000" dirty="0">
                    <a:solidFill>
                      <a:srgbClr val="FF0000"/>
                    </a:solidFill>
                  </a:rPr>
                  <a:t> </a:t>
                </a:r>
                <a14:m>
                  <m:oMath xmlns:m="http://schemas.openxmlformats.org/officeDocument/2006/math">
                    <m:sSub>
                      <m:sSubPr>
                        <m:ctrlPr>
                          <a:rPr lang="en-US" altLang="zh-CN" sz="4000" i="1" dirty="0" smtClean="0">
                            <a:solidFill>
                              <a:srgbClr val="FF0000"/>
                            </a:solidFill>
                            <a:latin typeface="Cambria Math" panose="02040503050406030204" pitchFamily="18" charset="0"/>
                            <a:sym typeface="ZapfDingbats" pitchFamily="82" charset="2"/>
                          </a:rPr>
                        </m:ctrlPr>
                      </m:sSubPr>
                      <m:e>
                        <m:r>
                          <a:rPr lang="en-US" altLang="zh-CN" sz="4000" i="1" dirty="0">
                            <a:solidFill>
                              <a:srgbClr val="FF0000"/>
                            </a:solidFill>
                            <a:latin typeface="Cambria Math" panose="02040503050406030204" pitchFamily="18" charset="0"/>
                            <a:sym typeface="ZapfDingbats" pitchFamily="82" charset="2"/>
                          </a:rPr>
                          <m:t>𝑧</m:t>
                        </m:r>
                      </m:e>
                      <m:sub>
                        <m:r>
                          <a:rPr lang="en-US" altLang="zh-CN" sz="4000" i="0" dirty="0">
                            <a:solidFill>
                              <a:srgbClr val="FF0000"/>
                            </a:solidFill>
                            <a:latin typeface="Cambria Math" panose="02040503050406030204" pitchFamily="18" charset="0"/>
                            <a:sym typeface="ZapfDingbats" pitchFamily="82" charset="2"/>
                          </a:rPr>
                          <m:t>2</m:t>
                        </m:r>
                      </m:sub>
                    </m:sSub>
                    <m:r>
                      <a:rPr lang="en-US" altLang="zh-CN" b="1" i="1" dirty="0" smtClean="0">
                        <a:solidFill>
                          <a:srgbClr val="FF0000"/>
                        </a:solidFill>
                        <a:latin typeface="Cambria Math" panose="02040503050406030204" pitchFamily="18" charset="0"/>
                        <a:sym typeface="ZapfDingbats" pitchFamily="82" charset="2"/>
                      </a:rPr>
                      <m:t>[</m:t>
                    </m:r>
                    <m:r>
                      <a:rPr lang="en-US" altLang="zh-CN" b="1" i="1" dirty="0" smtClean="0">
                        <a:solidFill>
                          <a:srgbClr val="FF0000"/>
                        </a:solidFill>
                        <a:latin typeface="Cambria Math" panose="02040503050406030204" pitchFamily="18" charset="0"/>
                        <a:sym typeface="ZapfDingbats" pitchFamily="82" charset="2"/>
                      </a:rPr>
                      <m:t>𝒙</m:t>
                    </m:r>
                    <m:r>
                      <a:rPr lang="en-US" altLang="zh-CN" b="1" i="1" dirty="0" smtClean="0">
                        <a:solidFill>
                          <a:srgbClr val="FF0000"/>
                        </a:solidFill>
                        <a:latin typeface="Cambria Math" panose="02040503050406030204" pitchFamily="18" charset="0"/>
                        <a:sym typeface="ZapfDingbats" pitchFamily="82" charset="2"/>
                      </a:rPr>
                      <m:t>]</m:t>
                    </m:r>
                    <m:r>
                      <a:rPr lang="en-US" altLang="zh-CN" b="1" i="0" dirty="0" smtClean="0">
                        <a:solidFill>
                          <a:srgbClr val="FF0000"/>
                        </a:solidFill>
                        <a:latin typeface="Cambria Math" panose="02040503050406030204" pitchFamily="18" charset="0"/>
                        <a:sym typeface="ZapfDingbats" pitchFamily="82" charset="2"/>
                      </a:rPr>
                      <m:t>/</m:t>
                    </m:r>
                    <m:r>
                      <a:rPr lang="en-US" altLang="zh-CN" b="1" i="0" dirty="0" smtClean="0">
                        <a:solidFill>
                          <a:srgbClr val="FF0000"/>
                        </a:solidFill>
                        <a:latin typeface="Cambria Math" panose="02040503050406030204" pitchFamily="18" charset="0"/>
                        <a:sym typeface="ZapfDingbats" pitchFamily="82" charset="2"/>
                      </a:rPr>
                      <m:t>𝐦</m:t>
                    </m:r>
                    <m:r>
                      <a:rPr lang="en-US" altLang="zh-CN" b="1" i="0" dirty="0" smtClean="0">
                        <a:solidFill>
                          <a:srgbClr val="FF0000"/>
                        </a:solidFill>
                        <a:latin typeface="Cambria Math" panose="02040503050406030204" pitchFamily="18" charset="0"/>
                        <a:sym typeface="ZapfDingbats" pitchFamily="82" charset="2"/>
                      </a:rPr>
                      <m:t>(</m:t>
                    </m:r>
                    <m:r>
                      <a:rPr lang="en-US" altLang="zh-CN" b="1" i="0" dirty="0" smtClean="0">
                        <a:solidFill>
                          <a:srgbClr val="FF0000"/>
                        </a:solidFill>
                        <a:latin typeface="Cambria Math" panose="02040503050406030204" pitchFamily="18" charset="0"/>
                        <a:sym typeface="ZapfDingbats" pitchFamily="82" charset="2"/>
                      </a:rPr>
                      <m:t>𝐱</m:t>
                    </m:r>
                    <m:r>
                      <a:rPr lang="en-US" altLang="zh-CN" b="1" i="0" dirty="0" smtClean="0">
                        <a:solidFill>
                          <a:srgbClr val="FF0000"/>
                        </a:solidFill>
                        <a:latin typeface="Cambria Math" panose="02040503050406030204" pitchFamily="18" charset="0"/>
                        <a:sym typeface="ZapfDingbats" pitchFamily="82" charset="2"/>
                      </a:rPr>
                      <m:t>)</m:t>
                    </m:r>
                  </m:oMath>
                </a14:m>
                <a:endParaRPr lang="en-US" altLang="zh-CN" dirty="0">
                  <a:sym typeface="ZapfDingbats" pitchFamily="82" charset="2"/>
                </a:endParaRPr>
              </a:p>
              <a:p>
                <a:pPr marL="0" indent="0">
                  <a:lnSpc>
                    <a:spcPct val="100000"/>
                  </a:lnSpc>
                  <a:spcBef>
                    <a:spcPct val="0"/>
                  </a:spcBef>
                  <a:spcAft>
                    <a:spcPts val="1800"/>
                  </a:spcAft>
                  <a:buClrTx/>
                  <a:buSzTx/>
                  <a:buNone/>
                  <a:defRPr/>
                </a:pPr>
                <a:r>
                  <a:rPr lang="zh-CN" altLang="en-US" dirty="0">
                    <a:sym typeface="ZapfDingbats" pitchFamily="82" charset="2"/>
                  </a:rPr>
                  <a:t>其中，</a:t>
                </a:r>
                <a:r>
                  <a:rPr lang="en-US" altLang="zh-CN" i="1" dirty="0">
                    <a:sym typeface="ZapfDingbats" pitchFamily="82" charset="2"/>
                  </a:rPr>
                  <a:t>m</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 = </a:t>
                </a:r>
                <a:r>
                  <a:rPr lang="en-US" altLang="zh-CN" i="1" dirty="0">
                    <a:sym typeface="ZapfDingbats" pitchFamily="82" charset="2"/>
                  </a:rPr>
                  <a:t>x</a:t>
                </a:r>
                <a:r>
                  <a:rPr lang="en-US" altLang="zh-CN" baseline="30000" dirty="0">
                    <a:sym typeface="ZapfDingbats" pitchFamily="82" charset="2"/>
                  </a:rPr>
                  <a:t>8</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4</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3</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a:t>
                </a:r>
                <a:endParaRPr lang="en-US" altLang="zh-CN" dirty="0">
                  <a:sym typeface="ZapfDingbats" pitchFamily="82" charset="2"/>
                </a:endParaRPr>
              </a:p>
              <a:p>
                <a:pPr>
                  <a:spcBef>
                    <a:spcPts val="1200"/>
                  </a:spcBef>
                </a:pPr>
                <a:r>
                  <a:rPr lang="zh-CN" altLang="en-US" sz="2800" dirty="0">
                    <a:sym typeface="ZapfDingbats" pitchFamily="82" charset="2"/>
                  </a:rPr>
                  <a:t>字节</a:t>
                </a:r>
                <a:r>
                  <a:rPr lang="en-US" altLang="zh-CN" sz="2800" dirty="0">
                    <a:sym typeface="ZapfDingbats" pitchFamily="82" charset="2"/>
                  </a:rPr>
                  <a:t>b=b</a:t>
                </a:r>
                <a:r>
                  <a:rPr lang="en-US" altLang="zh-CN" sz="2800" baseline="-25000" dirty="0">
                    <a:sym typeface="ZapfDingbats" pitchFamily="82" charset="2"/>
                  </a:rPr>
                  <a:t>7</a:t>
                </a:r>
                <a:r>
                  <a:rPr lang="en-US" altLang="zh-CN" sz="2800" dirty="0">
                    <a:sym typeface="ZapfDingbats" pitchFamily="82" charset="2"/>
                  </a:rPr>
                  <a:t>b</a:t>
                </a:r>
                <a:r>
                  <a:rPr lang="en-US" altLang="zh-CN" sz="2800" baseline="-25000" dirty="0">
                    <a:sym typeface="ZapfDingbats" pitchFamily="82" charset="2"/>
                  </a:rPr>
                  <a:t>6</a:t>
                </a:r>
                <a:r>
                  <a:rPr lang="en-US" altLang="zh-CN" sz="2800" dirty="0">
                    <a:sym typeface="ZapfDingbats" pitchFamily="82" charset="2"/>
                  </a:rPr>
                  <a:t>b</a:t>
                </a:r>
                <a:r>
                  <a:rPr lang="en-US" altLang="zh-CN" sz="2800" baseline="-25000" dirty="0">
                    <a:sym typeface="ZapfDingbats" pitchFamily="82" charset="2"/>
                  </a:rPr>
                  <a:t>5</a:t>
                </a:r>
                <a:r>
                  <a:rPr lang="en-US" altLang="zh-CN" sz="2800" dirty="0">
                    <a:sym typeface="ZapfDingbats" pitchFamily="82" charset="2"/>
                  </a:rPr>
                  <a:t>b</a:t>
                </a:r>
                <a:r>
                  <a:rPr lang="en-US" altLang="zh-CN" sz="2800" baseline="-25000" dirty="0">
                    <a:sym typeface="ZapfDingbats" pitchFamily="82" charset="2"/>
                  </a:rPr>
                  <a:t>4</a:t>
                </a:r>
                <a:r>
                  <a:rPr lang="en-US" altLang="zh-CN" sz="2800" dirty="0">
                    <a:sym typeface="ZapfDingbats" pitchFamily="82" charset="2"/>
                  </a:rPr>
                  <a:t>b</a:t>
                </a:r>
                <a:r>
                  <a:rPr lang="en-US" altLang="zh-CN" sz="2800" baseline="-25000" dirty="0">
                    <a:sym typeface="ZapfDingbats" pitchFamily="82" charset="2"/>
                  </a:rPr>
                  <a:t>3</a:t>
                </a:r>
                <a:r>
                  <a:rPr lang="en-US" altLang="zh-CN" sz="2800" dirty="0">
                    <a:sym typeface="ZapfDingbats" pitchFamily="82" charset="2"/>
                  </a:rPr>
                  <a:t>b</a:t>
                </a:r>
                <a:r>
                  <a:rPr lang="en-US" altLang="zh-CN" sz="2800" baseline="-25000" dirty="0">
                    <a:sym typeface="ZapfDingbats" pitchFamily="82" charset="2"/>
                  </a:rPr>
                  <a:t>2</a:t>
                </a:r>
                <a:r>
                  <a:rPr lang="en-US" altLang="zh-CN" sz="2800" dirty="0">
                    <a:sym typeface="ZapfDingbats" pitchFamily="82" charset="2"/>
                  </a:rPr>
                  <a:t>b</a:t>
                </a:r>
                <a:r>
                  <a:rPr lang="en-US" altLang="zh-CN" sz="2800" baseline="-25000" dirty="0">
                    <a:sym typeface="ZapfDingbats" pitchFamily="82" charset="2"/>
                  </a:rPr>
                  <a:t>1</a:t>
                </a:r>
                <a:r>
                  <a:rPr lang="en-US" altLang="zh-CN" sz="2800" dirty="0">
                    <a:sym typeface="ZapfDingbats" pitchFamily="82" charset="2"/>
                  </a:rPr>
                  <a:t>b</a:t>
                </a:r>
                <a:r>
                  <a:rPr lang="en-US" altLang="zh-CN" sz="2800" baseline="-25000" dirty="0">
                    <a:sym typeface="ZapfDingbats" pitchFamily="82" charset="2"/>
                  </a:rPr>
                  <a:t>0</a:t>
                </a:r>
                <a:r>
                  <a:rPr lang="zh-CN" altLang="en-US" sz="2800" dirty="0">
                    <a:sym typeface="ZapfDingbats" pitchFamily="82" charset="2"/>
                  </a:rPr>
                  <a:t>可以看成系数属于</a:t>
                </a:r>
                <a:r>
                  <a:rPr lang="en-US" altLang="zh-CN" sz="2800" dirty="0">
                    <a:sym typeface="ZapfDingbats" pitchFamily="82" charset="2"/>
                  </a:rPr>
                  <a:t>{0,1}</a:t>
                </a:r>
                <a:r>
                  <a:rPr lang="zh-CN" altLang="en-US" sz="2800" dirty="0">
                    <a:sym typeface="ZapfDingbats" pitchFamily="82" charset="2"/>
                  </a:rPr>
                  <a:t>的多项式</a:t>
                </a:r>
                <a:r>
                  <a:rPr lang="en-US" altLang="zh-CN" sz="2800" i="1" dirty="0">
                    <a:sym typeface="ZapfDingbats" pitchFamily="82" charset="2"/>
                  </a:rPr>
                  <a:t>b</a:t>
                </a:r>
                <a:r>
                  <a:rPr lang="en-US" altLang="zh-CN" sz="2800" dirty="0">
                    <a:sym typeface="ZapfDingbats" pitchFamily="82" charset="2"/>
                  </a:rPr>
                  <a:t>(</a:t>
                </a:r>
                <a:r>
                  <a:rPr lang="en-US" altLang="zh-CN" sz="2800" i="1" dirty="0">
                    <a:sym typeface="ZapfDingbats" pitchFamily="82" charset="2"/>
                  </a:rPr>
                  <a:t>x</a:t>
                </a:r>
                <a:r>
                  <a:rPr lang="en-US" altLang="zh-CN" sz="2800" dirty="0">
                    <a:sym typeface="ZapfDingbats" pitchFamily="82" charset="2"/>
                  </a:rPr>
                  <a:t>)</a:t>
                </a:r>
                <a:r>
                  <a:rPr lang="zh-CN" altLang="en-US" sz="2800" dirty="0">
                    <a:sym typeface="ZapfDingbats" pitchFamily="82" charset="2"/>
                  </a:rPr>
                  <a:t>：     </a:t>
                </a:r>
                <a:r>
                  <a:rPr lang="en-US" altLang="zh-CN" sz="2800" i="1" dirty="0">
                    <a:sym typeface="ZapfDingbats" pitchFamily="82" charset="2"/>
                  </a:rPr>
                  <a:t>b</a:t>
                </a:r>
                <a:r>
                  <a:rPr lang="en-US" altLang="zh-CN" sz="2800" dirty="0">
                    <a:sym typeface="ZapfDingbats" pitchFamily="82" charset="2"/>
                  </a:rPr>
                  <a:t>(</a:t>
                </a:r>
                <a:r>
                  <a:rPr lang="en-US" altLang="zh-CN" sz="2800" i="1" dirty="0">
                    <a:sym typeface="ZapfDingbats" pitchFamily="82" charset="2"/>
                  </a:rPr>
                  <a:t>x</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7</a:t>
                </a:r>
                <a:r>
                  <a:rPr lang="en-US" altLang="zh-CN" sz="2800" i="1" dirty="0">
                    <a:sym typeface="ZapfDingbats" pitchFamily="82" charset="2"/>
                  </a:rPr>
                  <a:t>x</a:t>
                </a:r>
                <a:r>
                  <a:rPr lang="en-US" altLang="zh-CN" sz="2800" baseline="30000" dirty="0">
                    <a:sym typeface="ZapfDingbats" pitchFamily="82" charset="2"/>
                  </a:rPr>
                  <a:t>7</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6</a:t>
                </a:r>
                <a:r>
                  <a:rPr lang="en-US" altLang="zh-CN" sz="2800" i="1" dirty="0">
                    <a:sym typeface="ZapfDingbats" pitchFamily="82" charset="2"/>
                  </a:rPr>
                  <a:t>x</a:t>
                </a:r>
                <a:r>
                  <a:rPr lang="en-US" altLang="zh-CN" sz="2800" baseline="30000" dirty="0">
                    <a:sym typeface="ZapfDingbats" pitchFamily="82" charset="2"/>
                  </a:rPr>
                  <a:t>6</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5</a:t>
                </a:r>
                <a:r>
                  <a:rPr lang="en-US" altLang="zh-CN" sz="2800" i="1" dirty="0">
                    <a:sym typeface="ZapfDingbats" pitchFamily="82" charset="2"/>
                  </a:rPr>
                  <a:t>x</a:t>
                </a:r>
                <a:r>
                  <a:rPr lang="en-US" altLang="zh-CN" sz="2800" baseline="30000" dirty="0">
                    <a:sym typeface="ZapfDingbats" pitchFamily="82" charset="2"/>
                  </a:rPr>
                  <a:t>5</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4</a:t>
                </a:r>
                <a:r>
                  <a:rPr lang="en-US" altLang="zh-CN" sz="2800" i="1" dirty="0">
                    <a:sym typeface="ZapfDingbats" pitchFamily="82" charset="2"/>
                  </a:rPr>
                  <a:t>x</a:t>
                </a:r>
                <a:r>
                  <a:rPr lang="en-US" altLang="zh-CN" sz="2800" baseline="30000" dirty="0">
                    <a:sym typeface="ZapfDingbats" pitchFamily="82" charset="2"/>
                  </a:rPr>
                  <a:t>4</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3</a:t>
                </a:r>
                <a:r>
                  <a:rPr lang="en-US" altLang="zh-CN" sz="2800" i="1" dirty="0">
                    <a:sym typeface="ZapfDingbats" pitchFamily="82" charset="2"/>
                  </a:rPr>
                  <a:t>x</a:t>
                </a:r>
                <a:r>
                  <a:rPr lang="en-US" altLang="zh-CN" sz="2800" baseline="30000" dirty="0">
                    <a:sym typeface="ZapfDingbats" pitchFamily="82" charset="2"/>
                  </a:rPr>
                  <a:t>3</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2</a:t>
                </a:r>
                <a:r>
                  <a:rPr lang="en-US" altLang="zh-CN" sz="2800" i="1" dirty="0">
                    <a:sym typeface="ZapfDingbats" pitchFamily="82" charset="2"/>
                  </a:rPr>
                  <a:t>x</a:t>
                </a:r>
                <a:r>
                  <a:rPr lang="en-US" altLang="zh-CN" sz="2800" baseline="30000" dirty="0">
                    <a:sym typeface="ZapfDingbats" pitchFamily="82" charset="2"/>
                  </a:rPr>
                  <a:t>2</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1</a:t>
                </a:r>
                <a:r>
                  <a:rPr lang="en-US" altLang="zh-CN" sz="2800" i="1" dirty="0">
                    <a:sym typeface="ZapfDingbats" pitchFamily="82" charset="2"/>
                  </a:rPr>
                  <a:t>x</a:t>
                </a:r>
                <a:r>
                  <a:rPr lang="en-US" altLang="zh-CN" sz="2800" dirty="0">
                    <a:sym typeface="ZapfDingbats" pitchFamily="82" charset="2"/>
                  </a:rPr>
                  <a:t>+</a:t>
                </a:r>
                <a:r>
                  <a:rPr lang="en-US" altLang="zh-CN" sz="2800" i="1" dirty="0">
                    <a:sym typeface="ZapfDingbats" pitchFamily="82" charset="2"/>
                  </a:rPr>
                  <a:t>b</a:t>
                </a:r>
                <a:r>
                  <a:rPr lang="en-US" altLang="zh-CN" sz="2800" baseline="-25000" dirty="0">
                    <a:sym typeface="ZapfDingbats" pitchFamily="82" charset="2"/>
                  </a:rPr>
                  <a:t>0</a:t>
                </a:r>
                <a:endParaRPr lang="en-US" altLang="zh-CN" sz="2800" baseline="-25000" dirty="0">
                  <a:sym typeface="ZapfDingbats" pitchFamily="82" charset="2"/>
                </a:endParaRPr>
              </a:p>
              <a:p>
                <a:pPr lvl="1"/>
                <a:r>
                  <a:rPr lang="zh-CN" altLang="en-US" dirty="0">
                    <a:sym typeface="ZapfDingbats" pitchFamily="82" charset="2"/>
                  </a:rPr>
                  <a:t>如：</a:t>
                </a:r>
                <a:r>
                  <a:rPr lang="en-US" altLang="zh-CN" dirty="0">
                    <a:sym typeface="ZapfDingbats" pitchFamily="82" charset="2"/>
                  </a:rPr>
                  <a:t>{A7} </a:t>
                </a:r>
                <a:r>
                  <a:rPr lang="en-US" altLang="zh-CN" dirty="0">
                    <a:sym typeface="Wingdings" panose="05000000000000000000" pitchFamily="2" charset="2"/>
                  </a:rPr>
                  <a:t></a:t>
                </a:r>
                <a:r>
                  <a:rPr lang="en-US" altLang="zh-CN" dirty="0">
                    <a:sym typeface="ZapfDingbats" pitchFamily="82" charset="2"/>
                  </a:rPr>
                  <a:t> 10100111 </a:t>
                </a:r>
                <a:r>
                  <a:rPr lang="en-US" altLang="zh-CN" dirty="0">
                    <a:sym typeface="Wingdings" panose="05000000000000000000" pitchFamily="2" charset="2"/>
                  </a:rPr>
                  <a:t></a:t>
                </a:r>
                <a:r>
                  <a:rPr lang="en-US" altLang="zh-CN" dirty="0">
                    <a:sym typeface="ZapfDingbats" pitchFamily="82" charset="2"/>
                  </a:rPr>
                  <a:t> </a:t>
                </a:r>
                <a:r>
                  <a:rPr lang="en-US" altLang="zh-CN" i="1" dirty="0">
                    <a:sym typeface="ZapfDingbats" pitchFamily="82" charset="2"/>
                  </a:rPr>
                  <a:t>x</a:t>
                </a:r>
                <a:r>
                  <a:rPr lang="en-US" altLang="zh-CN" baseline="30000" dirty="0">
                    <a:sym typeface="ZapfDingbats" pitchFamily="82" charset="2"/>
                  </a:rPr>
                  <a:t>7</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5</a:t>
                </a:r>
                <a:r>
                  <a:rPr lang="en-US" altLang="zh-CN" dirty="0">
                    <a:sym typeface="ZapfDingbats" pitchFamily="82" charset="2"/>
                  </a:rPr>
                  <a:t>+</a:t>
                </a:r>
                <a:r>
                  <a:rPr lang="en-US" altLang="zh-CN" i="1" dirty="0">
                    <a:sym typeface="ZapfDingbats" pitchFamily="82" charset="2"/>
                  </a:rPr>
                  <a:t>x</a:t>
                </a:r>
                <a:r>
                  <a:rPr lang="en-US" altLang="zh-CN" baseline="30000" dirty="0">
                    <a:sym typeface="ZapfDingbats" pitchFamily="82" charset="2"/>
                  </a:rPr>
                  <a:t>2</a:t>
                </a:r>
                <a:r>
                  <a:rPr lang="en-US" altLang="zh-CN" dirty="0">
                    <a:sym typeface="ZapfDingbats" pitchFamily="82" charset="2"/>
                  </a:rPr>
                  <a:t>+</a:t>
                </a:r>
                <a:r>
                  <a:rPr lang="en-US" altLang="zh-CN" i="1" dirty="0">
                    <a:sym typeface="ZapfDingbats" pitchFamily="82" charset="2"/>
                  </a:rPr>
                  <a:t>x</a:t>
                </a:r>
                <a:r>
                  <a:rPr lang="en-US" altLang="zh-CN" dirty="0">
                    <a:sym typeface="ZapfDingbats" pitchFamily="82" charset="2"/>
                  </a:rPr>
                  <a:t>+1</a:t>
                </a:r>
                <a:endParaRPr lang="en-US" altLang="zh-CN" dirty="0">
                  <a:sym typeface="ZapfDingbats" pitchFamily="82" charset="2"/>
                </a:endParaRPr>
              </a:p>
              <a:p>
                <a:pPr>
                  <a:spcBef>
                    <a:spcPts val="1200"/>
                  </a:spcBef>
                </a:pPr>
                <a:r>
                  <a:rPr lang="zh-CN" altLang="en-US" sz="2800" dirty="0">
                    <a:sym typeface="ZapfDingbats" pitchFamily="82" charset="2"/>
                  </a:rPr>
                  <a:t>由这样</a:t>
                </a:r>
                <a:r>
                  <a:rPr lang="en-US" altLang="zh-CN" sz="2800" dirty="0">
                    <a:sym typeface="ZapfDingbats" pitchFamily="82" charset="2"/>
                  </a:rPr>
                  <a:t>2</a:t>
                </a:r>
                <a:r>
                  <a:rPr lang="en-US" altLang="zh-CN" sz="2800" baseline="30000" dirty="0">
                    <a:sym typeface="ZapfDingbats" pitchFamily="82" charset="2"/>
                  </a:rPr>
                  <a:t>8</a:t>
                </a:r>
                <a:r>
                  <a:rPr lang="zh-CN" altLang="en-US" sz="2800" dirty="0">
                    <a:sym typeface="ZapfDingbats" pitchFamily="82" charset="2"/>
                  </a:rPr>
                  <a:t>个不同的多项式组成，并定义了二元加法运算“</a:t>
                </a:r>
                <a:r>
                  <a:rPr lang="zh-CN" altLang="en-US" sz="2800" dirty="0">
                    <a:solidFill>
                      <a:schemeClr val="bg1">
                        <a:lumMod val="60000"/>
                        <a:lumOff val="40000"/>
                      </a:schemeClr>
                    </a:solidFill>
                    <a:sym typeface="ZapfDingbats" pitchFamily="82" charset="2"/>
                  </a:rPr>
                  <a:t>＋</a:t>
                </a:r>
                <a:r>
                  <a:rPr lang="zh-CN" altLang="en-US" sz="2800" dirty="0">
                    <a:sym typeface="ZapfDingbats" pitchFamily="82" charset="2"/>
                  </a:rPr>
                  <a:t>”和乘法运算“</a:t>
                </a:r>
                <a:r>
                  <a:rPr lang="en-US" altLang="zh-CN" sz="2800" dirty="0">
                    <a:solidFill>
                      <a:schemeClr val="bg1">
                        <a:lumMod val="60000"/>
                        <a:lumOff val="40000"/>
                      </a:schemeClr>
                    </a:solidFill>
                    <a:sym typeface="ZapfDingbats" pitchFamily="82" charset="2"/>
                  </a:rPr>
                  <a:t>×</a:t>
                </a:r>
                <a:r>
                  <a:rPr lang="zh-CN" altLang="en-US" sz="2800" dirty="0">
                    <a:sym typeface="ZapfDingbats" pitchFamily="82" charset="2"/>
                  </a:rPr>
                  <a:t>”的集合为有限域</a:t>
                </a:r>
                <a:r>
                  <a:rPr lang="en-US" altLang="zh-CN" sz="2800" dirty="0"/>
                  <a:t>GF(2</a:t>
                </a:r>
                <a:r>
                  <a:rPr lang="en-US" altLang="zh-CN" sz="2800" baseline="30000" dirty="0"/>
                  <a:t>8</a:t>
                </a:r>
                <a:r>
                  <a:rPr lang="en-US" altLang="zh-CN" sz="2800" dirty="0"/>
                  <a:t>)</a:t>
                </a:r>
                <a:r>
                  <a:rPr lang="zh-CN" altLang="en-US" sz="2800" dirty="0"/>
                  <a:t>。</a:t>
                </a:r>
                <a:endParaRPr lang="en-US" altLang="zh-CN" sz="2800" dirty="0"/>
              </a:p>
            </p:txBody>
          </p:sp>
        </mc:Choice>
        <mc:Fallback>
          <p:sp>
            <p:nvSpPr>
              <p:cNvPr id="529411" name="Rectangle 3"/>
              <p:cNvSpPr>
                <a:spLocks noRot="1" noChangeAspect="1" noMove="1" noResize="1" noEditPoints="1" noAdjustHandles="1" noChangeArrowheads="1" noChangeShapeType="1" noTextEdit="1"/>
              </p:cNvSpPr>
              <p:nvPr>
                <p:ph idx="1"/>
              </p:nvPr>
            </p:nvSpPr>
            <p:spPr>
              <a:xfrm>
                <a:off x="359532" y="908720"/>
                <a:ext cx="8229600" cy="4824000"/>
              </a:xfrm>
              <a:blipFill rotWithShape="1">
                <a:blip r:embed="rId1"/>
                <a:stretch>
                  <a:fillRect l="-1" t="-1159" r="1" b="-13230"/>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KSO_WM_DIAGRAM_VIRTUALLY_FRAME" val="{&quot;height&quot;:298.9214173228346,&quot;left&quot;:167.22267716535433,&quot;top&quot;:171.39992125984253,&quot;width&quot;:493.2431496062992}"/>
</p:tagLst>
</file>

<file path=ppt/tags/tag2.xml><?xml version="1.0" encoding="utf-8"?>
<p:tagLst xmlns:p="http://schemas.openxmlformats.org/presentationml/2006/main">
  <p:tag name="KSO_WM_DIAGRAM_VIRTUALLY_FRAME" val="{&quot;height&quot;:298.9214173228346,&quot;left&quot;:167.22267716535433,&quot;top&quot;:171.39992125984253,&quot;width&quot;:493.2431496062992}"/>
</p:tagLst>
</file>

<file path=ppt/tags/tag3.xml><?xml version="1.0" encoding="utf-8"?>
<p:tagLst xmlns:p="http://schemas.openxmlformats.org/presentationml/2006/main">
  <p:tag name="KSO_WM_DIAGRAM_VIRTUALLY_FRAME" val="{&quot;height&quot;:298.9214173228346,&quot;left&quot;:167.22267716535433,&quot;top&quot;:171.39992125984253,&quot;width&quot;:493.2431496062992}"/>
</p:tagLst>
</file>

<file path=ppt/tags/tag4.xml><?xml version="1.0" encoding="utf-8"?>
<p:tagLst xmlns:p="http://schemas.openxmlformats.org/presentationml/2006/main">
  <p:tag name="KSO_WM_DIAGRAM_VIRTUALLY_FRAME" val="{&quot;height&quot;:298.9214173228346,&quot;left&quot;:167.22267716535433,&quot;top&quot;:171.39992125984253,&quot;width&quot;:493.2431496062992}"/>
</p:tagLst>
</file>

<file path=ppt/tags/tag5.xml><?xml version="1.0" encoding="utf-8"?>
<p:tagLst xmlns:p="http://schemas.openxmlformats.org/presentationml/2006/main">
  <p:tag name="commondata" val="eyJoZGlkIjoiZDU5NzU2ZGQzNzg4N2I2YmJmMmFlZTUyMWRlYTkzNGUifQ=="/>
</p:tagLst>
</file>

<file path=ppt/theme/_rels/them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密码学与网络安全">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14628</Words>
  <Application>WPS 演示</Application>
  <PresentationFormat>全屏显示(4:3)</PresentationFormat>
  <Paragraphs>4792</Paragraphs>
  <Slides>130</Slides>
  <Notes>96</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29</vt:i4>
      </vt:variant>
      <vt:variant>
        <vt:lpstr>幻灯片标题</vt:lpstr>
      </vt:variant>
      <vt:variant>
        <vt:i4>130</vt:i4>
      </vt:variant>
    </vt:vector>
  </HeadingPairs>
  <TitlesOfParts>
    <vt:vector size="185" baseType="lpstr">
      <vt:lpstr>Arial</vt:lpstr>
      <vt:lpstr>宋体</vt:lpstr>
      <vt:lpstr>Wingdings</vt:lpstr>
      <vt:lpstr>Times New Roman</vt:lpstr>
      <vt:lpstr>华文中宋</vt:lpstr>
      <vt:lpstr>黑体</vt:lpstr>
      <vt:lpstr>楷体_GB2312</vt:lpstr>
      <vt:lpstr>新宋体</vt:lpstr>
      <vt:lpstr>华文新魏</vt:lpstr>
      <vt:lpstr>方正大黑简体</vt:lpstr>
      <vt:lpstr>Franklin Gothic Medium</vt:lpstr>
      <vt:lpstr>微软雅黑</vt:lpstr>
      <vt:lpstr>Wingdings 2</vt:lpstr>
      <vt:lpstr>Arial</vt:lpstr>
      <vt:lpstr>方正大标宋简体</vt:lpstr>
      <vt:lpstr>Arial Unicode MS</vt:lpstr>
      <vt:lpstr>楷体</vt:lpstr>
      <vt:lpstr>Franklin Gothic Book</vt:lpstr>
      <vt:lpstr>Tahoma</vt:lpstr>
      <vt:lpstr>Wingdings 3</vt:lpstr>
      <vt:lpstr>Arial Unicode MS</vt:lpstr>
      <vt:lpstr>Cambria Math</vt:lpstr>
      <vt:lpstr>ZapfDingbats</vt:lpstr>
      <vt:lpstr>Symbol</vt:lpstr>
      <vt:lpstr>密码学与网络安全</vt:lpstr>
      <vt:lpstr>暗香扑面</vt:lpstr>
      <vt:lpstr>Visio.Drawing.11</vt:lpstr>
      <vt:lpstr>Visio.Drawing.11</vt:lpstr>
      <vt:lpstr>Visio.Drawing.11</vt:lpstr>
      <vt:lpstr>Visio.Drawing.11</vt:lpstr>
      <vt:lpstr>Visio.Drawing.11</vt:lpstr>
      <vt:lpstr>Visio.Drawing.11</vt:lpstr>
      <vt:lpstr>Visio.Drawing.11</vt:lpstr>
      <vt:lpstr>Equation.3</vt:lpstr>
      <vt:lpstr>Equation.3</vt:lpstr>
      <vt:lpstr>Equation.3</vt:lpstr>
      <vt:lpstr>Equation.3</vt:lpstr>
      <vt:lpstr>Visio.Drawing.11</vt:lpstr>
      <vt:lpstr>Equation.3</vt:lpstr>
      <vt:lpstr>Word.Document.8</vt:lpstr>
      <vt:lpstr>Equation.3</vt:lpstr>
      <vt:lpstr>Equation.3</vt:lpstr>
      <vt:lpstr>Equation.3</vt:lpstr>
      <vt:lpstr>Equation.3</vt:lpstr>
      <vt:lpstr>Equation.3</vt:lpstr>
      <vt:lpstr>Equation.3</vt:lpstr>
      <vt:lpstr>Equation.3</vt:lpstr>
      <vt:lpstr>Equation.3</vt:lpstr>
      <vt:lpstr>Visio.Drawing.11</vt:lpstr>
      <vt:lpstr>Visio.Drawing.11</vt:lpstr>
      <vt:lpstr>Visio.Drawing.11</vt:lpstr>
      <vt:lpstr>Visio.Drawing.11</vt:lpstr>
      <vt:lpstr>Visio.Drawing.11</vt:lpstr>
      <vt:lpstr>Equation.3</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初始置换IP</vt:lpstr>
      <vt:lpstr>逆初始置换 IP-1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3.1.3  DES密钥产生算法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对称密钥加密技术</dc:title>
  <dc:creator>ZC</dc:creator>
  <cp:lastModifiedBy>断</cp:lastModifiedBy>
  <cp:revision>1448</cp:revision>
  <cp:lastPrinted>2113-01-01T00:00:00Z</cp:lastPrinted>
  <dcterms:created xsi:type="dcterms:W3CDTF">2113-01-01T00:00:00Z</dcterms:created>
  <dcterms:modified xsi:type="dcterms:W3CDTF">2024-06-14T12:22:57Z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13411EE3E5054244BFA788A01077B800_12</vt:lpwstr>
  </property>
  <property fmtid="{D5CDD505-2E9C-101B-9397-08002B2CF9AE}" pid="4" name="KSOProductBuildVer">
    <vt:lpwstr>2052-12.1.0.16929</vt:lpwstr>
  </property>
</Properties>
</file>